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2.jpg" ContentType="image/png"/>
  <Override PartName="/ppt/media/image33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61" r:id="rId4"/>
    <p:sldId id="275" r:id="rId5"/>
    <p:sldId id="262" r:id="rId6"/>
    <p:sldId id="276" r:id="rId7"/>
    <p:sldId id="278" r:id="rId8"/>
    <p:sldId id="277" r:id="rId9"/>
    <p:sldId id="264" r:id="rId10"/>
    <p:sldId id="270" r:id="rId11"/>
    <p:sldId id="269" r:id="rId12"/>
    <p:sldId id="271" r:id="rId13"/>
    <p:sldId id="266" r:id="rId14"/>
    <p:sldId id="272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4" autoAdjust="0"/>
    <p:restoredTop sz="94707"/>
  </p:normalViewPr>
  <p:slideViewPr>
    <p:cSldViewPr snapToGrid="0" snapToObjects="1">
      <p:cViewPr varScale="1">
        <p:scale>
          <a:sx n="123" d="100"/>
          <a:sy n="123" d="100"/>
        </p:scale>
        <p:origin x="224" y="3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D4823-7443-E340-9A04-469EE1707FCA}" type="datetimeFigureOut">
              <a:rPr lang="en-US" smtClean="0"/>
              <a:t>1/21/20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A22BB-F5DD-CF40-AFDF-0AE2FABDD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99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02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86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9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A22BB-F5DD-CF40-AFDF-0AE2FABDD3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C7F2-D5EC-DF4D-A4E9-63C58684E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A7442-507C-404E-84FC-02AADD38E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F3D84-0AA9-E44A-8486-C6A5536C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561E5-3CDE-E24D-953C-F11E63355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0CA21-68C5-C946-A95D-03324324E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8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02DA0-87C0-444D-B10F-A0D9C12B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88CC07-4553-5348-A6A4-49FE4C39E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B75C5-5638-7E4A-8015-C0322287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0DC22-D9AA-7B4F-8E17-24793A9D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DFDD2-C955-3647-A8F4-30853F8B9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67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FCE621-5F6F-7843-B694-E45D79D6F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F222AE-0D7A-4B48-95DB-AF7325F24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26EF4-4A04-494D-9DE9-7BD4A52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1451E-F744-C24E-9EC2-D1C218991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04928-4E98-0B42-8553-87F4D6A49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18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ACA85-58AC-354C-93A1-B4D2ACA65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AB362-B7EA-C54B-AF9F-76AF3AAB8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66730-1433-1242-A4AF-C703ABFB15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1EFA3-E473-F647-985F-CDE0AA5C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D8449-1690-7742-A067-A60D43BAC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25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F0067-138B-4347-B224-B3D610820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D74A4-0870-5945-A023-ECAB3E17D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0683D-33EC-504F-9BDB-D39486D5D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1/21/20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6A0B8-C1FE-8340-9DFB-C1785F302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296B8-87D3-DB48-BC8B-21CE00B92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86E3-9FBB-0E4F-9D1E-8C9EEB2F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1DEB9-BBE9-3049-892D-3F4A1269D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328A5-7BDA-074B-BB44-82C698BD5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3B8CE-B16A-E24A-9842-8B9E44C79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1/21/20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1D99F-1229-FF4F-9269-24017A7D9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30CE9-447A-104C-A94C-8BEDEA5D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4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EF109-06AE-9C46-8AE4-F47C6BF2B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98176-D25D-9846-8339-DFC2FCF8D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34CCC-0012-7448-8698-DA52C1F85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E989E3-74AA-0949-A57C-8A3BD0F0B3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CC675-3FEF-2A4D-9399-1A008CB6E0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3C859-4DAD-CB4E-9D59-A29624632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1/21/20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ADB8D0-8B80-7948-BDD7-2C8980A03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F673F8-57CC-464C-A1D5-481A5181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67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98352-D0FC-FC4C-B936-3A515E50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54CFE-5156-7642-9318-7485D91E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1/21/20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14B15F-511D-6843-9422-C36244EFF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75E8B-5031-5445-9340-5CFA19A4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75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F339BD-CC21-4F4E-AF04-99E4169D81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1/21/20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99A45F-6BFB-4948-8244-287A738DB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A79BC-374B-C647-8C4D-E4B7D3D7C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4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8B204-515F-0A42-BFC6-883AC8325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16E6B-A1F3-A24A-AD36-DFD9D7A7E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5433E-54AA-F343-923F-9A2BEFB16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8B676-7F85-6943-87D7-DEED637882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1/21/20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C94B64-8A87-B148-B836-A94D6CEB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48BDC-8437-FF49-8D72-DEB1A0A7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7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D828-63BA-0346-885C-5D6AC5FF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CB793-DF54-FB4F-AEE1-BA1BADEDF0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8405F-A261-8742-9743-7BEF886F9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6D9BC-7745-EA49-AE7E-9CA8E43BB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4678E-AAF5-D74B-BDAC-3A899DBE139C}" type="datetimeFigureOut">
              <a:rPr lang="en-US" smtClean="0"/>
              <a:t>1/21/20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B519F-D3A9-0543-8687-F5F3C0E12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03F97-FFD5-314F-8856-7B5330CBB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893989-0167-1140-AD52-A2AE10CF5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75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ack, white, large, food&#10;&#10;Description automatically generated">
            <a:extLst>
              <a:ext uri="{FF2B5EF4-FFF2-40B4-BE49-F238E27FC236}">
                <a16:creationId xmlns:a16="http://schemas.microsoft.com/office/drawing/2014/main" id="{20D257CC-6AEC-E34D-8763-4753A25F195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3085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83255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2974713" y="320489"/>
            <a:ext cx="157767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888-912-3153 | </a:t>
            </a:r>
            <a:r>
              <a:rPr lang="en-US" sz="900" dirty="0" err="1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howard.com</a:t>
            </a:r>
            <a:endParaRPr lang="en-US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314D2-1691-9748-BC8D-4D48D40C1FA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304135" y="197640"/>
            <a:ext cx="54356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293BE5-8374-FA4D-A132-CED6D439566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52265" y="109441"/>
            <a:ext cx="220980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5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man, standing, street, dark&#10;&#10;Description automatically generated">
            <a:extLst>
              <a:ext uri="{FF2B5EF4-FFF2-40B4-BE49-F238E27FC236}">
                <a16:creationId xmlns:a16="http://schemas.microsoft.com/office/drawing/2014/main" id="{8ECFB07B-AE7D-5940-83F0-EF4B8B5DF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0" y="3976871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QSR Kiosk Solutions | 2020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E41246-8BAB-1842-93E9-3DEED9B01804}"/>
              </a:ext>
            </a:extLst>
          </p:cNvPr>
          <p:cNvSpPr/>
          <p:nvPr/>
        </p:nvSpPr>
        <p:spPr>
          <a:xfrm>
            <a:off x="0" y="4883024"/>
            <a:ext cx="12192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cap="none" spc="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January 22, 2020</a:t>
            </a:r>
          </a:p>
        </p:txBody>
      </p:sp>
    </p:spTree>
    <p:extLst>
      <p:ext uri="{BB962C8B-B14F-4D97-AF65-F5344CB8AC3E}">
        <p14:creationId xmlns:p14="http://schemas.microsoft.com/office/powerpoint/2010/main" val="3890753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58920" y="875618"/>
            <a:ext cx="1849645" cy="2403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27773" y="875618"/>
            <a:ext cx="1817422" cy="24036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69551" y="3452764"/>
            <a:ext cx="1760276" cy="2181124"/>
          </a:xfrm>
          <a:prstGeom prst="rect">
            <a:avLst/>
          </a:prstGeom>
        </p:spPr>
      </p:pic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E5C398CF-3E65-0B47-8F3E-3684DC9EA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22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58920" y="875618"/>
            <a:ext cx="1849645" cy="2403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27773" y="875618"/>
            <a:ext cx="1817422" cy="24036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69551" y="3452764"/>
            <a:ext cx="1760276" cy="2181124"/>
          </a:xfrm>
          <a:prstGeom prst="rect">
            <a:avLst/>
          </a:prstGeom>
        </p:spPr>
      </p:pic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5D94B50-8141-394D-9076-D9101E938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97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8E0113-FF84-A844-8044-C0EBB4F8B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89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58920" y="875618"/>
            <a:ext cx="1849645" cy="2403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27773" y="875618"/>
            <a:ext cx="1817422" cy="24036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69551" y="3452764"/>
            <a:ext cx="1760276" cy="2181124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631865-CF34-1B48-9F2C-0D5B553D7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87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58920" y="875618"/>
            <a:ext cx="1849645" cy="2403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27773" y="875618"/>
            <a:ext cx="1817422" cy="24036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69551" y="3452764"/>
            <a:ext cx="1760276" cy="2181124"/>
          </a:xfrm>
          <a:prstGeom prst="rect">
            <a:avLst/>
          </a:prstGeom>
        </p:spPr>
      </p:pic>
      <p:pic>
        <p:nvPicPr>
          <p:cNvPr id="4" name="Picture 3" descr="A picture containing object, white, machine&#10;&#10;Description automatically generated">
            <a:extLst>
              <a:ext uri="{FF2B5EF4-FFF2-40B4-BE49-F238E27FC236}">
                <a16:creationId xmlns:a16="http://schemas.microsoft.com/office/drawing/2014/main" id="{90A7CE94-A66A-9C47-A722-E3388979A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1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3319" y="83965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venir LT Std 35 Light"/>
                <a:cs typeface="Avenir LT Std 35 Light"/>
              </a:rPr>
              <a:t>Thank You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568" y="6091133"/>
            <a:ext cx="2492120" cy="3640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511833" y="3011778"/>
            <a:ext cx="33349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baseline="30000" dirty="0">
              <a:solidFill>
                <a:srgbClr val="FFFFFF"/>
              </a:solidFill>
              <a:latin typeface="Avenir LT Std 35 Light"/>
              <a:cs typeface="Avenir LT Std 35 Light"/>
            </a:endParaRPr>
          </a:p>
          <a:p>
            <a:pPr algn="r"/>
            <a:r>
              <a:rPr lang="en-US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Web: </a:t>
            </a:r>
          </a:p>
          <a:p>
            <a:pPr algn="r"/>
            <a:r>
              <a:rPr lang="en-US" baseline="30000" dirty="0" err="1">
                <a:solidFill>
                  <a:srgbClr val="FFFFFF"/>
                </a:solidFill>
                <a:latin typeface="Avenir LT Std 35 Light"/>
                <a:cs typeface="Avenir LT Std 35 Light"/>
              </a:rPr>
              <a:t>www.howard-medical.com</a:t>
            </a:r>
            <a:endParaRPr lang="en-US" baseline="30000" dirty="0">
              <a:solidFill>
                <a:srgbClr val="FFFFFF"/>
              </a:solidFill>
              <a:latin typeface="Avenir LT Std 35 Light"/>
              <a:cs typeface="Avenir LT Std 35 Light"/>
            </a:endParaRPr>
          </a:p>
          <a:p>
            <a:pPr algn="r"/>
            <a:r>
              <a:rPr lang="en-US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Live chat available M-F, 8-5 CST</a:t>
            </a:r>
          </a:p>
          <a:p>
            <a:pPr algn="r"/>
            <a:endParaRPr lang="en-US" baseline="30000" dirty="0">
              <a:solidFill>
                <a:srgbClr val="FFFFFF"/>
              </a:solidFill>
              <a:latin typeface="Avenir LT Std 35 Light"/>
              <a:cs typeface="Avenir LT Std 35 Light"/>
            </a:endParaRPr>
          </a:p>
          <a:p>
            <a:pPr algn="r"/>
            <a:r>
              <a:rPr lang="en-US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Customer &amp; Technical Support:</a:t>
            </a:r>
          </a:p>
          <a:p>
            <a:pPr algn="r"/>
            <a:r>
              <a:rPr lang="en-US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Toll Free: 1.888.323.3151</a:t>
            </a:r>
          </a:p>
          <a:p>
            <a:pPr algn="r"/>
            <a:r>
              <a:rPr lang="en-US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24/7 (excluding US holidays)</a:t>
            </a:r>
          </a:p>
          <a:p>
            <a:pPr algn="r"/>
            <a:endParaRPr lang="en-US" baseline="30000" dirty="0">
              <a:solidFill>
                <a:srgbClr val="FFFFFF"/>
              </a:solidFill>
              <a:latin typeface="Avenir LT Std 35 Light"/>
              <a:cs typeface="Avenir LT Std 35 Light"/>
            </a:endParaRPr>
          </a:p>
          <a:p>
            <a:pPr algn="r"/>
            <a:r>
              <a:rPr lang="en-US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General Information:</a:t>
            </a:r>
          </a:p>
          <a:p>
            <a:pPr algn="r"/>
            <a:r>
              <a:rPr lang="en-US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Toll Free: 1.888.912.3151</a:t>
            </a:r>
          </a:p>
          <a:p>
            <a:pPr algn="r"/>
            <a:endParaRPr lang="en-US" baseline="30000" dirty="0">
              <a:solidFill>
                <a:srgbClr val="FFFFFF"/>
              </a:solidFill>
              <a:latin typeface="Avenir LT Std 35 Light"/>
              <a:cs typeface="Avenir LT Std 35 Light"/>
            </a:endParaRPr>
          </a:p>
          <a:p>
            <a:pPr algn="r"/>
            <a:endParaRPr lang="en-US" dirty="0">
              <a:solidFill>
                <a:srgbClr val="FFFFFF"/>
              </a:solidFill>
              <a:latin typeface="Avenir LT Std 35 Light"/>
              <a:cs typeface="Avenir LT Std 35 Light"/>
            </a:endParaRPr>
          </a:p>
          <a:p>
            <a:pPr algn="r"/>
            <a:endParaRPr lang="en-US" dirty="0">
              <a:solidFill>
                <a:srgbClr val="FFFFFF"/>
              </a:solidFill>
              <a:latin typeface="Avenir LT Std 35 Light"/>
              <a:cs typeface="Avenir LT Std 35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0" y="1978916"/>
            <a:ext cx="6096000" cy="6668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Want to view more of Howard Interactive’s solutions? </a:t>
            </a:r>
          </a:p>
          <a:p>
            <a:pPr algn="ctr"/>
            <a:r>
              <a:rPr lang="en-US" sz="2800" baseline="300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Scan the QR code below to view our website.</a:t>
            </a:r>
          </a:p>
        </p:txBody>
      </p:sp>
      <p:sp>
        <p:nvSpPr>
          <p:cNvPr id="4" name="Rectangle 3"/>
          <p:cNvSpPr/>
          <p:nvPr/>
        </p:nvSpPr>
        <p:spPr>
          <a:xfrm>
            <a:off x="692719" y="6043604"/>
            <a:ext cx="28409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  <a:latin typeface="Avenir LT Std 95 Black"/>
                <a:cs typeface="Avenir LT Std 95 Black"/>
              </a:rPr>
              <a:t>Website: </a:t>
            </a:r>
          </a:p>
          <a:p>
            <a:r>
              <a:rPr lang="en-US" sz="1100" dirty="0" err="1">
                <a:solidFill>
                  <a:srgbClr val="FFFFFF"/>
                </a:solidFill>
                <a:latin typeface="Avenir LT Std 35 Light"/>
                <a:cs typeface="Avenir LT Std 35 Light"/>
              </a:rPr>
              <a:t>www.howard</a:t>
            </a:r>
            <a:r>
              <a:rPr lang="en-US" sz="1100" err="1">
                <a:solidFill>
                  <a:srgbClr val="FFFFFF"/>
                </a:solidFill>
                <a:latin typeface="Avenir LT Std 35 Light"/>
                <a:cs typeface="Avenir LT Std 35 Light"/>
              </a:rPr>
              <a:t>.</a:t>
            </a:r>
            <a:r>
              <a:rPr lang="en-US" sz="1100">
                <a:solidFill>
                  <a:srgbClr val="FFFFFF"/>
                </a:solidFill>
                <a:latin typeface="Avenir LT Std 35 Light"/>
                <a:cs typeface="Avenir LT Std 35 Light"/>
              </a:rPr>
              <a:t>com</a:t>
            </a:r>
            <a:endParaRPr lang="en-US" sz="1100" dirty="0">
              <a:solidFill>
                <a:srgbClr val="FFFFFF"/>
              </a:solidFill>
              <a:latin typeface="Avenir LT Std 35 Light"/>
              <a:cs typeface="Avenir LT Std 35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30096" y="6069241"/>
            <a:ext cx="265112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  <a:latin typeface="Avenir LT Std 95 Black"/>
                <a:cs typeface="Avenir LT Std 95 Black"/>
              </a:rPr>
              <a:t>Customer &amp; Technical Support:</a:t>
            </a:r>
          </a:p>
          <a:p>
            <a:r>
              <a:rPr lang="en-US" sz="11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Toll Free: 1.888.323.3151</a:t>
            </a:r>
          </a:p>
          <a:p>
            <a:r>
              <a:rPr lang="en-US" sz="11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24/7 (excluding US holidays)</a:t>
            </a:r>
          </a:p>
        </p:txBody>
      </p:sp>
      <p:sp>
        <p:nvSpPr>
          <p:cNvPr id="9" name="Rectangle 8"/>
          <p:cNvSpPr/>
          <p:nvPr/>
        </p:nvSpPr>
        <p:spPr>
          <a:xfrm>
            <a:off x="6419346" y="6068677"/>
            <a:ext cx="22542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  <a:latin typeface="Avenir LT Std 95 Black"/>
                <a:cs typeface="Avenir LT Std 95 Black"/>
              </a:rPr>
              <a:t>General Information:</a:t>
            </a:r>
          </a:p>
          <a:p>
            <a:r>
              <a:rPr lang="en-US" sz="110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Toll Free: 1.888.912.3151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997560-2C53-FC4D-9570-601CF53F5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095" y="2693358"/>
            <a:ext cx="2064960" cy="2814063"/>
          </a:xfrm>
          <a:prstGeom prst="rect">
            <a:avLst/>
          </a:prstGeom>
          <a:effectLst>
            <a:outerShdw blurRad="355600" dist="215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893BB-3B5C-444E-ACE1-73DC5883E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603" y="3208884"/>
            <a:ext cx="1871063" cy="187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8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0" y="843089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Howard Industries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005108" y="2858259"/>
            <a:ext cx="3869267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1968</a:t>
            </a: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 Howard Industries is established and grown by Billy W. Howard and Linda Howard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A billion dollar company that is </a:t>
            </a:r>
            <a:r>
              <a:rPr lang="en-US" sz="16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family owned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Corporate headquarters located in </a:t>
            </a:r>
            <a:r>
              <a:rPr lang="en-US" sz="16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south Mississippi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789" y="2997693"/>
            <a:ext cx="1635414" cy="2644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789" y="1166255"/>
            <a:ext cx="1301585" cy="10784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556FF2-2FF1-FB45-9E2E-54816CB712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</a:blip>
          <a:srcRect l="4717" t="9967" r="33288"/>
          <a:stretch/>
        </p:blipFill>
        <p:spPr>
          <a:xfrm>
            <a:off x="1626516" y="2272888"/>
            <a:ext cx="4172438" cy="403968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4" name="Picture 3" descr="howards with pictur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42" y="2441412"/>
            <a:ext cx="3156106" cy="38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9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001335"/>
            <a:ext cx="3682554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The first Howard building in 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an old army barracks </a:t>
            </a:r>
          </a:p>
        </p:txBody>
      </p:sp>
      <p:sp>
        <p:nvSpPr>
          <p:cNvPr id="6" name="Rectangle 5"/>
          <p:cNvSpPr/>
          <p:nvPr/>
        </p:nvSpPr>
        <p:spPr>
          <a:xfrm>
            <a:off x="8141190" y="5032730"/>
            <a:ext cx="4050809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Plans for future growth 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&amp; expansion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46933" y="5032730"/>
            <a:ext cx="3347776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Current corporate headquarters &amp; production facilities </a:t>
            </a:r>
          </a:p>
        </p:txBody>
      </p:sp>
      <p:pic>
        <p:nvPicPr>
          <p:cNvPr id="9" name="Picture 8" descr="corporate HQ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0" b="2587"/>
          <a:stretch/>
        </p:blipFill>
        <p:spPr>
          <a:xfrm>
            <a:off x="4095419" y="2281188"/>
            <a:ext cx="3682554" cy="250939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56AADF-976A-9049-9FCF-712B7D976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" r="754"/>
          <a:stretch/>
        </p:blipFill>
        <p:spPr>
          <a:xfrm>
            <a:off x="0" y="2770775"/>
            <a:ext cx="3682554" cy="201981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t="34918" r="20654" b="19297"/>
          <a:stretch/>
        </p:blipFill>
        <p:spPr>
          <a:xfrm>
            <a:off x="8141191" y="2991115"/>
            <a:ext cx="4050809" cy="179947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-347" y="848604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Howard </a:t>
            </a:r>
            <a:r>
              <a:rPr lang="mr-IN" sz="360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–</a:t>
            </a:r>
            <a:r>
              <a:rPr lang="en-US" sz="36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 Then, Now, and the Future</a:t>
            </a:r>
            <a:endParaRPr lang="en-US" sz="3600" dirty="0">
              <a:ln w="0"/>
              <a:solidFill>
                <a:schemeClr val="bg1"/>
              </a:solidFill>
              <a:effectLst/>
              <a:latin typeface="Avenir LT Std 35 Light"/>
              <a:cs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348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6268" y="4467236"/>
            <a:ext cx="4338267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6 Different Facilities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-347" y="848604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Howard Industries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55066" y="3955609"/>
            <a:ext cx="4021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Over 2-Million Square Feet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86312" y="3928627"/>
            <a:ext cx="33477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More Than </a:t>
            </a:r>
          </a:p>
          <a:p>
            <a:pPr algn="ctr"/>
            <a:r>
              <a:rPr lang="en-US" sz="32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500 Engineers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785" y="2277646"/>
            <a:ext cx="1004398" cy="123347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26841" y="5273941"/>
            <a:ext cx="33477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Six different facilities including corporate headquarters, manufacturing facilities, and a transportation facility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99108" y="5166761"/>
            <a:ext cx="35898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Over 2 million square feet of manufacturing space </a:t>
            </a:r>
            <a:r>
              <a:rPr lang="mr-IN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–</a:t>
            </a:r>
            <a:r>
              <a:rPr lang="en-US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 Transformers, Lighting, Kiosks, Medical Equipment, Computers, &amp; more</a:t>
            </a:r>
            <a:r>
              <a:rPr lang="mr-IN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…</a:t>
            </a:r>
            <a:r>
              <a:rPr lang="en-US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618883" y="5273941"/>
            <a:ext cx="32262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Over five hundred mechanical &amp; electrical engineers with thousands of combined years of experience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421" y="2290439"/>
            <a:ext cx="1218894" cy="12240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673047" y="3542433"/>
            <a:ext cx="930169" cy="7583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639181" y="2578039"/>
            <a:ext cx="938464" cy="8472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9614" y="2057869"/>
            <a:ext cx="1006215" cy="13618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801463" y="2710999"/>
            <a:ext cx="1068805" cy="6973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2903269" y="3519386"/>
            <a:ext cx="1211531" cy="7814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1759217" y="3603456"/>
            <a:ext cx="1081840" cy="69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21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van parked on the side of a road&#10;&#10;Description automatically generated">
            <a:extLst>
              <a:ext uri="{FF2B5EF4-FFF2-40B4-BE49-F238E27FC236}">
                <a16:creationId xmlns:a16="http://schemas.microsoft.com/office/drawing/2014/main" id="{96ADBD48-7013-FA4C-892F-FB1507DF3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553" y="4110294"/>
            <a:ext cx="2789813" cy="20424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EC7E0A-5759-284A-9B9A-DF4E0FB678C3}"/>
              </a:ext>
            </a:extLst>
          </p:cNvPr>
          <p:cNvSpPr/>
          <p:nvPr/>
        </p:nvSpPr>
        <p:spPr>
          <a:xfrm>
            <a:off x="-347" y="848604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Kiosk Capabilities</a:t>
            </a:r>
            <a:endParaRPr lang="en-US" sz="3600" cap="none" spc="0" dirty="0">
              <a:ln w="0"/>
              <a:solidFill>
                <a:schemeClr val="bg1"/>
              </a:solidFill>
              <a:effectLst/>
              <a:latin typeface="Avenir LT Std 95 Black"/>
              <a:cs typeface="Avenir LT Std 95 Black"/>
            </a:endParaRPr>
          </a:p>
        </p:txBody>
      </p:sp>
      <p:pic>
        <p:nvPicPr>
          <p:cNvPr id="3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F168E42-D4AB-EC40-8EA7-E1FD6E9E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699" y="1626799"/>
            <a:ext cx="2777308" cy="203328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1494841" y="3660083"/>
            <a:ext cx="27773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Concept to Completion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741371-734C-A348-88D6-05CFEED1C7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97553" y="1622953"/>
            <a:ext cx="2777308" cy="20295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930C305-21E1-F34F-B44E-55D286F90151}"/>
              </a:ext>
            </a:extLst>
          </p:cNvPr>
          <p:cNvSpPr/>
          <p:nvPr/>
        </p:nvSpPr>
        <p:spPr>
          <a:xfrm>
            <a:off x="4276080" y="3662566"/>
            <a:ext cx="3643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Made in the USA with American Steel</a:t>
            </a:r>
          </a:p>
        </p:txBody>
      </p:sp>
      <p:pic>
        <p:nvPicPr>
          <p:cNvPr id="17" name="Picture 16" descr="A picture containing person, man, woman, standing&#10;&#10;Description automatically generated">
            <a:extLst>
              <a:ext uri="{FF2B5EF4-FFF2-40B4-BE49-F238E27FC236}">
                <a16:creationId xmlns:a16="http://schemas.microsoft.com/office/drawing/2014/main" id="{5D326943-6DD8-AF45-B045-085077630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609" y="1620952"/>
            <a:ext cx="2777308" cy="203328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BC4818E-CA94-564F-8A85-7040A3CDB83E}"/>
              </a:ext>
            </a:extLst>
          </p:cNvPr>
          <p:cNvSpPr/>
          <p:nvPr/>
        </p:nvSpPr>
        <p:spPr>
          <a:xfrm>
            <a:off x="7775544" y="3670896"/>
            <a:ext cx="30234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50 Years of Manufacturing Expertise </a:t>
            </a:r>
          </a:p>
        </p:txBody>
      </p:sp>
      <p:pic>
        <p:nvPicPr>
          <p:cNvPr id="19" name="Picture 18" descr="A picture containing electronics, indoor, table, computer&#10;&#10;Description automatically generated">
            <a:extLst>
              <a:ext uri="{FF2B5EF4-FFF2-40B4-BE49-F238E27FC236}">
                <a16:creationId xmlns:a16="http://schemas.microsoft.com/office/drawing/2014/main" id="{0CD8800B-02AE-9747-9E83-B7317EB38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871" y="4115583"/>
            <a:ext cx="2789813" cy="203871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273A0E1-2E30-5549-8B3B-31D70C25043C}"/>
              </a:ext>
            </a:extLst>
          </p:cNvPr>
          <p:cNvSpPr/>
          <p:nvPr/>
        </p:nvSpPr>
        <p:spPr>
          <a:xfrm>
            <a:off x="1494841" y="6153901"/>
            <a:ext cx="27773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Pre-Configured and Inspected</a:t>
            </a:r>
          </a:p>
        </p:txBody>
      </p:sp>
      <p:pic>
        <p:nvPicPr>
          <p:cNvPr id="32" name="Picture 31" descr="A close up of a sign&#10;&#10;Description automatically generated">
            <a:extLst>
              <a:ext uri="{FF2B5EF4-FFF2-40B4-BE49-F238E27FC236}">
                <a16:creationId xmlns:a16="http://schemas.microsoft.com/office/drawing/2014/main" id="{2288369F-950C-9F42-8DE9-A845F7723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7423" y="1701828"/>
            <a:ext cx="753980" cy="682771"/>
          </a:xfrm>
          <a:prstGeom prst="rect">
            <a:avLst/>
          </a:prstGeom>
          <a:effectLst>
            <a:outerShdw blurRad="50800" dist="12700" dir="2700000" sx="106000" sy="106000" algn="tl" rotWithShape="0">
              <a:prstClr val="black">
                <a:alpha val="64000"/>
              </a:prstClr>
            </a:out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E9A1D17-2416-4342-BE4A-D256AB5086A3}"/>
              </a:ext>
            </a:extLst>
          </p:cNvPr>
          <p:cNvSpPr/>
          <p:nvPr/>
        </p:nvSpPr>
        <p:spPr>
          <a:xfrm>
            <a:off x="4701178" y="6153901"/>
            <a:ext cx="27773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Coast-to-Coast Delivery</a:t>
            </a:r>
          </a:p>
        </p:txBody>
      </p:sp>
      <p:pic>
        <p:nvPicPr>
          <p:cNvPr id="37" name="Picture 36" descr="A picture containing player, man, holding, sign&#10;&#10;Description automatically generated">
            <a:extLst>
              <a:ext uri="{FF2B5EF4-FFF2-40B4-BE49-F238E27FC236}">
                <a16:creationId xmlns:a16="http://schemas.microsoft.com/office/drawing/2014/main" id="{EC5EFE0A-8229-C84F-8D3A-A49346BB0D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8609" y="4095534"/>
            <a:ext cx="2794918" cy="20424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FB8577B-C444-3647-99A5-468E86D26C2A}"/>
              </a:ext>
            </a:extLst>
          </p:cNvPr>
          <p:cNvSpPr/>
          <p:nvPr/>
        </p:nvSpPr>
        <p:spPr>
          <a:xfrm>
            <a:off x="7883765" y="6153901"/>
            <a:ext cx="27773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Full-Service Break Fix Solution</a:t>
            </a:r>
          </a:p>
        </p:txBody>
      </p:sp>
    </p:spTree>
    <p:extLst>
      <p:ext uri="{BB962C8B-B14F-4D97-AF65-F5344CB8AC3E}">
        <p14:creationId xmlns:p14="http://schemas.microsoft.com/office/powerpoint/2010/main" val="1918809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677BCB-584F-E742-AD6F-70C6134ED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945" y="2853376"/>
            <a:ext cx="1413106" cy="2299508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F53928-5BBA-FD45-960E-59F63E818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389" y="2853376"/>
            <a:ext cx="1413106" cy="2299508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F6B8C4-96E0-6640-9444-B48DB7057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833" y="2853376"/>
            <a:ext cx="1413106" cy="2299508"/>
          </a:xfrm>
          <a:prstGeom prst="rect">
            <a:avLst/>
          </a:prstGeom>
        </p:spPr>
      </p:pic>
      <p:pic>
        <p:nvPicPr>
          <p:cNvPr id="10" name="Picture 9" descr="A picture containing bird&#10;&#10;Description automatically generated">
            <a:extLst>
              <a:ext uri="{FF2B5EF4-FFF2-40B4-BE49-F238E27FC236}">
                <a16:creationId xmlns:a16="http://schemas.microsoft.com/office/drawing/2014/main" id="{14E89524-26FA-4B42-A8B6-5CCD33B47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811" y="1443479"/>
            <a:ext cx="3741684" cy="5704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FD6B9CD-40B3-6141-A584-322C30963E57}"/>
              </a:ext>
            </a:extLst>
          </p:cNvPr>
          <p:cNvSpPr/>
          <p:nvPr/>
        </p:nvSpPr>
        <p:spPr>
          <a:xfrm>
            <a:off x="888087" y="2858259"/>
            <a:ext cx="4135858" cy="18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ln w="0"/>
                <a:solidFill>
                  <a:schemeClr val="bg1"/>
                </a:solidFill>
                <a:latin typeface="Avenir LT Std 95 Black"/>
                <a:cs typeface="Avenir LT Std 95 Black"/>
              </a:rPr>
              <a:t>25,000+</a:t>
            </a: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 Kiosk faces deployed to date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Kiosk/Self Order</a:t>
            </a:r>
            <a:endParaRPr lang="en-US" sz="1600" dirty="0">
              <a:ln w="0"/>
              <a:solidFill>
                <a:schemeClr val="bg1"/>
              </a:solidFill>
              <a:latin typeface="Avenir LT Std 95 Black"/>
              <a:cs typeface="Avenir LT Std 95 Black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Mobile Ordering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95 Black"/>
              </a:rPr>
              <a:t>Menu Boards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ln w="0"/>
                <a:solidFill>
                  <a:schemeClr val="bg1"/>
                </a:solidFill>
                <a:latin typeface="Avenir LT Std 35 Light"/>
                <a:cs typeface="Avenir LT Std 95 Black"/>
              </a:rPr>
              <a:t>Order Ready Board</a:t>
            </a:r>
            <a:endParaRPr lang="en-US" sz="1600" dirty="0">
              <a:ln w="0"/>
              <a:solidFill>
                <a:schemeClr val="bg1"/>
              </a:solidFill>
              <a:latin typeface="Avenir LT Std 95 Black"/>
              <a:cs typeface="Avenir LT Std 95 Black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2402F0-6724-4A47-8B92-04A572C063F4}"/>
              </a:ext>
            </a:extLst>
          </p:cNvPr>
          <p:cNvSpPr/>
          <p:nvPr/>
        </p:nvSpPr>
        <p:spPr>
          <a:xfrm>
            <a:off x="-347" y="848604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Software Solution</a:t>
            </a:r>
            <a:endParaRPr lang="en-US" sz="3600" cap="none" spc="0" dirty="0">
              <a:ln w="0"/>
              <a:solidFill>
                <a:schemeClr val="bg1"/>
              </a:solidFill>
              <a:effectLst/>
              <a:latin typeface="Avenir LT Std 95 Black"/>
              <a:cs typeface="Avenir LT Std 95 Black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D59A58-AFD4-9548-B3A4-93C866A8FE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2276" y="2853376"/>
            <a:ext cx="1433963" cy="22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6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4A2434-64F0-914B-BEBC-54104ABCC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31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866BF7-4154-324D-9776-F217E42C5B6B}"/>
              </a:ext>
            </a:extLst>
          </p:cNvPr>
          <p:cNvSpPr/>
          <p:nvPr/>
        </p:nvSpPr>
        <p:spPr>
          <a:xfrm>
            <a:off x="-347" y="848604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/>
                <a:latin typeface="Avenir LT Std 35 Light"/>
                <a:cs typeface="Avenir LT Std 35 Light"/>
              </a:rPr>
              <a:t>Technology &amp; Integration Partner</a:t>
            </a:r>
            <a:endParaRPr lang="en-US" sz="3600" cap="none" spc="0" dirty="0">
              <a:ln w="0"/>
              <a:solidFill>
                <a:schemeClr val="bg1"/>
              </a:solidFill>
              <a:effectLst/>
              <a:latin typeface="Avenir LT Std 95 Black"/>
              <a:cs typeface="Avenir LT Std 95 Black"/>
            </a:endParaRPr>
          </a:p>
        </p:txBody>
      </p:sp>
      <p:pic>
        <p:nvPicPr>
          <p:cNvPr id="5" name="Picture 4" descr="A picture containing indoor, table, photo, computer&#10;&#10;Description automatically generated">
            <a:extLst>
              <a:ext uri="{FF2B5EF4-FFF2-40B4-BE49-F238E27FC236}">
                <a16:creationId xmlns:a16="http://schemas.microsoft.com/office/drawing/2014/main" id="{95A7507D-5925-7943-B706-D023321B0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58920" y="875618"/>
            <a:ext cx="1849645" cy="24036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27773" y="875618"/>
            <a:ext cx="1817422" cy="24036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69551" y="3452764"/>
            <a:ext cx="1760276" cy="2181124"/>
          </a:xfrm>
          <a:prstGeom prst="rect">
            <a:avLst/>
          </a:prstGeom>
        </p:spPr>
      </p:pic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BA1767E4-81A9-7147-BED3-D9B4941F6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8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3189</TotalTime>
  <Words>279</Words>
  <Application>Microsoft Macintosh PowerPoint</Application>
  <PresentationFormat>Widescreen</PresentationFormat>
  <Paragraphs>65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Avenir LT Std 35 Light</vt:lpstr>
      <vt:lpstr>Avenir LT Std 95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Microsoft Office User</cp:lastModifiedBy>
  <cp:revision>146</cp:revision>
  <dcterms:created xsi:type="dcterms:W3CDTF">2019-05-20T17:25:37Z</dcterms:created>
  <dcterms:modified xsi:type="dcterms:W3CDTF">2020-01-21T18:22:55Z</dcterms:modified>
  <cp:category/>
</cp:coreProperties>
</file>