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7"/>
  </p:notesMasterIdLst>
  <p:handoutMasterIdLst>
    <p:handoutMasterId r:id="rId28"/>
  </p:handoutMasterIdLst>
  <p:sldIdLst>
    <p:sldId id="256" r:id="rId3"/>
    <p:sldId id="262" r:id="rId4"/>
    <p:sldId id="261" r:id="rId5"/>
    <p:sldId id="310" r:id="rId6"/>
    <p:sldId id="311" r:id="rId7"/>
    <p:sldId id="265" r:id="rId8"/>
    <p:sldId id="312" r:id="rId9"/>
    <p:sldId id="313" r:id="rId10"/>
    <p:sldId id="267" r:id="rId11"/>
    <p:sldId id="274" r:id="rId12"/>
    <p:sldId id="268" r:id="rId13"/>
    <p:sldId id="271" r:id="rId14"/>
    <p:sldId id="263" r:id="rId15"/>
    <p:sldId id="309" r:id="rId16"/>
    <p:sldId id="303" r:id="rId17"/>
    <p:sldId id="304" r:id="rId18"/>
    <p:sldId id="305" r:id="rId19"/>
    <p:sldId id="306" r:id="rId20"/>
    <p:sldId id="308" r:id="rId21"/>
    <p:sldId id="294" r:id="rId22"/>
    <p:sldId id="314" r:id="rId23"/>
    <p:sldId id="315" r:id="rId24"/>
    <p:sldId id="316"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7296" userDrawn="1">
          <p15:clr>
            <a:srgbClr val="A4A3A4"/>
          </p15:clr>
        </p15:guide>
        <p15:guide id="3" pos="360" userDrawn="1">
          <p15:clr>
            <a:srgbClr val="A4A3A4"/>
          </p15:clr>
        </p15:guide>
        <p15:guide id="6" orient="horz" pos="4320" userDrawn="1">
          <p15:clr>
            <a:srgbClr val="A4A3A4"/>
          </p15:clr>
        </p15:guide>
        <p15:guide id="8" orient="horz"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8298"/>
    <a:srgbClr val="4968AD"/>
    <a:srgbClr val="696D72"/>
    <a:srgbClr val="102F62"/>
    <a:srgbClr val="122F62"/>
    <a:srgbClr val="3663B0"/>
    <a:srgbClr val="666666"/>
    <a:srgbClr val="002A64"/>
    <a:srgbClr val="EA1748"/>
    <a:srgbClr val="E9EB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38"/>
    <p:restoredTop sz="96327"/>
  </p:normalViewPr>
  <p:slideViewPr>
    <p:cSldViewPr snapToGrid="0" snapToObjects="1">
      <p:cViewPr varScale="1">
        <p:scale>
          <a:sx n="147" d="100"/>
          <a:sy n="147" d="100"/>
        </p:scale>
        <p:origin x="1720" y="200"/>
      </p:cViewPr>
      <p:guideLst>
        <p:guide pos="3840"/>
        <p:guide pos="7296"/>
        <p:guide pos="360"/>
        <p:guide orient="horz" pos="4320"/>
        <p:guide orient="horz"/>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25" d="100"/>
          <a:sy n="125" d="100"/>
        </p:scale>
        <p:origin x="6320" y="1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F67688-701D-BC42-8B68-DB2EC3A597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B0D4BD9-59BC-8542-BC30-FFB1334628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00C41D-1B9B-4C4C-8086-BC9067CD3F40}" type="datetimeFigureOut">
              <a:rPr lang="en-US" smtClean="0"/>
              <a:t>11/29/22</a:t>
            </a:fld>
            <a:endParaRPr lang="en-US" dirty="0"/>
          </a:p>
        </p:txBody>
      </p:sp>
      <p:sp>
        <p:nvSpPr>
          <p:cNvPr id="4" name="Footer Placeholder 3">
            <a:extLst>
              <a:ext uri="{FF2B5EF4-FFF2-40B4-BE49-F238E27FC236}">
                <a16:creationId xmlns:a16="http://schemas.microsoft.com/office/drawing/2014/main" id="{7EB63378-42FF-E343-8DBF-375576F5C7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36934E6-FE23-7D44-B2C6-62A517FCD7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228A83-61E7-F34F-B1A9-E88677611BD9}" type="slidenum">
              <a:rPr lang="en-US" smtClean="0"/>
              <a:t>‹#›</a:t>
            </a:fld>
            <a:endParaRPr lang="en-US" dirty="0"/>
          </a:p>
        </p:txBody>
      </p:sp>
    </p:spTree>
    <p:extLst>
      <p:ext uri="{BB962C8B-B14F-4D97-AF65-F5344CB8AC3E}">
        <p14:creationId xmlns:p14="http://schemas.microsoft.com/office/powerpoint/2010/main" val="3467322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B7E204-5335-2147-BB84-5CC6A5D1F8BC}" type="datetimeFigureOut">
              <a:rPr lang="en-US" smtClean="0"/>
              <a:t>11/29/22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ADE55-712D-B748-A886-6AC91790FB95}" type="slidenum">
              <a:rPr lang="en-US" smtClean="0"/>
              <a:t>‹#›</a:t>
            </a:fld>
            <a:endParaRPr lang="en-US" dirty="0"/>
          </a:p>
        </p:txBody>
      </p:sp>
    </p:spTree>
    <p:extLst>
      <p:ext uri="{BB962C8B-B14F-4D97-AF65-F5344CB8AC3E}">
        <p14:creationId xmlns:p14="http://schemas.microsoft.com/office/powerpoint/2010/main" val="576549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a:t>
            </a:fld>
            <a:endParaRPr lang="en-US" dirty="0"/>
          </a:p>
        </p:txBody>
      </p:sp>
    </p:spTree>
    <p:extLst>
      <p:ext uri="{BB962C8B-B14F-4D97-AF65-F5344CB8AC3E}">
        <p14:creationId xmlns:p14="http://schemas.microsoft.com/office/powerpoint/2010/main" val="3122679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10</a:t>
            </a:fld>
            <a:endParaRPr lang="en-US" dirty="0"/>
          </a:p>
        </p:txBody>
      </p:sp>
    </p:spTree>
    <p:extLst>
      <p:ext uri="{BB962C8B-B14F-4D97-AF65-F5344CB8AC3E}">
        <p14:creationId xmlns:p14="http://schemas.microsoft.com/office/powerpoint/2010/main" val="1214931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11</a:t>
            </a:fld>
            <a:endParaRPr lang="en-US" dirty="0"/>
          </a:p>
        </p:txBody>
      </p:sp>
    </p:spTree>
    <p:extLst>
      <p:ext uri="{BB962C8B-B14F-4D97-AF65-F5344CB8AC3E}">
        <p14:creationId xmlns:p14="http://schemas.microsoft.com/office/powerpoint/2010/main" val="1972780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12</a:t>
            </a:fld>
            <a:endParaRPr lang="en-US" dirty="0"/>
          </a:p>
        </p:txBody>
      </p:sp>
    </p:spTree>
    <p:extLst>
      <p:ext uri="{BB962C8B-B14F-4D97-AF65-F5344CB8AC3E}">
        <p14:creationId xmlns:p14="http://schemas.microsoft.com/office/powerpoint/2010/main" val="3925253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13</a:t>
            </a:fld>
            <a:endParaRPr lang="en-US" dirty="0"/>
          </a:p>
        </p:txBody>
      </p:sp>
    </p:spTree>
    <p:extLst>
      <p:ext uri="{BB962C8B-B14F-4D97-AF65-F5344CB8AC3E}">
        <p14:creationId xmlns:p14="http://schemas.microsoft.com/office/powerpoint/2010/main" val="1145571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15</a:t>
            </a:fld>
            <a:endParaRPr lang="en-US" dirty="0"/>
          </a:p>
        </p:txBody>
      </p:sp>
    </p:spTree>
    <p:extLst>
      <p:ext uri="{BB962C8B-B14F-4D97-AF65-F5344CB8AC3E}">
        <p14:creationId xmlns:p14="http://schemas.microsoft.com/office/powerpoint/2010/main" val="2222373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16</a:t>
            </a:fld>
            <a:endParaRPr lang="en-US" dirty="0"/>
          </a:p>
        </p:txBody>
      </p:sp>
    </p:spTree>
    <p:extLst>
      <p:ext uri="{BB962C8B-B14F-4D97-AF65-F5344CB8AC3E}">
        <p14:creationId xmlns:p14="http://schemas.microsoft.com/office/powerpoint/2010/main" val="547813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17</a:t>
            </a:fld>
            <a:endParaRPr lang="en-US" dirty="0"/>
          </a:p>
        </p:txBody>
      </p:sp>
    </p:spTree>
    <p:extLst>
      <p:ext uri="{BB962C8B-B14F-4D97-AF65-F5344CB8AC3E}">
        <p14:creationId xmlns:p14="http://schemas.microsoft.com/office/powerpoint/2010/main" val="1826396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18</a:t>
            </a:fld>
            <a:endParaRPr lang="en-US" dirty="0"/>
          </a:p>
        </p:txBody>
      </p:sp>
    </p:spTree>
    <p:extLst>
      <p:ext uri="{BB962C8B-B14F-4D97-AF65-F5344CB8AC3E}">
        <p14:creationId xmlns:p14="http://schemas.microsoft.com/office/powerpoint/2010/main" val="2565068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20</a:t>
            </a:fld>
            <a:endParaRPr lang="en-US" dirty="0"/>
          </a:p>
        </p:txBody>
      </p:sp>
    </p:spTree>
    <p:extLst>
      <p:ext uri="{BB962C8B-B14F-4D97-AF65-F5344CB8AC3E}">
        <p14:creationId xmlns:p14="http://schemas.microsoft.com/office/powerpoint/2010/main" val="1172228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24</a:t>
            </a:fld>
            <a:endParaRPr lang="en-US" dirty="0"/>
          </a:p>
        </p:txBody>
      </p:sp>
    </p:spTree>
    <p:extLst>
      <p:ext uri="{BB962C8B-B14F-4D97-AF65-F5344CB8AC3E}">
        <p14:creationId xmlns:p14="http://schemas.microsoft.com/office/powerpoint/2010/main" val="1387864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a:t>
            </a:fld>
            <a:endParaRPr lang="en-US" dirty="0"/>
          </a:p>
        </p:txBody>
      </p:sp>
    </p:spTree>
    <p:extLst>
      <p:ext uri="{BB962C8B-B14F-4D97-AF65-F5344CB8AC3E}">
        <p14:creationId xmlns:p14="http://schemas.microsoft.com/office/powerpoint/2010/main" val="3518774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3</a:t>
            </a:fld>
            <a:endParaRPr lang="en-US" dirty="0"/>
          </a:p>
        </p:txBody>
      </p:sp>
    </p:spTree>
    <p:extLst>
      <p:ext uri="{BB962C8B-B14F-4D97-AF65-F5344CB8AC3E}">
        <p14:creationId xmlns:p14="http://schemas.microsoft.com/office/powerpoint/2010/main" val="144848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4</a:t>
            </a:fld>
            <a:endParaRPr lang="en-US" dirty="0"/>
          </a:p>
        </p:txBody>
      </p:sp>
    </p:spTree>
    <p:extLst>
      <p:ext uri="{BB962C8B-B14F-4D97-AF65-F5344CB8AC3E}">
        <p14:creationId xmlns:p14="http://schemas.microsoft.com/office/powerpoint/2010/main" val="3000243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5</a:t>
            </a:fld>
            <a:endParaRPr lang="en-US" dirty="0"/>
          </a:p>
        </p:txBody>
      </p:sp>
    </p:spTree>
    <p:extLst>
      <p:ext uri="{BB962C8B-B14F-4D97-AF65-F5344CB8AC3E}">
        <p14:creationId xmlns:p14="http://schemas.microsoft.com/office/powerpoint/2010/main" val="553888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6</a:t>
            </a:fld>
            <a:endParaRPr lang="en-US" dirty="0"/>
          </a:p>
        </p:txBody>
      </p:sp>
    </p:spTree>
    <p:extLst>
      <p:ext uri="{BB962C8B-B14F-4D97-AF65-F5344CB8AC3E}">
        <p14:creationId xmlns:p14="http://schemas.microsoft.com/office/powerpoint/2010/main" val="2365652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7</a:t>
            </a:fld>
            <a:endParaRPr lang="en-US" dirty="0"/>
          </a:p>
        </p:txBody>
      </p:sp>
    </p:spTree>
    <p:extLst>
      <p:ext uri="{BB962C8B-B14F-4D97-AF65-F5344CB8AC3E}">
        <p14:creationId xmlns:p14="http://schemas.microsoft.com/office/powerpoint/2010/main" val="2002314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8</a:t>
            </a:fld>
            <a:endParaRPr lang="en-US" dirty="0"/>
          </a:p>
        </p:txBody>
      </p:sp>
    </p:spTree>
    <p:extLst>
      <p:ext uri="{BB962C8B-B14F-4D97-AF65-F5344CB8AC3E}">
        <p14:creationId xmlns:p14="http://schemas.microsoft.com/office/powerpoint/2010/main" val="2016013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9</a:t>
            </a:fld>
            <a:endParaRPr lang="en-US" dirty="0"/>
          </a:p>
        </p:txBody>
      </p:sp>
    </p:spTree>
    <p:extLst>
      <p:ext uri="{BB962C8B-B14F-4D97-AF65-F5344CB8AC3E}">
        <p14:creationId xmlns:p14="http://schemas.microsoft.com/office/powerpoint/2010/main" val="1044367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0A4F80B-BA4F-9248-A1C4-EF321D4828A1}"/>
              </a:ext>
            </a:extLst>
          </p:cNvPr>
          <p:cNvSpPr>
            <a:spLocks noGrp="1"/>
          </p:cNvSpPr>
          <p:nvPr>
            <p:ph type="subTitle" idx="1" hasCustomPrompt="1"/>
          </p:nvPr>
        </p:nvSpPr>
        <p:spPr>
          <a:xfrm>
            <a:off x="304799" y="3428783"/>
            <a:ext cx="11535877" cy="565701"/>
          </a:xfrm>
        </p:spPr>
        <p:txBody>
          <a:bodyPr anchor="b"/>
          <a:lstStyle>
            <a:lvl1pPr marL="0" indent="0" algn="ctr">
              <a:buNone/>
              <a:defRPr sz="2400">
                <a:solidFill>
                  <a:srgbClr val="0B9ED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p:txBody>
      </p:sp>
      <p:sp>
        <p:nvSpPr>
          <p:cNvPr id="13" name="Title 12">
            <a:extLst>
              <a:ext uri="{FF2B5EF4-FFF2-40B4-BE49-F238E27FC236}">
                <a16:creationId xmlns:a16="http://schemas.microsoft.com/office/drawing/2014/main" id="{C3899268-B2C0-014E-8286-E9B418E350F2}"/>
              </a:ext>
            </a:extLst>
          </p:cNvPr>
          <p:cNvSpPr>
            <a:spLocks noGrp="1"/>
          </p:cNvSpPr>
          <p:nvPr>
            <p:ph type="title" hasCustomPrompt="1"/>
          </p:nvPr>
        </p:nvSpPr>
        <p:spPr>
          <a:xfrm>
            <a:off x="304800" y="1982170"/>
            <a:ext cx="11535878" cy="1325563"/>
          </a:xfrm>
        </p:spPr>
        <p:txBody>
          <a:bodyPr/>
          <a:lstStyle>
            <a:lvl1pPr algn="ctr">
              <a:defRPr>
                <a:solidFill>
                  <a:schemeClr val="bg1"/>
                </a:solidFill>
              </a:defRPr>
            </a:lvl1pPr>
          </a:lstStyle>
          <a:p>
            <a:r>
              <a:rPr lang="en-US" dirty="0"/>
              <a:t>Title</a:t>
            </a:r>
          </a:p>
        </p:txBody>
      </p:sp>
    </p:spTree>
    <p:extLst>
      <p:ext uri="{BB962C8B-B14F-4D97-AF65-F5344CB8AC3E}">
        <p14:creationId xmlns:p14="http://schemas.microsoft.com/office/powerpoint/2010/main" val="4168448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BBA22-5CB9-C647-8615-EA47629936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C5D698-4064-6748-9B72-8401E187EE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FC1BAE-9439-F14F-BE5C-B1E5F4B075A1}"/>
              </a:ext>
            </a:extLst>
          </p:cNvPr>
          <p:cNvSpPr>
            <a:spLocks noGrp="1"/>
          </p:cNvSpPr>
          <p:nvPr>
            <p:ph type="dt" sz="half" idx="10"/>
          </p:nvPr>
        </p:nvSpPr>
        <p:spPr/>
        <p:txBody>
          <a:bodyPr/>
          <a:lstStyle/>
          <a:p>
            <a:fld id="{EA9C9F8A-EC92-864F-B56E-31D941A8BE0A}" type="datetime4">
              <a:rPr lang="en-US" smtClean="0"/>
              <a:t>November 29, 2022</a:t>
            </a:fld>
            <a:endParaRPr lang="en-US" dirty="0"/>
          </a:p>
        </p:txBody>
      </p:sp>
      <p:sp>
        <p:nvSpPr>
          <p:cNvPr id="5" name="Footer Placeholder 4">
            <a:extLst>
              <a:ext uri="{FF2B5EF4-FFF2-40B4-BE49-F238E27FC236}">
                <a16:creationId xmlns:a16="http://schemas.microsoft.com/office/drawing/2014/main" id="{279BED7E-12C4-8E47-8BF5-621A8F0E493B}"/>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6" name="Slide Number Placeholder 5">
            <a:extLst>
              <a:ext uri="{FF2B5EF4-FFF2-40B4-BE49-F238E27FC236}">
                <a16:creationId xmlns:a16="http://schemas.microsoft.com/office/drawing/2014/main" id="{F8E26A73-4D49-C644-A256-AA011F9B1B3A}"/>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55745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494C28-8875-4E48-821C-33E3CB5DA9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95A665-FCE9-E544-A1D3-A5323922EB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347E4-F644-0B4C-8787-705039EBB0BB}"/>
              </a:ext>
            </a:extLst>
          </p:cNvPr>
          <p:cNvSpPr>
            <a:spLocks noGrp="1"/>
          </p:cNvSpPr>
          <p:nvPr>
            <p:ph type="dt" sz="half" idx="10"/>
          </p:nvPr>
        </p:nvSpPr>
        <p:spPr/>
        <p:txBody>
          <a:bodyPr/>
          <a:lstStyle/>
          <a:p>
            <a:fld id="{5AC8C05E-9E0D-914A-8B2C-E642D6BDF9D6}" type="datetime4">
              <a:rPr lang="en-US" smtClean="0"/>
              <a:t>November 29, 2022</a:t>
            </a:fld>
            <a:endParaRPr lang="en-US" dirty="0"/>
          </a:p>
        </p:txBody>
      </p:sp>
      <p:sp>
        <p:nvSpPr>
          <p:cNvPr id="5" name="Footer Placeholder 4">
            <a:extLst>
              <a:ext uri="{FF2B5EF4-FFF2-40B4-BE49-F238E27FC236}">
                <a16:creationId xmlns:a16="http://schemas.microsoft.com/office/drawing/2014/main" id="{DE96E4A6-84FE-DC45-986F-FC7124B47E5E}"/>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6" name="Slide Number Placeholder 5">
            <a:extLst>
              <a:ext uri="{FF2B5EF4-FFF2-40B4-BE49-F238E27FC236}">
                <a16:creationId xmlns:a16="http://schemas.microsoft.com/office/drawing/2014/main" id="{13D555F6-6F52-0043-B90B-10686A6E91DC}"/>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507561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B12A3-CDF9-634D-8767-75C91D3811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39C7E9-1194-8B4E-972D-4ABDF32747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9D082A-A049-9B44-BBBB-27BE033F1068}"/>
              </a:ext>
            </a:extLst>
          </p:cNvPr>
          <p:cNvSpPr>
            <a:spLocks noGrp="1"/>
          </p:cNvSpPr>
          <p:nvPr>
            <p:ph type="dt" sz="half" idx="10"/>
          </p:nvPr>
        </p:nvSpPr>
        <p:spPr/>
        <p:txBody>
          <a:bodyPr/>
          <a:lstStyle/>
          <a:p>
            <a:fld id="{538FB673-1492-5C42-886B-CF25F2239177}" type="datetimeFigureOut">
              <a:rPr lang="en-US" smtClean="0"/>
              <a:t>11/29/22</a:t>
            </a:fld>
            <a:endParaRPr lang="en-US"/>
          </a:p>
        </p:txBody>
      </p:sp>
      <p:sp>
        <p:nvSpPr>
          <p:cNvPr id="5" name="Footer Placeholder 4">
            <a:extLst>
              <a:ext uri="{FF2B5EF4-FFF2-40B4-BE49-F238E27FC236}">
                <a16:creationId xmlns:a16="http://schemas.microsoft.com/office/drawing/2014/main" id="{8DDB2631-9778-D44A-AC95-D39E531A4A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02995-B1F4-8C4F-8CAF-9F8E6A9CF3AB}"/>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838574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1BAB-6C99-3840-8A7A-5257D3D49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8428A-0E69-7545-B299-3E1CF7650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42308-DE8E-0C4A-9B59-7E96A0292AB9}"/>
              </a:ext>
            </a:extLst>
          </p:cNvPr>
          <p:cNvSpPr>
            <a:spLocks noGrp="1"/>
          </p:cNvSpPr>
          <p:nvPr>
            <p:ph type="dt" sz="half" idx="10"/>
          </p:nvPr>
        </p:nvSpPr>
        <p:spPr/>
        <p:txBody>
          <a:bodyPr/>
          <a:lstStyle/>
          <a:p>
            <a:fld id="{538FB673-1492-5C42-886B-CF25F2239177}" type="datetimeFigureOut">
              <a:rPr lang="en-US" smtClean="0"/>
              <a:t>11/29/22</a:t>
            </a:fld>
            <a:endParaRPr lang="en-US"/>
          </a:p>
        </p:txBody>
      </p:sp>
      <p:sp>
        <p:nvSpPr>
          <p:cNvPr id="5" name="Footer Placeholder 4">
            <a:extLst>
              <a:ext uri="{FF2B5EF4-FFF2-40B4-BE49-F238E27FC236}">
                <a16:creationId xmlns:a16="http://schemas.microsoft.com/office/drawing/2014/main" id="{63F71570-B9FD-4947-A9AB-AF7F6E1BF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9378A-B1EE-A846-83E9-C28910273CE1}"/>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988838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7734-98A6-5448-ACF7-F903F56C1C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6CA31-05D1-264A-98C6-4ADDE25D21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7E2BE0-32FF-B948-8C4D-7D4C47E3541F}"/>
              </a:ext>
            </a:extLst>
          </p:cNvPr>
          <p:cNvSpPr>
            <a:spLocks noGrp="1"/>
          </p:cNvSpPr>
          <p:nvPr>
            <p:ph type="dt" sz="half" idx="10"/>
          </p:nvPr>
        </p:nvSpPr>
        <p:spPr/>
        <p:txBody>
          <a:bodyPr/>
          <a:lstStyle/>
          <a:p>
            <a:fld id="{538FB673-1492-5C42-886B-CF25F2239177}" type="datetimeFigureOut">
              <a:rPr lang="en-US" smtClean="0"/>
              <a:t>11/29/22</a:t>
            </a:fld>
            <a:endParaRPr lang="en-US"/>
          </a:p>
        </p:txBody>
      </p:sp>
      <p:sp>
        <p:nvSpPr>
          <p:cNvPr id="5" name="Footer Placeholder 4">
            <a:extLst>
              <a:ext uri="{FF2B5EF4-FFF2-40B4-BE49-F238E27FC236}">
                <a16:creationId xmlns:a16="http://schemas.microsoft.com/office/drawing/2014/main" id="{6B476480-8991-D348-A01C-16BC3FB10D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ACFCC-7002-544D-8A3C-CD671BADF1A5}"/>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1492752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2182-6B76-0F4F-B47E-171EDF3493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F2B3-1656-DE4A-B37A-0B439740F2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20C152-A80D-514C-8D2B-EED54E49C3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388F44-9F94-A74E-B5A4-E9D5499D31F7}"/>
              </a:ext>
            </a:extLst>
          </p:cNvPr>
          <p:cNvSpPr>
            <a:spLocks noGrp="1"/>
          </p:cNvSpPr>
          <p:nvPr>
            <p:ph type="dt" sz="half" idx="10"/>
          </p:nvPr>
        </p:nvSpPr>
        <p:spPr/>
        <p:txBody>
          <a:bodyPr/>
          <a:lstStyle/>
          <a:p>
            <a:fld id="{538FB673-1492-5C42-886B-CF25F2239177}" type="datetimeFigureOut">
              <a:rPr lang="en-US" smtClean="0"/>
              <a:t>11/29/22</a:t>
            </a:fld>
            <a:endParaRPr lang="en-US"/>
          </a:p>
        </p:txBody>
      </p:sp>
      <p:sp>
        <p:nvSpPr>
          <p:cNvPr id="6" name="Footer Placeholder 5">
            <a:extLst>
              <a:ext uri="{FF2B5EF4-FFF2-40B4-BE49-F238E27FC236}">
                <a16:creationId xmlns:a16="http://schemas.microsoft.com/office/drawing/2014/main" id="{469DDAD9-B93A-984D-8B1F-24B7F73C2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E95DF-EF6D-2143-9F88-122FCE01B495}"/>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315348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63BC-6D4B-2F4A-A6DB-3B6BFA6C5B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CB5FF8-F19C-8B4B-81B0-1B2BB24F7E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71E148-45E2-0642-94D6-E715D169F5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DCF468-844E-DF4C-B115-27819CE017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9CEF25-146C-054C-8BEB-4DC94CB696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692444-2DC1-7D45-A4DE-97EDD54FA1E2}"/>
              </a:ext>
            </a:extLst>
          </p:cNvPr>
          <p:cNvSpPr>
            <a:spLocks noGrp="1"/>
          </p:cNvSpPr>
          <p:nvPr>
            <p:ph type="dt" sz="half" idx="10"/>
          </p:nvPr>
        </p:nvSpPr>
        <p:spPr/>
        <p:txBody>
          <a:bodyPr/>
          <a:lstStyle/>
          <a:p>
            <a:fld id="{538FB673-1492-5C42-886B-CF25F2239177}" type="datetimeFigureOut">
              <a:rPr lang="en-US" smtClean="0"/>
              <a:t>11/29/22</a:t>
            </a:fld>
            <a:endParaRPr lang="en-US"/>
          </a:p>
        </p:txBody>
      </p:sp>
      <p:sp>
        <p:nvSpPr>
          <p:cNvPr id="8" name="Footer Placeholder 7">
            <a:extLst>
              <a:ext uri="{FF2B5EF4-FFF2-40B4-BE49-F238E27FC236}">
                <a16:creationId xmlns:a16="http://schemas.microsoft.com/office/drawing/2014/main" id="{96BABD2C-7FFD-EB48-80C4-11E8462DDD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151E67-D6BB-AF41-B002-E2EEBC6A9414}"/>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4076285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61182-D6DE-3842-ADA4-1FAD4ABC11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8CAC03-655B-3147-8CA2-CAF798EF0891}"/>
              </a:ext>
            </a:extLst>
          </p:cNvPr>
          <p:cNvSpPr>
            <a:spLocks noGrp="1"/>
          </p:cNvSpPr>
          <p:nvPr>
            <p:ph type="dt" sz="half" idx="10"/>
          </p:nvPr>
        </p:nvSpPr>
        <p:spPr/>
        <p:txBody>
          <a:bodyPr/>
          <a:lstStyle/>
          <a:p>
            <a:fld id="{538FB673-1492-5C42-886B-CF25F2239177}" type="datetimeFigureOut">
              <a:rPr lang="en-US" smtClean="0"/>
              <a:t>11/29/22</a:t>
            </a:fld>
            <a:endParaRPr lang="en-US"/>
          </a:p>
        </p:txBody>
      </p:sp>
      <p:sp>
        <p:nvSpPr>
          <p:cNvPr id="4" name="Footer Placeholder 3">
            <a:extLst>
              <a:ext uri="{FF2B5EF4-FFF2-40B4-BE49-F238E27FC236}">
                <a16:creationId xmlns:a16="http://schemas.microsoft.com/office/drawing/2014/main" id="{DCC06953-3FDB-0B43-B7D4-43CB49D949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EFDD5-6DA5-BF43-B205-2A916F0DE741}"/>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1229489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957B61-E057-4846-9E30-4855BD10CACE}"/>
              </a:ext>
            </a:extLst>
          </p:cNvPr>
          <p:cNvSpPr>
            <a:spLocks noGrp="1"/>
          </p:cNvSpPr>
          <p:nvPr>
            <p:ph type="dt" sz="half" idx="10"/>
          </p:nvPr>
        </p:nvSpPr>
        <p:spPr/>
        <p:txBody>
          <a:bodyPr/>
          <a:lstStyle/>
          <a:p>
            <a:fld id="{538FB673-1492-5C42-886B-CF25F2239177}" type="datetimeFigureOut">
              <a:rPr lang="en-US" smtClean="0"/>
              <a:t>11/29/22</a:t>
            </a:fld>
            <a:endParaRPr lang="en-US"/>
          </a:p>
        </p:txBody>
      </p:sp>
      <p:sp>
        <p:nvSpPr>
          <p:cNvPr id="3" name="Footer Placeholder 2">
            <a:extLst>
              <a:ext uri="{FF2B5EF4-FFF2-40B4-BE49-F238E27FC236}">
                <a16:creationId xmlns:a16="http://schemas.microsoft.com/office/drawing/2014/main" id="{1FBABB87-A1C7-434C-8EF5-9CA4FAD998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4D2B4D-E72A-8C43-984C-A51AECFB3492}"/>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885489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1FAA-CAA9-804E-B46B-285627ABB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D0442E-D3A6-FC44-8B1E-0A6563FFF5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DF163-8D87-974B-8DB2-99529E735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3EDC0E-4541-5E46-94CB-7F4AFCD12097}"/>
              </a:ext>
            </a:extLst>
          </p:cNvPr>
          <p:cNvSpPr>
            <a:spLocks noGrp="1"/>
          </p:cNvSpPr>
          <p:nvPr>
            <p:ph type="dt" sz="half" idx="10"/>
          </p:nvPr>
        </p:nvSpPr>
        <p:spPr/>
        <p:txBody>
          <a:bodyPr/>
          <a:lstStyle/>
          <a:p>
            <a:fld id="{538FB673-1492-5C42-886B-CF25F2239177}" type="datetimeFigureOut">
              <a:rPr lang="en-US" smtClean="0"/>
              <a:t>11/29/22</a:t>
            </a:fld>
            <a:endParaRPr lang="en-US"/>
          </a:p>
        </p:txBody>
      </p:sp>
      <p:sp>
        <p:nvSpPr>
          <p:cNvPr id="6" name="Footer Placeholder 5">
            <a:extLst>
              <a:ext uri="{FF2B5EF4-FFF2-40B4-BE49-F238E27FC236}">
                <a16:creationId xmlns:a16="http://schemas.microsoft.com/office/drawing/2014/main" id="{480ACCEE-0B40-FA45-971D-97B3403AFC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F90E93-2465-4B49-BCA1-334AEFA12098}"/>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2349399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7" name="Date Placeholder 3">
            <a:extLst>
              <a:ext uri="{FF2B5EF4-FFF2-40B4-BE49-F238E27FC236}">
                <a16:creationId xmlns:a16="http://schemas.microsoft.com/office/drawing/2014/main" id="{66863032-2017-D040-AEC3-3CF2986FC3A1}"/>
              </a:ext>
            </a:extLst>
          </p:cNvPr>
          <p:cNvSpPr>
            <a:spLocks noGrp="1"/>
          </p:cNvSpPr>
          <p:nvPr>
            <p:ph type="dt" sz="half" idx="2"/>
          </p:nvPr>
        </p:nvSpPr>
        <p:spPr>
          <a:xfrm>
            <a:off x="10153584" y="6289421"/>
            <a:ext cx="1386774" cy="291797"/>
          </a:xfrm>
          <a:prstGeom prst="rect">
            <a:avLst/>
          </a:prstGeom>
        </p:spPr>
        <p:txBody>
          <a:bodyPr vert="horz" lIns="0" tIns="45720" rIns="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A4797587-A160-5F42-9EC0-CFE898965DB1}" type="datetime4">
              <a:rPr lang="en-US" smtClean="0"/>
              <a:t>November 29, 2022</a:t>
            </a:fld>
            <a:endParaRPr lang="en-US" dirty="0"/>
          </a:p>
        </p:txBody>
      </p:sp>
      <p:sp>
        <p:nvSpPr>
          <p:cNvPr id="28" name="Footer Placeholder 4">
            <a:extLst>
              <a:ext uri="{FF2B5EF4-FFF2-40B4-BE49-F238E27FC236}">
                <a16:creationId xmlns:a16="http://schemas.microsoft.com/office/drawing/2014/main" id="{28508EA5-CFC3-BF46-9E05-27F050305832}"/>
              </a:ext>
            </a:extLst>
          </p:cNvPr>
          <p:cNvSpPr>
            <a:spLocks noGrp="1"/>
          </p:cNvSpPr>
          <p:nvPr>
            <p:ph type="ftr" sz="quarter" idx="3"/>
          </p:nvPr>
        </p:nvSpPr>
        <p:spPr>
          <a:xfrm>
            <a:off x="1506354" y="6286671"/>
            <a:ext cx="8179408" cy="291797"/>
          </a:xfrm>
          <a:prstGeom prst="rect">
            <a:avLst/>
          </a:prstGeom>
        </p:spPr>
        <p:txBody>
          <a:bodyPr vert="horz" lIns="0" tIns="45720" rIns="91440" bIns="45720" rtlCol="0" anchor="ctr"/>
          <a:lstStyle>
            <a:lvl1pPr algn="l">
              <a:defRPr sz="1000" b="0" i="1">
                <a:solidFill>
                  <a:srgbClr val="0B9EDA"/>
                </a:solidFill>
                <a:latin typeface="Arial" panose="020B0604020202020204" pitchFamily="34" charset="0"/>
                <a:cs typeface="Arial" panose="020B0604020202020204" pitchFamily="34" charset="0"/>
              </a:defRPr>
            </a:lvl1p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29" name="Slide Number Placeholder 5">
            <a:extLst>
              <a:ext uri="{FF2B5EF4-FFF2-40B4-BE49-F238E27FC236}">
                <a16:creationId xmlns:a16="http://schemas.microsoft.com/office/drawing/2014/main" id="{54447E8C-90F6-4D4F-A9D5-5063653D9D49}"/>
              </a:ext>
            </a:extLst>
          </p:cNvPr>
          <p:cNvSpPr>
            <a:spLocks noGrp="1"/>
          </p:cNvSpPr>
          <p:nvPr>
            <p:ph type="sldNum" sz="quarter" idx="4"/>
          </p:nvPr>
        </p:nvSpPr>
        <p:spPr>
          <a:xfrm>
            <a:off x="11540358" y="6286671"/>
            <a:ext cx="300319" cy="291797"/>
          </a:xfrm>
          <a:prstGeom prst="rect">
            <a:avLst/>
          </a:prstGeom>
        </p:spPr>
        <p:txBody>
          <a:bodyPr vert="horz" lIns="0" tIns="45720" rIns="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r>
              <a:rPr lang="en-US" dirty="0"/>
              <a:t>| </a:t>
            </a:r>
            <a:fld id="{1D16B7BE-58DB-2A4D-A10D-B4C560DEC8E3}" type="slidenum">
              <a:rPr lang="en-US" smtClean="0"/>
              <a:pPr/>
              <a:t>‹#›</a:t>
            </a:fld>
            <a:endParaRPr lang="en-US" dirty="0"/>
          </a:p>
        </p:txBody>
      </p:sp>
    </p:spTree>
    <p:extLst>
      <p:ext uri="{BB962C8B-B14F-4D97-AF65-F5344CB8AC3E}">
        <p14:creationId xmlns:p14="http://schemas.microsoft.com/office/powerpoint/2010/main" val="3171506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FB42E-6E00-FB49-A50E-08C8A73E27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FC361D-DEF9-7C41-9A25-14F6159851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3BFEA-2482-6641-8104-85255AEA2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027B6-278C-6C4C-BD60-EA21181C3774}"/>
              </a:ext>
            </a:extLst>
          </p:cNvPr>
          <p:cNvSpPr>
            <a:spLocks noGrp="1"/>
          </p:cNvSpPr>
          <p:nvPr>
            <p:ph type="dt" sz="half" idx="10"/>
          </p:nvPr>
        </p:nvSpPr>
        <p:spPr/>
        <p:txBody>
          <a:bodyPr/>
          <a:lstStyle/>
          <a:p>
            <a:fld id="{538FB673-1492-5C42-886B-CF25F2239177}" type="datetimeFigureOut">
              <a:rPr lang="en-US" smtClean="0"/>
              <a:t>11/29/22</a:t>
            </a:fld>
            <a:endParaRPr lang="en-US"/>
          </a:p>
        </p:txBody>
      </p:sp>
      <p:sp>
        <p:nvSpPr>
          <p:cNvPr id="6" name="Footer Placeholder 5">
            <a:extLst>
              <a:ext uri="{FF2B5EF4-FFF2-40B4-BE49-F238E27FC236}">
                <a16:creationId xmlns:a16="http://schemas.microsoft.com/office/drawing/2014/main" id="{76991424-0AAA-8749-856F-D9460955FE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3E112-3343-3946-AB54-0DECFE890A07}"/>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1974619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9B0E3-4A72-864E-8154-1C1FA3DE3A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C2C940-2C0F-1847-9E40-3276B369C8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DBBF0-06E4-E744-B2A5-ECB5085BB320}"/>
              </a:ext>
            </a:extLst>
          </p:cNvPr>
          <p:cNvSpPr>
            <a:spLocks noGrp="1"/>
          </p:cNvSpPr>
          <p:nvPr>
            <p:ph type="dt" sz="half" idx="10"/>
          </p:nvPr>
        </p:nvSpPr>
        <p:spPr/>
        <p:txBody>
          <a:bodyPr/>
          <a:lstStyle/>
          <a:p>
            <a:fld id="{538FB673-1492-5C42-886B-CF25F2239177}" type="datetimeFigureOut">
              <a:rPr lang="en-US" smtClean="0"/>
              <a:t>11/29/22</a:t>
            </a:fld>
            <a:endParaRPr lang="en-US"/>
          </a:p>
        </p:txBody>
      </p:sp>
      <p:sp>
        <p:nvSpPr>
          <p:cNvPr id="5" name="Footer Placeholder 4">
            <a:extLst>
              <a:ext uri="{FF2B5EF4-FFF2-40B4-BE49-F238E27FC236}">
                <a16:creationId xmlns:a16="http://schemas.microsoft.com/office/drawing/2014/main" id="{D6A78BCD-49EF-CA45-8F0D-02E58EB1B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DE9C7-2C0C-8D48-A261-9186FED598C6}"/>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3266925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0D41D-E14A-DB42-A519-94C8DF73C9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1879E-1929-714B-B4FB-63A44475E4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DB4CC-D95D-4A46-8C88-E64228E3E2AA}"/>
              </a:ext>
            </a:extLst>
          </p:cNvPr>
          <p:cNvSpPr>
            <a:spLocks noGrp="1"/>
          </p:cNvSpPr>
          <p:nvPr>
            <p:ph type="dt" sz="half" idx="10"/>
          </p:nvPr>
        </p:nvSpPr>
        <p:spPr/>
        <p:txBody>
          <a:bodyPr/>
          <a:lstStyle/>
          <a:p>
            <a:fld id="{538FB673-1492-5C42-886B-CF25F2239177}" type="datetimeFigureOut">
              <a:rPr lang="en-US" smtClean="0"/>
              <a:t>11/29/22</a:t>
            </a:fld>
            <a:endParaRPr lang="en-US"/>
          </a:p>
        </p:txBody>
      </p:sp>
      <p:sp>
        <p:nvSpPr>
          <p:cNvPr id="5" name="Footer Placeholder 4">
            <a:extLst>
              <a:ext uri="{FF2B5EF4-FFF2-40B4-BE49-F238E27FC236}">
                <a16:creationId xmlns:a16="http://schemas.microsoft.com/office/drawing/2014/main" id="{7029FB15-CE28-834A-B8F6-17EC326BB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EDB24-D467-464D-9A1E-22916759AE66}"/>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4093997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ED38E-467B-B143-A031-76B5518AA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848CDA-E267-D547-B9B5-98E7D31C09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B50ECE-FE1A-3D45-98F3-6F8E992063AF}"/>
              </a:ext>
            </a:extLst>
          </p:cNvPr>
          <p:cNvSpPr>
            <a:spLocks noGrp="1"/>
          </p:cNvSpPr>
          <p:nvPr>
            <p:ph type="dt" sz="half" idx="10"/>
          </p:nvPr>
        </p:nvSpPr>
        <p:spPr/>
        <p:txBody>
          <a:bodyPr/>
          <a:lstStyle/>
          <a:p>
            <a:fld id="{ED9DAB90-8B50-B84A-90D1-73844C945A2C}" type="datetime4">
              <a:rPr lang="en-US" smtClean="0"/>
              <a:t>November 29, 2022</a:t>
            </a:fld>
            <a:endParaRPr lang="en-US" dirty="0"/>
          </a:p>
        </p:txBody>
      </p:sp>
      <p:sp>
        <p:nvSpPr>
          <p:cNvPr id="5" name="Footer Placeholder 4">
            <a:extLst>
              <a:ext uri="{FF2B5EF4-FFF2-40B4-BE49-F238E27FC236}">
                <a16:creationId xmlns:a16="http://schemas.microsoft.com/office/drawing/2014/main" id="{5C48AD96-7E7D-E247-9254-4206379FF45F}"/>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6" name="Slide Number Placeholder 5">
            <a:extLst>
              <a:ext uri="{FF2B5EF4-FFF2-40B4-BE49-F238E27FC236}">
                <a16:creationId xmlns:a16="http://schemas.microsoft.com/office/drawing/2014/main" id="{4E800DD2-559E-FB4E-9D3B-D2549F3E5580}"/>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3742507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19E26-A538-AD4D-9FFA-702B1E17E2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8936EE-570A-FA4A-A7FE-0E51D034C5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4BD2C5-12F9-F34B-B89E-23E35BA765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D61B99-9B64-734E-8E10-E6476BE2BC77}"/>
              </a:ext>
            </a:extLst>
          </p:cNvPr>
          <p:cNvSpPr>
            <a:spLocks noGrp="1"/>
          </p:cNvSpPr>
          <p:nvPr>
            <p:ph type="dt" sz="half" idx="10"/>
          </p:nvPr>
        </p:nvSpPr>
        <p:spPr/>
        <p:txBody>
          <a:bodyPr/>
          <a:lstStyle/>
          <a:p>
            <a:fld id="{3F0097C2-5734-4840-88F7-EFF2673EE7C1}" type="datetime4">
              <a:rPr lang="en-US" smtClean="0"/>
              <a:t>November 29, 2022</a:t>
            </a:fld>
            <a:endParaRPr lang="en-US" dirty="0"/>
          </a:p>
        </p:txBody>
      </p:sp>
      <p:sp>
        <p:nvSpPr>
          <p:cNvPr id="6" name="Footer Placeholder 5">
            <a:extLst>
              <a:ext uri="{FF2B5EF4-FFF2-40B4-BE49-F238E27FC236}">
                <a16:creationId xmlns:a16="http://schemas.microsoft.com/office/drawing/2014/main" id="{9080A609-C1DF-304F-91EC-DB1376F8929F}"/>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7" name="Slide Number Placeholder 6">
            <a:extLst>
              <a:ext uri="{FF2B5EF4-FFF2-40B4-BE49-F238E27FC236}">
                <a16:creationId xmlns:a16="http://schemas.microsoft.com/office/drawing/2014/main" id="{FD1674E7-B9C3-B94E-B609-216DD4ED8E54}"/>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3360476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AD78-7A28-C447-B5D9-87DFF8D5C722}"/>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968C727-F124-4349-A1D6-246630D0A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89D9269-866C-E742-8CE1-F90C2A173F31}"/>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8400A40-9308-D341-BCF7-937BD78264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7A0265B-71D3-3E41-B20E-FE51E8827D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843A7C-0A64-7B48-A8C5-C59318D3C795}"/>
              </a:ext>
            </a:extLst>
          </p:cNvPr>
          <p:cNvSpPr>
            <a:spLocks noGrp="1"/>
          </p:cNvSpPr>
          <p:nvPr>
            <p:ph type="dt" sz="half" idx="10"/>
          </p:nvPr>
        </p:nvSpPr>
        <p:spPr/>
        <p:txBody>
          <a:bodyPr/>
          <a:lstStyle/>
          <a:p>
            <a:fld id="{7DBA2D63-54DF-1844-BFC2-466B4D80FCE6}" type="datetime4">
              <a:rPr lang="en-US" smtClean="0"/>
              <a:t>November 29, 2022</a:t>
            </a:fld>
            <a:endParaRPr lang="en-US" dirty="0"/>
          </a:p>
        </p:txBody>
      </p:sp>
      <p:sp>
        <p:nvSpPr>
          <p:cNvPr id="8" name="Footer Placeholder 7">
            <a:extLst>
              <a:ext uri="{FF2B5EF4-FFF2-40B4-BE49-F238E27FC236}">
                <a16:creationId xmlns:a16="http://schemas.microsoft.com/office/drawing/2014/main" id="{FD41DD9F-C59F-714E-B92C-759916AEBADD}"/>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9" name="Slide Number Placeholder 8">
            <a:extLst>
              <a:ext uri="{FF2B5EF4-FFF2-40B4-BE49-F238E27FC236}">
                <a16:creationId xmlns:a16="http://schemas.microsoft.com/office/drawing/2014/main" id="{65E8518B-EBD7-C243-AAA8-5EB082C16506}"/>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2606588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359D0-748F-F542-B277-3E2093E6DD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516952-B916-4F42-8973-6577DE100919}"/>
              </a:ext>
            </a:extLst>
          </p:cNvPr>
          <p:cNvSpPr>
            <a:spLocks noGrp="1"/>
          </p:cNvSpPr>
          <p:nvPr>
            <p:ph type="dt" sz="half" idx="10"/>
          </p:nvPr>
        </p:nvSpPr>
        <p:spPr/>
        <p:txBody>
          <a:bodyPr/>
          <a:lstStyle/>
          <a:p>
            <a:fld id="{9F0C5E3C-99FD-8346-87B2-0FB02B203B13}" type="datetime4">
              <a:rPr lang="en-US" smtClean="0"/>
              <a:t>November 29, 2022</a:t>
            </a:fld>
            <a:endParaRPr lang="en-US" dirty="0"/>
          </a:p>
        </p:txBody>
      </p:sp>
      <p:sp>
        <p:nvSpPr>
          <p:cNvPr id="4" name="Footer Placeholder 3">
            <a:extLst>
              <a:ext uri="{FF2B5EF4-FFF2-40B4-BE49-F238E27FC236}">
                <a16:creationId xmlns:a16="http://schemas.microsoft.com/office/drawing/2014/main" id="{1EB8A4ED-7FA3-0345-8BE3-3AA5B5060697}"/>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E4511FB6-2D34-4C47-B7C5-C631FE90B438}"/>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2376100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B4BEAD-0563-5A41-84C6-DEB72A3F74EA}"/>
              </a:ext>
            </a:extLst>
          </p:cNvPr>
          <p:cNvSpPr>
            <a:spLocks noGrp="1"/>
          </p:cNvSpPr>
          <p:nvPr>
            <p:ph type="dt" sz="half" idx="10"/>
          </p:nvPr>
        </p:nvSpPr>
        <p:spPr/>
        <p:txBody>
          <a:bodyPr/>
          <a:lstStyle/>
          <a:p>
            <a:fld id="{7B2BA833-BB94-5B41-B78B-9210F31F5BE8}" type="datetime4">
              <a:rPr lang="en-US" smtClean="0"/>
              <a:t>November 29, 2022</a:t>
            </a:fld>
            <a:endParaRPr lang="en-US" dirty="0"/>
          </a:p>
        </p:txBody>
      </p:sp>
      <p:sp>
        <p:nvSpPr>
          <p:cNvPr id="3" name="Footer Placeholder 2">
            <a:extLst>
              <a:ext uri="{FF2B5EF4-FFF2-40B4-BE49-F238E27FC236}">
                <a16:creationId xmlns:a16="http://schemas.microsoft.com/office/drawing/2014/main" id="{CFD08A24-FF68-2D49-AC97-89ABD24F0798}"/>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4" name="Slide Number Placeholder 3">
            <a:extLst>
              <a:ext uri="{FF2B5EF4-FFF2-40B4-BE49-F238E27FC236}">
                <a16:creationId xmlns:a16="http://schemas.microsoft.com/office/drawing/2014/main" id="{2FF31EC9-96A8-3246-9EF7-8F8DC104D2E0}"/>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2379965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D5EF-9ACD-3B4D-999D-4740E04E59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368BA8-690E-4846-91E9-52EEA5E1D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88A1FB-B10A-4741-AE1E-D2F21FA8B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697938-CF62-F64B-AE91-FEBEF7FC6BB0}"/>
              </a:ext>
            </a:extLst>
          </p:cNvPr>
          <p:cNvSpPr>
            <a:spLocks noGrp="1"/>
          </p:cNvSpPr>
          <p:nvPr>
            <p:ph type="dt" sz="half" idx="10"/>
          </p:nvPr>
        </p:nvSpPr>
        <p:spPr/>
        <p:txBody>
          <a:bodyPr/>
          <a:lstStyle/>
          <a:p>
            <a:fld id="{681222F1-6E1D-3945-B02C-22EA3A8D5698}" type="datetime4">
              <a:rPr lang="en-US" smtClean="0"/>
              <a:t>November 29, 2022</a:t>
            </a:fld>
            <a:endParaRPr lang="en-US" dirty="0"/>
          </a:p>
        </p:txBody>
      </p:sp>
      <p:sp>
        <p:nvSpPr>
          <p:cNvPr id="6" name="Footer Placeholder 5">
            <a:extLst>
              <a:ext uri="{FF2B5EF4-FFF2-40B4-BE49-F238E27FC236}">
                <a16:creationId xmlns:a16="http://schemas.microsoft.com/office/drawing/2014/main" id="{5BD59D67-25B6-A847-A1D1-65B0454429F6}"/>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7" name="Slide Number Placeholder 6">
            <a:extLst>
              <a:ext uri="{FF2B5EF4-FFF2-40B4-BE49-F238E27FC236}">
                <a16:creationId xmlns:a16="http://schemas.microsoft.com/office/drawing/2014/main" id="{6AF17CC4-3B2F-9248-9E86-B8EEE89CD884}"/>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447577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593C4-9579-8E43-8D9B-62D403678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CFDC27-120E-C447-90D7-8D0049FEEF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6A7CE5-8E36-ED48-8018-9A71ADF63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F00FBF-9638-1E44-8F81-1916FA86C00F}"/>
              </a:ext>
            </a:extLst>
          </p:cNvPr>
          <p:cNvSpPr>
            <a:spLocks noGrp="1"/>
          </p:cNvSpPr>
          <p:nvPr>
            <p:ph type="dt" sz="half" idx="10"/>
          </p:nvPr>
        </p:nvSpPr>
        <p:spPr/>
        <p:txBody>
          <a:bodyPr/>
          <a:lstStyle/>
          <a:p>
            <a:fld id="{B7163444-631E-2E47-A8A5-6BAFB58299BE}" type="datetime4">
              <a:rPr lang="en-US" smtClean="0"/>
              <a:t>November 29, 2022</a:t>
            </a:fld>
            <a:endParaRPr lang="en-US" dirty="0"/>
          </a:p>
        </p:txBody>
      </p:sp>
      <p:sp>
        <p:nvSpPr>
          <p:cNvPr id="6" name="Footer Placeholder 5">
            <a:extLst>
              <a:ext uri="{FF2B5EF4-FFF2-40B4-BE49-F238E27FC236}">
                <a16:creationId xmlns:a16="http://schemas.microsoft.com/office/drawing/2014/main" id="{2E2C9CD0-C3E9-0C4E-81DD-8120B91CDB7E}"/>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7" name="Slide Number Placeholder 6">
            <a:extLst>
              <a:ext uri="{FF2B5EF4-FFF2-40B4-BE49-F238E27FC236}">
                <a16:creationId xmlns:a16="http://schemas.microsoft.com/office/drawing/2014/main" id="{B7206742-26BB-0146-B069-32382CAED1E2}"/>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4017759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A close up of a logo&#10;&#10;Description automatically generated">
            <a:extLst>
              <a:ext uri="{FF2B5EF4-FFF2-40B4-BE49-F238E27FC236}">
                <a16:creationId xmlns:a16="http://schemas.microsoft.com/office/drawing/2014/main" id="{19942283-8E13-044D-B941-1A08368A05A6}"/>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603513F-16AD-394F-B31B-29E2F02F5DC7}"/>
              </a:ext>
            </a:extLst>
          </p:cNvPr>
          <p:cNvSpPr>
            <a:spLocks noGrp="1"/>
          </p:cNvSpPr>
          <p:nvPr>
            <p:ph type="title"/>
          </p:nvPr>
        </p:nvSpPr>
        <p:spPr>
          <a:xfrm>
            <a:off x="304800" y="326625"/>
            <a:ext cx="11535878" cy="1325563"/>
          </a:xfrm>
          <a:prstGeom prst="rect">
            <a:avLst/>
          </a:prstGeom>
        </p:spPr>
        <p:txBody>
          <a:bodyPr vert="horz" lIns="0" tIns="45720" rIns="0" bIns="45720" rtlCol="0" anchor="b">
            <a:normAutofit/>
          </a:bodyPr>
          <a:lstStyle/>
          <a:p>
            <a:r>
              <a:rPr lang="en-US" dirty="0"/>
              <a:t>TITLE HERE</a:t>
            </a:r>
          </a:p>
        </p:txBody>
      </p:sp>
      <p:sp>
        <p:nvSpPr>
          <p:cNvPr id="3" name="Text Placeholder 2">
            <a:extLst>
              <a:ext uri="{FF2B5EF4-FFF2-40B4-BE49-F238E27FC236}">
                <a16:creationId xmlns:a16="http://schemas.microsoft.com/office/drawing/2014/main" id="{01CD272A-E3E2-6E40-8413-D95B1A952D64}"/>
              </a:ext>
            </a:extLst>
          </p:cNvPr>
          <p:cNvSpPr>
            <a:spLocks noGrp="1"/>
          </p:cNvSpPr>
          <p:nvPr>
            <p:ph type="body" idx="1"/>
          </p:nvPr>
        </p:nvSpPr>
        <p:spPr>
          <a:xfrm>
            <a:off x="304799" y="1825625"/>
            <a:ext cx="11535877" cy="389178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BB3F65-CF5D-5347-89EA-69D0C2CF0283}"/>
              </a:ext>
            </a:extLst>
          </p:cNvPr>
          <p:cNvSpPr>
            <a:spLocks noGrp="1"/>
          </p:cNvSpPr>
          <p:nvPr>
            <p:ph type="dt" sz="half" idx="2"/>
          </p:nvPr>
        </p:nvSpPr>
        <p:spPr>
          <a:xfrm>
            <a:off x="10153584" y="6289421"/>
            <a:ext cx="1280962" cy="291797"/>
          </a:xfrm>
          <a:prstGeom prst="rect">
            <a:avLst/>
          </a:prstGeom>
        </p:spPr>
        <p:txBody>
          <a:bodyPr vert="horz" lIns="0" tIns="45720" rIns="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A4797587-A160-5F42-9EC0-CFE898965DB1}" type="datetime4">
              <a:rPr lang="en-US" smtClean="0"/>
              <a:t>November 29, 2022</a:t>
            </a:fld>
            <a:endParaRPr lang="en-US" dirty="0"/>
          </a:p>
        </p:txBody>
      </p:sp>
      <p:sp>
        <p:nvSpPr>
          <p:cNvPr id="5" name="Footer Placeholder 4">
            <a:extLst>
              <a:ext uri="{FF2B5EF4-FFF2-40B4-BE49-F238E27FC236}">
                <a16:creationId xmlns:a16="http://schemas.microsoft.com/office/drawing/2014/main" id="{4EADE7BE-B379-B546-A466-4F2CFFFDBBDD}"/>
              </a:ext>
            </a:extLst>
          </p:cNvPr>
          <p:cNvSpPr>
            <a:spLocks noGrp="1"/>
          </p:cNvSpPr>
          <p:nvPr>
            <p:ph type="ftr" sz="quarter" idx="3"/>
          </p:nvPr>
        </p:nvSpPr>
        <p:spPr>
          <a:xfrm>
            <a:off x="1503892" y="6286671"/>
            <a:ext cx="8200430" cy="291797"/>
          </a:xfrm>
          <a:prstGeom prst="rect">
            <a:avLst/>
          </a:prstGeom>
        </p:spPr>
        <p:txBody>
          <a:bodyPr vert="horz" lIns="0" tIns="45720" rIns="91440" bIns="45720" rtlCol="0" anchor="ctr"/>
          <a:lstStyle>
            <a:lvl1pPr algn="l">
              <a:defRPr sz="1000" b="0" i="1">
                <a:solidFill>
                  <a:srgbClr val="0B9EDA"/>
                </a:solidFill>
                <a:latin typeface="Arial" panose="020B0604020202020204" pitchFamily="34" charset="0"/>
                <a:cs typeface="Arial" panose="020B0604020202020204" pitchFamily="34" charset="0"/>
              </a:defRPr>
            </a:lvl1p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6" name="Slide Number Placeholder 5">
            <a:extLst>
              <a:ext uri="{FF2B5EF4-FFF2-40B4-BE49-F238E27FC236}">
                <a16:creationId xmlns:a16="http://schemas.microsoft.com/office/drawing/2014/main" id="{24520BD9-4349-3343-AEF6-D971460D022E}"/>
              </a:ext>
            </a:extLst>
          </p:cNvPr>
          <p:cNvSpPr>
            <a:spLocks noGrp="1"/>
          </p:cNvSpPr>
          <p:nvPr>
            <p:ph type="sldNum" sz="quarter" idx="4"/>
          </p:nvPr>
        </p:nvSpPr>
        <p:spPr>
          <a:xfrm>
            <a:off x="11430000" y="6286671"/>
            <a:ext cx="410678" cy="291797"/>
          </a:xfrm>
          <a:prstGeom prst="rect">
            <a:avLst/>
          </a:prstGeom>
        </p:spPr>
        <p:txBody>
          <a:bodyPr vert="horz" lIns="0" tIns="45720" rIns="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r>
              <a:rPr lang="en-US" dirty="0"/>
              <a:t>| </a:t>
            </a:r>
            <a:fld id="{1D16B7BE-58DB-2A4D-A10D-B4C560DEC8E3}" type="slidenum">
              <a:rPr lang="en-US" smtClean="0"/>
              <a:pPr/>
              <a:t>‹#›</a:t>
            </a:fld>
            <a:endParaRPr lang="en-US" dirty="0"/>
          </a:p>
        </p:txBody>
      </p:sp>
      <p:pic>
        <p:nvPicPr>
          <p:cNvPr id="27" name="Picture 26">
            <a:extLst>
              <a:ext uri="{FF2B5EF4-FFF2-40B4-BE49-F238E27FC236}">
                <a16:creationId xmlns:a16="http://schemas.microsoft.com/office/drawing/2014/main" id="{4FAC062B-B510-D346-BD51-6C49C9AAA3F7}"/>
              </a:ext>
            </a:extLst>
          </p:cNvPr>
          <p:cNvPicPr>
            <a:picLocks noChangeAspect="1"/>
          </p:cNvPicPr>
          <p:nvPr userDrawn="1"/>
        </p:nvPicPr>
        <p:blipFill>
          <a:blip r:embed="rId14"/>
          <a:srcRect/>
          <a:stretch/>
        </p:blipFill>
        <p:spPr>
          <a:xfrm>
            <a:off x="232803" y="6202393"/>
            <a:ext cx="1221908" cy="466908"/>
          </a:xfrm>
          <a:prstGeom prst="rect">
            <a:avLst/>
          </a:prstGeom>
        </p:spPr>
      </p:pic>
    </p:spTree>
    <p:extLst>
      <p:ext uri="{BB962C8B-B14F-4D97-AF65-F5344CB8AC3E}">
        <p14:creationId xmlns:p14="http://schemas.microsoft.com/office/powerpoint/2010/main" val="1407449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000" kern="1200">
          <a:solidFill>
            <a:srgbClr val="002B64"/>
          </a:solidFill>
          <a:latin typeface="Arial" panose="020B0604020202020204" pitchFamily="34" charset="0"/>
          <a:ea typeface="Verdana" panose="020B0604030504040204" pitchFamily="34" charset="0"/>
          <a:cs typeface="Arial" panose="020B0604020202020204" pitchFamily="34" charset="0"/>
        </a:defRPr>
      </a:lvl1pPr>
    </p:titleStyle>
    <p:bodyStyle>
      <a:lvl1pPr marL="180975" indent="-180975" algn="l" defTabSz="914400" rtl="0" eaLnBrk="1" latinLnBrk="0" hangingPunct="1">
        <a:lnSpc>
          <a:spcPct val="90000"/>
        </a:lnSpc>
        <a:spcBef>
          <a:spcPts val="1000"/>
        </a:spcBef>
        <a:buFont typeface="Arial" panose="020B0604020202020204" pitchFamily="34" charset="0"/>
        <a:buChar char="•"/>
        <a:tabLst/>
        <a:defRPr sz="2400" kern="1200">
          <a:solidFill>
            <a:srgbClr val="666666"/>
          </a:solidFill>
          <a:latin typeface="Arial" panose="020B0604020202020204" pitchFamily="34" charset="0"/>
          <a:ea typeface="Verdana" panose="020B0604030504040204" pitchFamily="34" charset="0"/>
          <a:cs typeface="Arial" panose="020B0604020202020204" pitchFamily="34" charset="0"/>
        </a:defRPr>
      </a:lvl1pPr>
      <a:lvl2pPr marL="633413" indent="-176213" algn="l" defTabSz="914400" rtl="0" eaLnBrk="1" latinLnBrk="0" hangingPunct="1">
        <a:lnSpc>
          <a:spcPct val="90000"/>
        </a:lnSpc>
        <a:spcBef>
          <a:spcPts val="500"/>
        </a:spcBef>
        <a:buFont typeface="Arial" panose="020B0604020202020204" pitchFamily="34" charset="0"/>
        <a:buChar char="•"/>
        <a:tabLst/>
        <a:defRPr sz="2000" kern="1200">
          <a:solidFill>
            <a:srgbClr val="666666"/>
          </a:solidFill>
          <a:latin typeface="Arial" panose="020B0604020202020204" pitchFamily="34" charset="0"/>
          <a:ea typeface="Verdana" panose="020B0604030504040204" pitchFamily="34" charset="0"/>
          <a:cs typeface="Arial" panose="020B0604020202020204" pitchFamily="34" charset="0"/>
        </a:defRPr>
      </a:lvl2pPr>
      <a:lvl3pPr marL="1087438" indent="-173038" algn="l" defTabSz="914400" rtl="0" eaLnBrk="1" latinLnBrk="0" hangingPunct="1">
        <a:lnSpc>
          <a:spcPct val="90000"/>
        </a:lnSpc>
        <a:spcBef>
          <a:spcPts val="500"/>
        </a:spcBef>
        <a:buFont typeface="Arial" panose="020B0604020202020204" pitchFamily="34" charset="0"/>
        <a:buChar char="•"/>
        <a:tabLst/>
        <a:defRPr sz="1800" kern="1200">
          <a:solidFill>
            <a:srgbClr val="666666"/>
          </a:solidFill>
          <a:latin typeface="Arial" panose="020B0604020202020204" pitchFamily="34" charset="0"/>
          <a:ea typeface="Verdana" panose="020B0604030504040204" pitchFamily="34" charset="0"/>
          <a:cs typeface="Arial" panose="020B0604020202020204" pitchFamily="34" charset="0"/>
        </a:defRPr>
      </a:lvl3pPr>
      <a:lvl4pPr marL="1552575" indent="-180975" algn="l" defTabSz="914400" rtl="0" eaLnBrk="1" latinLnBrk="0" hangingPunct="1">
        <a:lnSpc>
          <a:spcPct val="90000"/>
        </a:lnSpc>
        <a:spcBef>
          <a:spcPts val="500"/>
        </a:spcBef>
        <a:buFont typeface="Arial" panose="020B0604020202020204" pitchFamily="34" charset="0"/>
        <a:buChar char="•"/>
        <a:tabLst/>
        <a:defRPr sz="1600" kern="1200">
          <a:solidFill>
            <a:srgbClr val="666666"/>
          </a:solidFill>
          <a:latin typeface="Arial" panose="020B0604020202020204" pitchFamily="34" charset="0"/>
          <a:ea typeface="Verdana" panose="020B0604030504040204" pitchFamily="34" charset="0"/>
          <a:cs typeface="Arial" panose="020B0604020202020204" pitchFamily="34" charset="0"/>
        </a:defRPr>
      </a:lvl4pPr>
      <a:lvl5pPr marL="1949450" indent="-120650" algn="l" defTabSz="914400" rtl="0" eaLnBrk="1" latinLnBrk="0" hangingPunct="1">
        <a:lnSpc>
          <a:spcPct val="90000"/>
        </a:lnSpc>
        <a:spcBef>
          <a:spcPts val="500"/>
        </a:spcBef>
        <a:buFont typeface="Arial" panose="020B0604020202020204" pitchFamily="34" charset="0"/>
        <a:buChar char="•"/>
        <a:tabLst/>
        <a:defRPr sz="1300" kern="1200">
          <a:solidFill>
            <a:srgbClr val="666666"/>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7464" userDrawn="1">
          <p15:clr>
            <a:srgbClr val="F26B43"/>
          </p15:clr>
        </p15:guide>
        <p15:guide id="5" orient="horz" pos="192" userDrawn="1">
          <p15:clr>
            <a:srgbClr val="F26B43"/>
          </p15:clr>
        </p15:guide>
        <p15:guide id="6" orient="horz" pos="4152" userDrawn="1">
          <p15:clr>
            <a:srgbClr val="F26B43"/>
          </p15:clr>
        </p15:guide>
        <p15:guide id="7" orient="horz" pos="39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9D0DFC-EB49-3F4C-B98D-D4C32BC698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459353-104F-284D-AF97-35AD1A1788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6E836-5FE0-E845-A03F-57827930F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8FB673-1492-5C42-886B-CF25F2239177}" type="datetimeFigureOut">
              <a:rPr lang="en-US" smtClean="0"/>
              <a:t>11/29/22</a:t>
            </a:fld>
            <a:endParaRPr lang="en-US"/>
          </a:p>
        </p:txBody>
      </p:sp>
      <p:sp>
        <p:nvSpPr>
          <p:cNvPr id="5" name="Footer Placeholder 4">
            <a:extLst>
              <a:ext uri="{FF2B5EF4-FFF2-40B4-BE49-F238E27FC236}">
                <a16:creationId xmlns:a16="http://schemas.microsoft.com/office/drawing/2014/main" id="{BE97B724-22ED-A34F-8AEC-2E1E94D39C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BE4E86-9191-5F46-BFCC-4F40E61A3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78011-D8B3-4D49-81FD-D1247B64E48D}" type="slidenum">
              <a:rPr lang="en-US" smtClean="0"/>
              <a:t>‹#›</a:t>
            </a:fld>
            <a:endParaRPr lang="en-US"/>
          </a:p>
        </p:txBody>
      </p:sp>
    </p:spTree>
    <p:extLst>
      <p:ext uri="{BB962C8B-B14F-4D97-AF65-F5344CB8AC3E}">
        <p14:creationId xmlns:p14="http://schemas.microsoft.com/office/powerpoint/2010/main" val="966617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em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tiff"/><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cid:e3cb0f66-5980-45ed-80fc-13b9f651ef06" TargetMode="Externa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31AA84-2477-9A49-B16F-C45E06E5084E}"/>
              </a:ext>
            </a:extLst>
          </p:cNvPr>
          <p:cNvSpPr>
            <a:spLocks noGrp="1"/>
          </p:cNvSpPr>
          <p:nvPr>
            <p:ph type="title"/>
          </p:nvPr>
        </p:nvSpPr>
        <p:spPr>
          <a:xfrm>
            <a:off x="2889613" y="2807477"/>
            <a:ext cx="6428759" cy="1162346"/>
          </a:xfrm>
        </p:spPr>
        <p:txBody>
          <a:bodyPr>
            <a:noAutofit/>
          </a:bodyPr>
          <a:lstStyle/>
          <a:p>
            <a:r>
              <a:rPr lang="en-US" sz="8000" b="1" dirty="0">
                <a:latin typeface="Arial Black" panose="020B0604020202020204" pitchFamily="34" charset="0"/>
                <a:cs typeface="Arial Black" panose="020B0604020202020204" pitchFamily="34" charset="0"/>
              </a:rPr>
              <a:t>WELCOME</a:t>
            </a:r>
          </a:p>
        </p:txBody>
      </p:sp>
      <p:sp>
        <p:nvSpPr>
          <p:cNvPr id="10" name="Subtitle 9">
            <a:extLst>
              <a:ext uri="{FF2B5EF4-FFF2-40B4-BE49-F238E27FC236}">
                <a16:creationId xmlns:a16="http://schemas.microsoft.com/office/drawing/2014/main" id="{7874D24E-8BDE-6144-8AF8-743266F9E1D3}"/>
              </a:ext>
            </a:extLst>
          </p:cNvPr>
          <p:cNvSpPr>
            <a:spLocks noGrp="1"/>
          </p:cNvSpPr>
          <p:nvPr>
            <p:ph type="subTitle" idx="1"/>
          </p:nvPr>
        </p:nvSpPr>
        <p:spPr>
          <a:xfrm>
            <a:off x="4548377" y="4088612"/>
            <a:ext cx="1607695" cy="380343"/>
          </a:xfrm>
        </p:spPr>
        <p:txBody>
          <a:bodyPr>
            <a:normAutofit/>
          </a:bodyPr>
          <a:lstStyle/>
          <a:p>
            <a:pPr algn="l"/>
            <a:r>
              <a:rPr lang="en-US" sz="2000" dirty="0">
                <a:solidFill>
                  <a:srgbClr val="0197D0"/>
                </a:solidFill>
              </a:rPr>
              <a:t>Presented by</a:t>
            </a:r>
            <a:endParaRPr lang="en-US" sz="2200" dirty="0">
              <a:solidFill>
                <a:srgbClr val="0197D0"/>
              </a:solidFill>
            </a:endParaRPr>
          </a:p>
        </p:txBody>
      </p:sp>
      <p:pic>
        <p:nvPicPr>
          <p:cNvPr id="11" name="Picture 10">
            <a:extLst>
              <a:ext uri="{FF2B5EF4-FFF2-40B4-BE49-F238E27FC236}">
                <a16:creationId xmlns:a16="http://schemas.microsoft.com/office/drawing/2014/main" id="{04F7B650-AAEE-E64B-BA9F-E4CCAF7FE906}"/>
              </a:ext>
            </a:extLst>
          </p:cNvPr>
          <p:cNvPicPr>
            <a:picLocks noChangeAspect="1"/>
          </p:cNvPicPr>
          <p:nvPr/>
        </p:nvPicPr>
        <p:blipFill>
          <a:blip r:embed="rId4"/>
          <a:srcRect/>
          <a:stretch/>
        </p:blipFill>
        <p:spPr>
          <a:xfrm>
            <a:off x="6074484" y="3977305"/>
            <a:ext cx="1607695" cy="614323"/>
          </a:xfrm>
          <a:prstGeom prst="rect">
            <a:avLst/>
          </a:prstGeom>
        </p:spPr>
      </p:pic>
      <p:pic>
        <p:nvPicPr>
          <p:cNvPr id="4" name="Picture 3">
            <a:extLst>
              <a:ext uri="{FF2B5EF4-FFF2-40B4-BE49-F238E27FC236}">
                <a16:creationId xmlns:a16="http://schemas.microsoft.com/office/drawing/2014/main" id="{81DF0625-1DAA-3849-B11C-E5883A501417}"/>
              </a:ext>
            </a:extLst>
          </p:cNvPr>
          <p:cNvPicPr>
            <a:picLocks noChangeAspect="1"/>
          </p:cNvPicPr>
          <p:nvPr/>
        </p:nvPicPr>
        <p:blipFill>
          <a:blip r:embed="rId5"/>
          <a:srcRect/>
          <a:stretch/>
        </p:blipFill>
        <p:spPr>
          <a:xfrm>
            <a:off x="2382401" y="1959485"/>
            <a:ext cx="7427198" cy="840510"/>
          </a:xfrm>
          <a:prstGeom prst="rect">
            <a:avLst/>
          </a:prstGeom>
        </p:spPr>
      </p:pic>
    </p:spTree>
    <p:extLst>
      <p:ext uri="{BB962C8B-B14F-4D97-AF65-F5344CB8AC3E}">
        <p14:creationId xmlns:p14="http://schemas.microsoft.com/office/powerpoint/2010/main" val="958328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10</a:t>
            </a:fld>
            <a:endParaRPr lang="en-US" dirty="0"/>
          </a:p>
        </p:txBody>
      </p:sp>
      <p:grpSp>
        <p:nvGrpSpPr>
          <p:cNvPr id="2" name="Group 1">
            <a:extLst>
              <a:ext uri="{FF2B5EF4-FFF2-40B4-BE49-F238E27FC236}">
                <a16:creationId xmlns:a16="http://schemas.microsoft.com/office/drawing/2014/main" id="{A287A054-FD8B-D24C-917E-8814150520B4}"/>
              </a:ext>
            </a:extLst>
          </p:cNvPr>
          <p:cNvGrpSpPr/>
          <p:nvPr/>
        </p:nvGrpSpPr>
        <p:grpSpPr>
          <a:xfrm>
            <a:off x="2586592" y="4462795"/>
            <a:ext cx="6731144" cy="830997"/>
            <a:chOff x="2525872" y="4462795"/>
            <a:chExt cx="6731144" cy="830997"/>
          </a:xfrm>
        </p:grpSpPr>
        <p:sp>
          <p:nvSpPr>
            <p:cNvPr id="18" name="TextBox 17">
              <a:extLst>
                <a:ext uri="{FF2B5EF4-FFF2-40B4-BE49-F238E27FC236}">
                  <a16:creationId xmlns:a16="http://schemas.microsoft.com/office/drawing/2014/main" id="{0BB861A9-1FE3-7946-B796-C06CD5012DDF}"/>
                </a:ext>
              </a:extLst>
            </p:cNvPr>
            <p:cNvSpPr txBox="1"/>
            <p:nvPr/>
          </p:nvSpPr>
          <p:spPr>
            <a:xfrm>
              <a:off x="3435718" y="4555502"/>
              <a:ext cx="5821298"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HOWARD SUBSTATION</a:t>
              </a:r>
            </a:p>
          </p:txBody>
        </p:sp>
        <p:grpSp>
          <p:nvGrpSpPr>
            <p:cNvPr id="25" name="Group 24">
              <a:extLst>
                <a:ext uri="{FF2B5EF4-FFF2-40B4-BE49-F238E27FC236}">
                  <a16:creationId xmlns:a16="http://schemas.microsoft.com/office/drawing/2014/main" id="{DB0B3479-6EBC-6147-BA1F-0A3EEF5C8327}"/>
                </a:ext>
              </a:extLst>
            </p:cNvPr>
            <p:cNvGrpSpPr/>
            <p:nvPr/>
          </p:nvGrpSpPr>
          <p:grpSpPr>
            <a:xfrm>
              <a:off x="2525872" y="4462795"/>
              <a:ext cx="900297" cy="830997"/>
              <a:chOff x="10354019" y="2167987"/>
              <a:chExt cx="891654" cy="959912"/>
            </a:xfrm>
          </p:grpSpPr>
          <p:sp>
            <p:nvSpPr>
              <p:cNvPr id="26" name="TextBox 25">
                <a:extLst>
                  <a:ext uri="{FF2B5EF4-FFF2-40B4-BE49-F238E27FC236}">
                    <a16:creationId xmlns:a16="http://schemas.microsoft.com/office/drawing/2014/main" id="{53B4A9D6-E890-574D-AE2F-9C98EDC77CC9}"/>
                  </a:ext>
                </a:extLst>
              </p:cNvPr>
              <p:cNvSpPr txBox="1"/>
              <p:nvPr/>
            </p:nvSpPr>
            <p:spPr>
              <a:xfrm>
                <a:off x="10403236"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27" name="Rectangle: Rounded Corners 28">
                <a:extLst>
                  <a:ext uri="{FF2B5EF4-FFF2-40B4-BE49-F238E27FC236}">
                    <a16:creationId xmlns:a16="http://schemas.microsoft.com/office/drawing/2014/main" id="{CBDAB3AC-5123-1A4B-A7CB-94DBEB73C427}"/>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3" name="Picture 12" descr="A large green field with trees in the background&#10;&#10;Description automatically generated">
            <a:extLst>
              <a:ext uri="{FF2B5EF4-FFF2-40B4-BE49-F238E27FC236}">
                <a16:creationId xmlns:a16="http://schemas.microsoft.com/office/drawing/2014/main" id="{09C5D3E6-6B56-CA4E-8751-6701B7C74AE1}"/>
              </a:ext>
            </a:extLst>
          </p:cNvPr>
          <p:cNvPicPr>
            <a:picLocks noChangeAspect="1"/>
          </p:cNvPicPr>
          <p:nvPr/>
        </p:nvPicPr>
        <p:blipFill rotWithShape="1">
          <a:blip r:embed="rId3"/>
          <a:srcRect t="15179" b="39414"/>
          <a:stretch/>
        </p:blipFill>
        <p:spPr>
          <a:xfrm>
            <a:off x="-12750" y="0"/>
            <a:ext cx="12214689" cy="3695700"/>
          </a:xfrm>
          <a:prstGeom prst="rect">
            <a:avLst/>
          </a:prstGeom>
        </p:spPr>
      </p:pic>
      <p:sp>
        <p:nvSpPr>
          <p:cNvPr id="15" name="TextBox 14">
            <a:extLst>
              <a:ext uri="{FF2B5EF4-FFF2-40B4-BE49-F238E27FC236}">
                <a16:creationId xmlns:a16="http://schemas.microsoft.com/office/drawing/2014/main" id="{A89CF04B-6B18-EA44-B0F2-D47AB769C674}"/>
              </a:ext>
            </a:extLst>
          </p:cNvPr>
          <p:cNvSpPr txBox="1"/>
          <p:nvPr/>
        </p:nvSpPr>
        <p:spPr>
          <a:xfrm>
            <a:off x="3734480" y="5328566"/>
            <a:ext cx="4720227" cy="338554"/>
          </a:xfrm>
          <a:prstGeom prst="rect">
            <a:avLst/>
          </a:prstGeom>
          <a:noFill/>
        </p:spPr>
        <p:txBody>
          <a:bodyPr wrap="square" rtlCol="0">
            <a:spAutoFit/>
          </a:bodyPr>
          <a:lstStyle/>
          <a:p>
            <a:pPr algn="ctr"/>
            <a:r>
              <a:rPr lang="en-US" sz="1600" dirty="0">
                <a:solidFill>
                  <a:schemeClr val="tx1">
                    <a:lumMod val="50000"/>
                    <a:lumOff val="50000"/>
                  </a:schemeClr>
                </a:solidFill>
                <a:latin typeface="Arial" panose="020B0604020202020204" pitchFamily="34" charset="0"/>
                <a:cs typeface="Arial" panose="020B0604020202020204" pitchFamily="34" charset="0"/>
              </a:rPr>
              <a:t>Established 2005 </a:t>
            </a:r>
            <a:r>
              <a:rPr lang="en-US" sz="1600" dirty="0">
                <a:solidFill>
                  <a:srgbClr val="002A64"/>
                </a:solidFill>
                <a:latin typeface="Arial" panose="020B0604020202020204" pitchFamily="34" charset="0"/>
                <a:cs typeface="Arial" panose="020B0604020202020204" pitchFamily="34" charset="0"/>
              </a:rPr>
              <a:t>|</a:t>
            </a:r>
            <a:r>
              <a:rPr lang="en-US" sz="1600" dirty="0">
                <a:solidFill>
                  <a:schemeClr val="tx1">
                    <a:lumMod val="50000"/>
                    <a:lumOff val="50000"/>
                  </a:schemeClr>
                </a:solidFill>
                <a:latin typeface="Arial" panose="020B0604020202020204" pitchFamily="34" charset="0"/>
                <a:cs typeface="Arial" panose="020B0604020202020204" pitchFamily="34" charset="0"/>
              </a:rPr>
              <a:t> Located in Ellisville, Mississippi</a:t>
            </a:r>
          </a:p>
        </p:txBody>
      </p:sp>
    </p:spTree>
    <p:extLst>
      <p:ext uri="{BB962C8B-B14F-4D97-AF65-F5344CB8AC3E}">
        <p14:creationId xmlns:p14="http://schemas.microsoft.com/office/powerpoint/2010/main" val="3535893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11</a:t>
            </a:fld>
            <a:endParaRPr lang="en-US" dirty="0"/>
          </a:p>
        </p:txBody>
      </p:sp>
      <p:pic>
        <p:nvPicPr>
          <p:cNvPr id="12" name="Picture 11" descr="A view of a city&#10;&#10;Description automatically generated">
            <a:extLst>
              <a:ext uri="{FF2B5EF4-FFF2-40B4-BE49-F238E27FC236}">
                <a16:creationId xmlns:a16="http://schemas.microsoft.com/office/drawing/2014/main" id="{CCAF4B36-BEA9-9F49-85C5-4973461485D2}"/>
              </a:ext>
            </a:extLst>
          </p:cNvPr>
          <p:cNvPicPr>
            <a:picLocks noChangeAspect="1"/>
          </p:cNvPicPr>
          <p:nvPr/>
        </p:nvPicPr>
        <p:blipFill rotWithShape="1">
          <a:blip r:embed="rId3"/>
          <a:srcRect l="4903" t="32547" r="2957" b="32581"/>
          <a:stretch/>
        </p:blipFill>
        <p:spPr>
          <a:xfrm>
            <a:off x="-29817" y="-9940"/>
            <a:ext cx="12284765" cy="3695701"/>
          </a:xfrm>
          <a:prstGeom prst="rect">
            <a:avLst/>
          </a:prstGeom>
        </p:spPr>
      </p:pic>
      <p:sp>
        <p:nvSpPr>
          <p:cNvPr id="13" name="TextBox 12">
            <a:extLst>
              <a:ext uri="{FF2B5EF4-FFF2-40B4-BE49-F238E27FC236}">
                <a16:creationId xmlns:a16="http://schemas.microsoft.com/office/drawing/2014/main" id="{B2D1E1D2-0995-9E4C-8DB2-B4B5EE8477FE}"/>
              </a:ext>
            </a:extLst>
          </p:cNvPr>
          <p:cNvSpPr txBox="1"/>
          <p:nvPr/>
        </p:nvSpPr>
        <p:spPr>
          <a:xfrm>
            <a:off x="2942273" y="4089513"/>
            <a:ext cx="7211311" cy="707886"/>
          </a:xfrm>
          <a:prstGeom prst="rect">
            <a:avLst/>
          </a:prstGeom>
          <a:noFill/>
        </p:spPr>
        <p:txBody>
          <a:bodyPr wrap="square" rtlCol="0">
            <a:spAutoFit/>
          </a:bodyPr>
          <a:lstStyle/>
          <a:p>
            <a:r>
              <a:rPr lang="en-US" sz="4000" dirty="0">
                <a:solidFill>
                  <a:srgbClr val="00B050"/>
                </a:solidFill>
                <a:latin typeface="Arial" panose="020B0604020202020204" pitchFamily="34" charset="0"/>
                <a:ea typeface="Malgun Gothic" panose="020B0503020000020004" pitchFamily="34" charset="-127"/>
                <a:cs typeface="Arial" panose="020B0604020202020204" pitchFamily="34" charset="0"/>
              </a:rPr>
              <a:t>HOWARD TRANSPORTATION</a:t>
            </a:r>
          </a:p>
        </p:txBody>
      </p:sp>
      <p:pic>
        <p:nvPicPr>
          <p:cNvPr id="6" name="Picture 5" descr="A picture containing clock&#10;&#10;Description automatically generated">
            <a:extLst>
              <a:ext uri="{FF2B5EF4-FFF2-40B4-BE49-F238E27FC236}">
                <a16:creationId xmlns:a16="http://schemas.microsoft.com/office/drawing/2014/main" id="{82FE8F38-6C80-3A42-A842-A242CD03EA25}"/>
              </a:ext>
            </a:extLst>
          </p:cNvPr>
          <p:cNvPicPr>
            <a:picLocks noChangeAspect="1"/>
          </p:cNvPicPr>
          <p:nvPr/>
        </p:nvPicPr>
        <p:blipFill>
          <a:blip r:embed="rId4"/>
          <a:stretch>
            <a:fillRect/>
          </a:stretch>
        </p:blipFill>
        <p:spPr>
          <a:xfrm>
            <a:off x="2118399" y="4073018"/>
            <a:ext cx="744362" cy="740875"/>
          </a:xfrm>
          <a:prstGeom prst="rect">
            <a:avLst/>
          </a:prstGeom>
        </p:spPr>
      </p:pic>
      <p:sp>
        <p:nvSpPr>
          <p:cNvPr id="11" name="TextBox 10">
            <a:extLst>
              <a:ext uri="{FF2B5EF4-FFF2-40B4-BE49-F238E27FC236}">
                <a16:creationId xmlns:a16="http://schemas.microsoft.com/office/drawing/2014/main" id="{EAF2A2A3-278D-A64D-A3CF-D883914B7468}"/>
              </a:ext>
            </a:extLst>
          </p:cNvPr>
          <p:cNvSpPr txBox="1"/>
          <p:nvPr/>
        </p:nvSpPr>
        <p:spPr>
          <a:xfrm>
            <a:off x="3734480" y="4862577"/>
            <a:ext cx="4720227" cy="338554"/>
          </a:xfrm>
          <a:prstGeom prst="rect">
            <a:avLst/>
          </a:prstGeom>
          <a:noFill/>
        </p:spPr>
        <p:txBody>
          <a:bodyPr wrap="square" rtlCol="0">
            <a:spAutoFit/>
          </a:bodyPr>
          <a:lstStyle/>
          <a:p>
            <a:pPr algn="ctr"/>
            <a:r>
              <a:rPr lang="en-US" sz="1600" dirty="0">
                <a:solidFill>
                  <a:schemeClr val="tx1">
                    <a:lumMod val="50000"/>
                    <a:lumOff val="50000"/>
                  </a:schemeClr>
                </a:solidFill>
                <a:latin typeface="Arial" panose="020B0604020202020204" pitchFamily="34" charset="0"/>
                <a:cs typeface="Arial" panose="020B0604020202020204" pitchFamily="34" charset="0"/>
              </a:rPr>
              <a:t>Established 1983 </a:t>
            </a:r>
            <a:r>
              <a:rPr lang="en-US" sz="1600" dirty="0">
                <a:solidFill>
                  <a:srgbClr val="05A126"/>
                </a:solidFill>
                <a:latin typeface="Arial" panose="020B0604020202020204" pitchFamily="34" charset="0"/>
                <a:cs typeface="Arial" panose="020B0604020202020204" pitchFamily="34" charset="0"/>
              </a:rPr>
              <a:t>|</a:t>
            </a:r>
            <a:r>
              <a:rPr lang="en-US" sz="1600" dirty="0">
                <a:solidFill>
                  <a:schemeClr val="tx1">
                    <a:lumMod val="50000"/>
                    <a:lumOff val="50000"/>
                  </a:schemeClr>
                </a:solidFill>
                <a:latin typeface="Arial" panose="020B0604020202020204" pitchFamily="34" charset="0"/>
                <a:cs typeface="Arial" panose="020B0604020202020204" pitchFamily="34" charset="0"/>
              </a:rPr>
              <a:t> Located in Ellisville, Mississippi</a:t>
            </a:r>
          </a:p>
        </p:txBody>
      </p:sp>
      <p:sp>
        <p:nvSpPr>
          <p:cNvPr id="10" name="TextBox 9">
            <a:extLst>
              <a:ext uri="{FF2B5EF4-FFF2-40B4-BE49-F238E27FC236}">
                <a16:creationId xmlns:a16="http://schemas.microsoft.com/office/drawing/2014/main" id="{1F775226-D23D-D24D-BFC1-A14E2222AA73}"/>
              </a:ext>
            </a:extLst>
          </p:cNvPr>
          <p:cNvSpPr txBox="1"/>
          <p:nvPr/>
        </p:nvSpPr>
        <p:spPr>
          <a:xfrm>
            <a:off x="571501" y="5257225"/>
            <a:ext cx="11010900" cy="523220"/>
          </a:xfrm>
          <a:prstGeom prst="rect">
            <a:avLst/>
          </a:prstGeom>
          <a:noFill/>
        </p:spPr>
        <p:txBody>
          <a:bodyPr wrap="square" rtlCol="0">
            <a:spAutoFit/>
          </a:bodyPr>
          <a:lstStyle/>
          <a:p>
            <a:pPr algn="ctr"/>
            <a:r>
              <a:rPr lang="en-US" sz="1400" dirty="0">
                <a:solidFill>
                  <a:schemeClr val="tx1">
                    <a:lumMod val="50000"/>
                    <a:lumOff val="50000"/>
                  </a:schemeClr>
                </a:solidFill>
                <a:latin typeface="Arial" panose="020B0604020202020204" pitchFamily="34" charset="0"/>
                <a:cs typeface="Arial" panose="020B0604020202020204" pitchFamily="34" charset="0"/>
              </a:rPr>
              <a:t>Howard Transportation operates a full-load, long haul, flatbed common carrier truck line and brokerage operation with over 200 trucks, transporting commodities and industrial goods throughout the continental United States. </a:t>
            </a:r>
          </a:p>
        </p:txBody>
      </p:sp>
      <p:pic>
        <p:nvPicPr>
          <p:cNvPr id="7" name="Picture 6">
            <a:extLst>
              <a:ext uri="{FF2B5EF4-FFF2-40B4-BE49-F238E27FC236}">
                <a16:creationId xmlns:a16="http://schemas.microsoft.com/office/drawing/2014/main" id="{95054B24-DE9B-EF46-A5CA-14C56BE71668}"/>
              </a:ext>
            </a:extLst>
          </p:cNvPr>
          <p:cNvPicPr>
            <a:picLocks noChangeAspect="1"/>
          </p:cNvPicPr>
          <p:nvPr/>
        </p:nvPicPr>
        <p:blipFill>
          <a:blip r:embed="rId5"/>
          <a:srcRect/>
          <a:stretch/>
        </p:blipFill>
        <p:spPr>
          <a:xfrm>
            <a:off x="8715604" y="363006"/>
            <a:ext cx="2866797" cy="2565615"/>
          </a:xfrm>
          <a:prstGeom prst="rect">
            <a:avLst/>
          </a:prstGeom>
        </p:spPr>
      </p:pic>
    </p:spTree>
    <p:extLst>
      <p:ext uri="{BB962C8B-B14F-4D97-AF65-F5344CB8AC3E}">
        <p14:creationId xmlns:p14="http://schemas.microsoft.com/office/powerpoint/2010/main" val="1330964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12</a:t>
            </a:fld>
            <a:endParaRPr lang="en-US" dirty="0"/>
          </a:p>
        </p:txBody>
      </p:sp>
      <p:pic>
        <p:nvPicPr>
          <p:cNvPr id="7" name="Picture 6" descr="A large air plane on a runway&#10;&#10;Description automatically generated">
            <a:extLst>
              <a:ext uri="{FF2B5EF4-FFF2-40B4-BE49-F238E27FC236}">
                <a16:creationId xmlns:a16="http://schemas.microsoft.com/office/drawing/2014/main" id="{5D0A1751-68D0-F14A-8C27-0E706EA060E9}"/>
              </a:ext>
            </a:extLst>
          </p:cNvPr>
          <p:cNvPicPr>
            <a:picLocks noChangeAspect="1"/>
          </p:cNvPicPr>
          <p:nvPr/>
        </p:nvPicPr>
        <p:blipFill rotWithShape="1">
          <a:blip r:embed="rId3"/>
          <a:srcRect t="32875" b="21974"/>
          <a:stretch/>
        </p:blipFill>
        <p:spPr>
          <a:xfrm>
            <a:off x="-31828" y="-9939"/>
            <a:ext cx="12296715" cy="3695700"/>
          </a:xfrm>
          <a:prstGeom prst="rect">
            <a:avLst/>
          </a:prstGeom>
        </p:spPr>
      </p:pic>
      <p:sp>
        <p:nvSpPr>
          <p:cNvPr id="18" name="TextBox 17">
            <a:extLst>
              <a:ext uri="{FF2B5EF4-FFF2-40B4-BE49-F238E27FC236}">
                <a16:creationId xmlns:a16="http://schemas.microsoft.com/office/drawing/2014/main" id="{0BB861A9-1FE3-7946-B796-C06CD5012DDF}"/>
              </a:ext>
            </a:extLst>
          </p:cNvPr>
          <p:cNvSpPr txBox="1"/>
          <p:nvPr/>
        </p:nvSpPr>
        <p:spPr>
          <a:xfrm>
            <a:off x="3883763" y="4093919"/>
            <a:ext cx="5023200"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HOWARD LIGHTING</a:t>
            </a:r>
          </a:p>
        </p:txBody>
      </p:sp>
      <p:grpSp>
        <p:nvGrpSpPr>
          <p:cNvPr id="25" name="Group 24">
            <a:extLst>
              <a:ext uri="{FF2B5EF4-FFF2-40B4-BE49-F238E27FC236}">
                <a16:creationId xmlns:a16="http://schemas.microsoft.com/office/drawing/2014/main" id="{DB0B3479-6EBC-6147-BA1F-0A3EEF5C8327}"/>
              </a:ext>
            </a:extLst>
          </p:cNvPr>
          <p:cNvGrpSpPr/>
          <p:nvPr/>
        </p:nvGrpSpPr>
        <p:grpSpPr>
          <a:xfrm>
            <a:off x="2994489" y="4001212"/>
            <a:ext cx="758541" cy="830997"/>
            <a:chOff x="10354018" y="2167987"/>
            <a:chExt cx="842437" cy="959912"/>
          </a:xfrm>
        </p:grpSpPr>
        <p:sp>
          <p:nvSpPr>
            <p:cNvPr id="26" name="TextBox 25">
              <a:extLst>
                <a:ext uri="{FF2B5EF4-FFF2-40B4-BE49-F238E27FC236}">
                  <a16:creationId xmlns:a16="http://schemas.microsoft.com/office/drawing/2014/main" id="{53B4A9D6-E890-574D-AE2F-9C98EDC77CC9}"/>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27" name="Rectangle: Rounded Corners 28">
              <a:extLst>
                <a:ext uri="{FF2B5EF4-FFF2-40B4-BE49-F238E27FC236}">
                  <a16:creationId xmlns:a16="http://schemas.microsoft.com/office/drawing/2014/main" id="{CBDAB3AC-5123-1A4B-A7CB-94DBEB73C427}"/>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9D45E160-C854-AA4B-9E21-3FFE4B23DB2C}"/>
              </a:ext>
            </a:extLst>
          </p:cNvPr>
          <p:cNvSpPr txBox="1"/>
          <p:nvPr/>
        </p:nvSpPr>
        <p:spPr>
          <a:xfrm>
            <a:off x="3565634" y="4866983"/>
            <a:ext cx="5101789" cy="338554"/>
          </a:xfrm>
          <a:prstGeom prst="rect">
            <a:avLst/>
          </a:prstGeom>
          <a:noFill/>
        </p:spPr>
        <p:txBody>
          <a:bodyPr wrap="square" rtlCol="0">
            <a:spAutoFit/>
          </a:bodyPr>
          <a:lstStyle/>
          <a:p>
            <a:pPr algn="ctr"/>
            <a:r>
              <a:rPr lang="en-US" sz="1600" dirty="0">
                <a:solidFill>
                  <a:schemeClr val="tx1">
                    <a:lumMod val="50000"/>
                    <a:lumOff val="50000"/>
                  </a:schemeClr>
                </a:solidFill>
                <a:latin typeface="Arial" panose="020B0604020202020204" pitchFamily="34" charset="0"/>
                <a:cs typeface="Arial" panose="020B0604020202020204" pitchFamily="34" charset="0"/>
              </a:rPr>
              <a:t>Established 1994 </a:t>
            </a:r>
            <a:r>
              <a:rPr lang="en-US" sz="1600" dirty="0">
                <a:solidFill>
                  <a:srgbClr val="002A64"/>
                </a:solidFill>
                <a:latin typeface="Arial" panose="020B0604020202020204" pitchFamily="34" charset="0"/>
                <a:cs typeface="Arial" panose="020B0604020202020204" pitchFamily="34" charset="0"/>
              </a:rPr>
              <a:t>|</a:t>
            </a:r>
            <a:r>
              <a:rPr lang="en-US" sz="1600" dirty="0">
                <a:solidFill>
                  <a:schemeClr val="tx1">
                    <a:lumMod val="50000"/>
                    <a:lumOff val="50000"/>
                  </a:schemeClr>
                </a:solidFill>
                <a:latin typeface="Arial" panose="020B0604020202020204" pitchFamily="34" charset="0"/>
                <a:cs typeface="Arial" panose="020B0604020202020204" pitchFamily="34" charset="0"/>
              </a:rPr>
              <a:t> Located in Sandersville, Mississippi</a:t>
            </a:r>
          </a:p>
        </p:txBody>
      </p:sp>
      <p:sp>
        <p:nvSpPr>
          <p:cNvPr id="15" name="TextBox 14">
            <a:extLst>
              <a:ext uri="{FF2B5EF4-FFF2-40B4-BE49-F238E27FC236}">
                <a16:creationId xmlns:a16="http://schemas.microsoft.com/office/drawing/2014/main" id="{9F87D338-864C-2C41-8CC5-D34CEFB659AB}"/>
              </a:ext>
            </a:extLst>
          </p:cNvPr>
          <p:cNvSpPr txBox="1"/>
          <p:nvPr/>
        </p:nvSpPr>
        <p:spPr>
          <a:xfrm>
            <a:off x="571501" y="5257225"/>
            <a:ext cx="11010900" cy="523220"/>
          </a:xfrm>
          <a:prstGeom prst="rect">
            <a:avLst/>
          </a:prstGeom>
          <a:noFill/>
        </p:spPr>
        <p:txBody>
          <a:bodyPr wrap="square" rtlCol="0">
            <a:spAutoFit/>
          </a:bodyPr>
          <a:lstStyle/>
          <a:p>
            <a:pPr algn="ctr"/>
            <a:r>
              <a:rPr lang="en-US" sz="1400" dirty="0">
                <a:solidFill>
                  <a:schemeClr val="tx1">
                    <a:lumMod val="50000"/>
                    <a:lumOff val="50000"/>
                  </a:schemeClr>
                </a:solidFill>
                <a:latin typeface="Arial" panose="020B0604020202020204" pitchFamily="34" charset="0"/>
                <a:cs typeface="Arial" panose="020B0604020202020204" pitchFamily="34" charset="0"/>
              </a:rPr>
              <a:t>Howard Lighting designs and manufactures safe, energy efficient lighting that includes a full line of high-quality, fluorescent and HID ballasts, fixtures, and lamps. Howard is committed to a brighter future.</a:t>
            </a:r>
          </a:p>
        </p:txBody>
      </p:sp>
      <p:pic>
        <p:nvPicPr>
          <p:cNvPr id="17" name="Picture 16">
            <a:extLst>
              <a:ext uri="{FF2B5EF4-FFF2-40B4-BE49-F238E27FC236}">
                <a16:creationId xmlns:a16="http://schemas.microsoft.com/office/drawing/2014/main" id="{E201F972-01BD-4743-BE0B-B4ED2C9B085E}"/>
              </a:ext>
            </a:extLst>
          </p:cNvPr>
          <p:cNvPicPr>
            <a:picLocks noChangeAspect="1"/>
          </p:cNvPicPr>
          <p:nvPr/>
        </p:nvPicPr>
        <p:blipFill>
          <a:blip r:embed="rId4"/>
          <a:srcRect/>
          <a:stretch/>
        </p:blipFill>
        <p:spPr>
          <a:xfrm>
            <a:off x="8715605" y="363006"/>
            <a:ext cx="2866795" cy="2565615"/>
          </a:xfrm>
          <a:prstGeom prst="rect">
            <a:avLst/>
          </a:prstGeom>
        </p:spPr>
      </p:pic>
    </p:spTree>
    <p:extLst>
      <p:ext uri="{BB962C8B-B14F-4D97-AF65-F5344CB8AC3E}">
        <p14:creationId xmlns:p14="http://schemas.microsoft.com/office/powerpoint/2010/main" val="3343572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13</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3327583" y="398818"/>
            <a:ext cx="6127383"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CORPORATE DIVISIONS</a:t>
            </a:r>
          </a:p>
        </p:txBody>
      </p:sp>
      <p:grpSp>
        <p:nvGrpSpPr>
          <p:cNvPr id="28" name="Group 27">
            <a:extLst>
              <a:ext uri="{FF2B5EF4-FFF2-40B4-BE49-F238E27FC236}">
                <a16:creationId xmlns:a16="http://schemas.microsoft.com/office/drawing/2014/main" id="{A84AE42F-5C6D-5946-A01B-C0FCDB2CA32D}"/>
              </a:ext>
            </a:extLst>
          </p:cNvPr>
          <p:cNvGrpSpPr/>
          <p:nvPr/>
        </p:nvGrpSpPr>
        <p:grpSpPr>
          <a:xfrm>
            <a:off x="2417761" y="306111"/>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EB9EAF72-125B-7A42-9CE1-5A96DFD8AFF7}"/>
              </a:ext>
            </a:extLst>
          </p:cNvPr>
          <p:cNvSpPr txBox="1"/>
          <p:nvPr/>
        </p:nvSpPr>
        <p:spPr>
          <a:xfrm>
            <a:off x="6404673" y="2761384"/>
            <a:ext cx="1748794" cy="307777"/>
          </a:xfrm>
          <a:prstGeom prst="rect">
            <a:avLst/>
          </a:prstGeom>
          <a:noFill/>
        </p:spPr>
        <p:txBody>
          <a:bodyPr wrap="square" rtlCol="0">
            <a:spAutoFit/>
          </a:bodyPr>
          <a:lstStyle/>
          <a:p>
            <a:pPr algn="ctr"/>
            <a:r>
              <a:rPr lang="en-US" sz="1400" dirty="0">
                <a:solidFill>
                  <a:srgbClr val="002B64"/>
                </a:solidFill>
              </a:rPr>
              <a:t>LIGHTING PRODUCTS</a:t>
            </a:r>
          </a:p>
        </p:txBody>
      </p:sp>
      <p:sp>
        <p:nvSpPr>
          <p:cNvPr id="31" name="TextBox 30">
            <a:extLst>
              <a:ext uri="{FF2B5EF4-FFF2-40B4-BE49-F238E27FC236}">
                <a16:creationId xmlns:a16="http://schemas.microsoft.com/office/drawing/2014/main" id="{BDB95802-4BAB-B24F-9487-9F6A50D154E7}"/>
              </a:ext>
            </a:extLst>
          </p:cNvPr>
          <p:cNvSpPr txBox="1"/>
          <p:nvPr/>
        </p:nvSpPr>
        <p:spPr>
          <a:xfrm>
            <a:off x="8902524" y="2772506"/>
            <a:ext cx="1567318" cy="307777"/>
          </a:xfrm>
          <a:prstGeom prst="rect">
            <a:avLst/>
          </a:prstGeom>
          <a:noFill/>
        </p:spPr>
        <p:txBody>
          <a:bodyPr wrap="square" rtlCol="0">
            <a:spAutoFit/>
          </a:bodyPr>
          <a:lstStyle/>
          <a:p>
            <a:r>
              <a:rPr lang="en-US" sz="1400" dirty="0">
                <a:solidFill>
                  <a:srgbClr val="002B64"/>
                </a:solidFill>
              </a:rPr>
              <a:t>TRANSPORTATION</a:t>
            </a:r>
          </a:p>
        </p:txBody>
      </p:sp>
      <p:sp>
        <p:nvSpPr>
          <p:cNvPr id="32" name="TextBox 31">
            <a:extLst>
              <a:ext uri="{FF2B5EF4-FFF2-40B4-BE49-F238E27FC236}">
                <a16:creationId xmlns:a16="http://schemas.microsoft.com/office/drawing/2014/main" id="{6EDD83B2-C0B5-1B46-B7AF-A0F553D51C4D}"/>
              </a:ext>
            </a:extLst>
          </p:cNvPr>
          <p:cNvSpPr txBox="1"/>
          <p:nvPr/>
        </p:nvSpPr>
        <p:spPr>
          <a:xfrm>
            <a:off x="1564904" y="2761385"/>
            <a:ext cx="1644749" cy="307777"/>
          </a:xfrm>
          <a:prstGeom prst="rect">
            <a:avLst/>
          </a:prstGeom>
          <a:noFill/>
        </p:spPr>
        <p:txBody>
          <a:bodyPr wrap="square" rtlCol="0">
            <a:spAutoFit/>
          </a:bodyPr>
          <a:lstStyle/>
          <a:p>
            <a:r>
              <a:rPr lang="en-US" sz="1400" dirty="0">
                <a:solidFill>
                  <a:srgbClr val="002B64"/>
                </a:solidFill>
              </a:rPr>
              <a:t>POWER SOLUTIONS</a:t>
            </a:r>
          </a:p>
        </p:txBody>
      </p:sp>
      <p:sp>
        <p:nvSpPr>
          <p:cNvPr id="35" name="TextBox 34">
            <a:extLst>
              <a:ext uri="{FF2B5EF4-FFF2-40B4-BE49-F238E27FC236}">
                <a16:creationId xmlns:a16="http://schemas.microsoft.com/office/drawing/2014/main" id="{2BD03847-1F29-F14F-A274-DB9D06DC01B9}"/>
              </a:ext>
            </a:extLst>
          </p:cNvPr>
          <p:cNvSpPr txBox="1"/>
          <p:nvPr/>
        </p:nvSpPr>
        <p:spPr>
          <a:xfrm>
            <a:off x="5628171" y="3101951"/>
            <a:ext cx="3140068" cy="762174"/>
          </a:xfrm>
          <a:prstGeom prst="rect">
            <a:avLst/>
          </a:prstGeom>
          <a:noFill/>
        </p:spPr>
        <p:txBody>
          <a:bodyPr wrap="square" rtlCol="0">
            <a:no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Your source for LED lamps,</a:t>
            </a:r>
          </a:p>
          <a:p>
            <a:pPr algn="ctr"/>
            <a:r>
              <a:rPr lang="en-US" sz="1400" dirty="0">
                <a:solidFill>
                  <a:schemeClr val="tx1">
                    <a:lumMod val="65000"/>
                    <a:lumOff val="35000"/>
                  </a:schemeClr>
                </a:solidFill>
                <a:latin typeface="Arial" panose="020B0604020202020204" pitchFamily="34" charset="0"/>
                <a:cs typeface="Arial" panose="020B0604020202020204" pitchFamily="34" charset="0"/>
              </a:rPr>
              <a:t>fixtures, &amp; many other</a:t>
            </a:r>
          </a:p>
          <a:p>
            <a:pPr algn="ctr"/>
            <a:r>
              <a:rPr lang="en-US" sz="1400" dirty="0">
                <a:solidFill>
                  <a:schemeClr val="tx1">
                    <a:lumMod val="65000"/>
                    <a:lumOff val="35000"/>
                  </a:schemeClr>
                </a:solidFill>
                <a:latin typeface="Arial" panose="020B0604020202020204" pitchFamily="34" charset="0"/>
                <a:cs typeface="Arial" panose="020B0604020202020204" pitchFamily="34" charset="0"/>
              </a:rPr>
              <a:t>lighting solutions</a:t>
            </a:r>
          </a:p>
        </p:txBody>
      </p:sp>
      <p:sp>
        <p:nvSpPr>
          <p:cNvPr id="36" name="TextBox 35">
            <a:extLst>
              <a:ext uri="{FF2B5EF4-FFF2-40B4-BE49-F238E27FC236}">
                <a16:creationId xmlns:a16="http://schemas.microsoft.com/office/drawing/2014/main" id="{10BCDE93-494D-3F42-B415-EE39FE9DE47C}"/>
              </a:ext>
            </a:extLst>
          </p:cNvPr>
          <p:cNvSpPr txBox="1"/>
          <p:nvPr/>
        </p:nvSpPr>
        <p:spPr>
          <a:xfrm>
            <a:off x="744356" y="3090328"/>
            <a:ext cx="3332851" cy="738664"/>
          </a:xfrm>
          <a:prstGeom prst="rect">
            <a:avLst/>
          </a:prstGeom>
          <a:noFill/>
        </p:spPr>
        <p:txBody>
          <a:bodyPr wrap="square" rtlCol="0">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The nation’s leading</a:t>
            </a:r>
          </a:p>
          <a:p>
            <a:pPr algn="ctr"/>
            <a:r>
              <a:rPr lang="en-US" sz="1400" dirty="0">
                <a:solidFill>
                  <a:schemeClr val="tx1">
                    <a:lumMod val="65000"/>
                    <a:lumOff val="35000"/>
                  </a:schemeClr>
                </a:solidFill>
                <a:latin typeface="Arial" panose="020B0604020202020204" pitchFamily="34" charset="0"/>
                <a:cs typeface="Arial" panose="020B0604020202020204" pitchFamily="34" charset="0"/>
              </a:rPr>
              <a:t>manufacturer of </a:t>
            </a:r>
          </a:p>
          <a:p>
            <a:pPr algn="ctr"/>
            <a:r>
              <a:rPr lang="en-US" sz="1400" dirty="0">
                <a:solidFill>
                  <a:schemeClr val="tx1">
                    <a:lumMod val="65000"/>
                    <a:lumOff val="35000"/>
                  </a:schemeClr>
                </a:solidFill>
                <a:latin typeface="Arial" panose="020B0604020202020204" pitchFamily="34" charset="0"/>
                <a:cs typeface="Arial" panose="020B0604020202020204" pitchFamily="34" charset="0"/>
              </a:rPr>
              <a:t>transformers</a:t>
            </a:r>
            <a:endParaRPr lang="en-US" sz="1400" dirty="0">
              <a:solidFill>
                <a:srgbClr val="666666"/>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021782BB-D34F-1F4A-8139-B93D49F14002}"/>
              </a:ext>
            </a:extLst>
          </p:cNvPr>
          <p:cNvSpPr txBox="1"/>
          <p:nvPr/>
        </p:nvSpPr>
        <p:spPr>
          <a:xfrm>
            <a:off x="8019013" y="3090328"/>
            <a:ext cx="3337560" cy="2029968"/>
          </a:xfrm>
          <a:prstGeom prst="rect">
            <a:avLst/>
          </a:prstGeom>
          <a:noFill/>
        </p:spPr>
        <p:txBody>
          <a:bodyPr wrap="square" rtlCol="0">
            <a:no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Feet of 150+ trucks</a:t>
            </a:r>
          </a:p>
          <a:p>
            <a:pPr algn="ctr"/>
            <a:r>
              <a:rPr lang="en-US" sz="1400" dirty="0">
                <a:solidFill>
                  <a:schemeClr val="tx1">
                    <a:lumMod val="65000"/>
                    <a:lumOff val="35000"/>
                  </a:schemeClr>
                </a:solidFill>
                <a:latin typeface="Arial" panose="020B0604020202020204" pitchFamily="34" charset="0"/>
                <a:cs typeface="Arial" panose="020B0604020202020204" pitchFamily="34" charset="0"/>
              </a:rPr>
              <a:t>that transport goods </a:t>
            </a:r>
          </a:p>
          <a:p>
            <a:pPr algn="ctr"/>
            <a:r>
              <a:rPr lang="en-US" sz="1400" dirty="0">
                <a:solidFill>
                  <a:schemeClr val="tx1">
                    <a:lumMod val="65000"/>
                    <a:lumOff val="35000"/>
                  </a:schemeClr>
                </a:solidFill>
                <a:latin typeface="Arial" panose="020B0604020202020204" pitchFamily="34" charset="0"/>
                <a:cs typeface="Arial" panose="020B0604020202020204" pitchFamily="34" charset="0"/>
              </a:rPr>
              <a:t>throughout the U.S.</a:t>
            </a:r>
          </a:p>
        </p:txBody>
      </p:sp>
      <p:pic>
        <p:nvPicPr>
          <p:cNvPr id="2" name="Picture 1">
            <a:extLst>
              <a:ext uri="{FF2B5EF4-FFF2-40B4-BE49-F238E27FC236}">
                <a16:creationId xmlns:a16="http://schemas.microsoft.com/office/drawing/2014/main" id="{F518D8BF-A4E3-F644-B9C3-E6DDD166F242}"/>
              </a:ext>
            </a:extLst>
          </p:cNvPr>
          <p:cNvPicPr>
            <a:picLocks noChangeAspect="1"/>
          </p:cNvPicPr>
          <p:nvPr/>
        </p:nvPicPr>
        <p:blipFill>
          <a:blip r:embed="rId3"/>
          <a:stretch>
            <a:fillRect/>
          </a:stretch>
        </p:blipFill>
        <p:spPr>
          <a:xfrm>
            <a:off x="1339275" y="2297675"/>
            <a:ext cx="2096008" cy="457579"/>
          </a:xfrm>
          <a:prstGeom prst="rect">
            <a:avLst/>
          </a:prstGeom>
        </p:spPr>
      </p:pic>
      <p:pic>
        <p:nvPicPr>
          <p:cNvPr id="41" name="Picture 40">
            <a:extLst>
              <a:ext uri="{FF2B5EF4-FFF2-40B4-BE49-F238E27FC236}">
                <a16:creationId xmlns:a16="http://schemas.microsoft.com/office/drawing/2014/main" id="{26EF1544-9935-7549-8FA5-46D57B782621}"/>
              </a:ext>
            </a:extLst>
          </p:cNvPr>
          <p:cNvPicPr>
            <a:picLocks noChangeAspect="1"/>
          </p:cNvPicPr>
          <p:nvPr/>
        </p:nvPicPr>
        <p:blipFill>
          <a:blip r:embed="rId3"/>
          <a:stretch>
            <a:fillRect/>
          </a:stretch>
        </p:blipFill>
        <p:spPr>
          <a:xfrm>
            <a:off x="8637758" y="2297675"/>
            <a:ext cx="2096008" cy="457579"/>
          </a:xfrm>
          <a:prstGeom prst="rect">
            <a:avLst/>
          </a:prstGeom>
        </p:spPr>
      </p:pic>
      <p:pic>
        <p:nvPicPr>
          <p:cNvPr id="42" name="Picture 41">
            <a:extLst>
              <a:ext uri="{FF2B5EF4-FFF2-40B4-BE49-F238E27FC236}">
                <a16:creationId xmlns:a16="http://schemas.microsoft.com/office/drawing/2014/main" id="{E7A26B44-70B3-4749-9C3F-21454525A960}"/>
              </a:ext>
            </a:extLst>
          </p:cNvPr>
          <p:cNvPicPr>
            <a:picLocks noChangeAspect="1"/>
          </p:cNvPicPr>
          <p:nvPr/>
        </p:nvPicPr>
        <p:blipFill>
          <a:blip r:embed="rId3"/>
          <a:stretch>
            <a:fillRect/>
          </a:stretch>
        </p:blipFill>
        <p:spPr>
          <a:xfrm>
            <a:off x="6231066" y="2297675"/>
            <a:ext cx="2096008" cy="457579"/>
          </a:xfrm>
          <a:prstGeom prst="rect">
            <a:avLst/>
          </a:prstGeom>
        </p:spPr>
      </p:pic>
      <p:pic>
        <p:nvPicPr>
          <p:cNvPr id="43" name="Picture 42">
            <a:extLst>
              <a:ext uri="{FF2B5EF4-FFF2-40B4-BE49-F238E27FC236}">
                <a16:creationId xmlns:a16="http://schemas.microsoft.com/office/drawing/2014/main" id="{78ED2EC4-6C72-AE43-B0B4-D565F3F26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9714" y="1349430"/>
            <a:ext cx="756982" cy="756982"/>
          </a:xfrm>
          <a:prstGeom prst="rect">
            <a:avLst/>
          </a:prstGeom>
        </p:spPr>
      </p:pic>
      <p:pic>
        <p:nvPicPr>
          <p:cNvPr id="44" name="Picture 43">
            <a:extLst>
              <a:ext uri="{FF2B5EF4-FFF2-40B4-BE49-F238E27FC236}">
                <a16:creationId xmlns:a16="http://schemas.microsoft.com/office/drawing/2014/main" id="{A0C39697-DF26-994F-B427-1D4EA19817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5672" y="1355969"/>
            <a:ext cx="783212" cy="783212"/>
          </a:xfrm>
          <a:prstGeom prst="rect">
            <a:avLst/>
          </a:prstGeom>
        </p:spPr>
      </p:pic>
      <p:pic>
        <p:nvPicPr>
          <p:cNvPr id="45" name="Picture 44">
            <a:extLst>
              <a:ext uri="{FF2B5EF4-FFF2-40B4-BE49-F238E27FC236}">
                <a16:creationId xmlns:a16="http://schemas.microsoft.com/office/drawing/2014/main" id="{02DDCB81-36AE-FE48-A90A-DA30779C6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9071" y="1352151"/>
            <a:ext cx="793381" cy="793381"/>
          </a:xfrm>
          <a:prstGeom prst="rect">
            <a:avLst/>
          </a:prstGeom>
        </p:spPr>
      </p:pic>
      <p:sp>
        <p:nvSpPr>
          <p:cNvPr id="6" name="TextBox 5">
            <a:extLst>
              <a:ext uri="{FF2B5EF4-FFF2-40B4-BE49-F238E27FC236}">
                <a16:creationId xmlns:a16="http://schemas.microsoft.com/office/drawing/2014/main" id="{22AF5D3E-A1D9-D3E8-B039-1E87FE86CE27}"/>
              </a:ext>
            </a:extLst>
          </p:cNvPr>
          <p:cNvSpPr txBox="1"/>
          <p:nvPr/>
        </p:nvSpPr>
        <p:spPr>
          <a:xfrm>
            <a:off x="3735113" y="2754402"/>
            <a:ext cx="2096009" cy="307777"/>
          </a:xfrm>
          <a:prstGeom prst="rect">
            <a:avLst/>
          </a:prstGeom>
          <a:noFill/>
        </p:spPr>
        <p:txBody>
          <a:bodyPr wrap="square" rtlCol="0">
            <a:spAutoFit/>
          </a:bodyPr>
          <a:lstStyle/>
          <a:p>
            <a:pPr algn="ctr"/>
            <a:r>
              <a:rPr lang="en-US" sz="1400" dirty="0">
                <a:solidFill>
                  <a:srgbClr val="002B64"/>
                </a:solidFill>
              </a:rPr>
              <a:t>TECHNOLOGY SOLUTIONS</a:t>
            </a:r>
          </a:p>
        </p:txBody>
      </p:sp>
      <p:pic>
        <p:nvPicPr>
          <p:cNvPr id="7" name="Picture 6">
            <a:extLst>
              <a:ext uri="{FF2B5EF4-FFF2-40B4-BE49-F238E27FC236}">
                <a16:creationId xmlns:a16="http://schemas.microsoft.com/office/drawing/2014/main" id="{E7CA3A3B-F043-BA92-AC23-35797900FC74}"/>
              </a:ext>
            </a:extLst>
          </p:cNvPr>
          <p:cNvPicPr>
            <a:picLocks noChangeAspect="1"/>
          </p:cNvPicPr>
          <p:nvPr/>
        </p:nvPicPr>
        <p:blipFill>
          <a:blip r:embed="rId3"/>
          <a:stretch>
            <a:fillRect/>
          </a:stretch>
        </p:blipFill>
        <p:spPr>
          <a:xfrm>
            <a:off x="3741133" y="2290692"/>
            <a:ext cx="2096008" cy="457579"/>
          </a:xfrm>
          <a:prstGeom prst="rect">
            <a:avLst/>
          </a:prstGeom>
        </p:spPr>
      </p:pic>
      <p:pic>
        <p:nvPicPr>
          <p:cNvPr id="9" name="Picture 8">
            <a:extLst>
              <a:ext uri="{FF2B5EF4-FFF2-40B4-BE49-F238E27FC236}">
                <a16:creationId xmlns:a16="http://schemas.microsoft.com/office/drawing/2014/main" id="{709D3012-7608-B62D-3681-DB87FC7E87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6557" y="1354225"/>
            <a:ext cx="813119" cy="813119"/>
          </a:xfrm>
          <a:prstGeom prst="rect">
            <a:avLst/>
          </a:prstGeom>
        </p:spPr>
      </p:pic>
      <p:sp>
        <p:nvSpPr>
          <p:cNvPr id="10" name="TextBox 9">
            <a:extLst>
              <a:ext uri="{FF2B5EF4-FFF2-40B4-BE49-F238E27FC236}">
                <a16:creationId xmlns:a16="http://schemas.microsoft.com/office/drawing/2014/main" id="{3CA9EEF5-9993-36F4-E527-EEBEA33C3EAE}"/>
              </a:ext>
            </a:extLst>
          </p:cNvPr>
          <p:cNvSpPr txBox="1"/>
          <p:nvPr/>
        </p:nvSpPr>
        <p:spPr>
          <a:xfrm>
            <a:off x="3116690" y="3097311"/>
            <a:ext cx="3332851" cy="738664"/>
          </a:xfrm>
          <a:prstGeom prst="rect">
            <a:avLst/>
          </a:prstGeom>
          <a:noFill/>
        </p:spPr>
        <p:txBody>
          <a:bodyPr wrap="square" rtlCol="0">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Your one-stop-shop for</a:t>
            </a:r>
          </a:p>
          <a:p>
            <a:pPr algn="ctr"/>
            <a:r>
              <a:rPr lang="en-US" sz="1400" dirty="0">
                <a:solidFill>
                  <a:schemeClr val="tx1">
                    <a:lumMod val="65000"/>
                    <a:lumOff val="35000"/>
                  </a:schemeClr>
                </a:solidFill>
                <a:latin typeface="Arial" panose="020B0604020202020204" pitchFamily="34" charset="0"/>
                <a:cs typeface="Arial" panose="020B0604020202020204" pitchFamily="34" charset="0"/>
              </a:rPr>
              <a:t>over 400,000</a:t>
            </a:r>
          </a:p>
          <a:p>
            <a:pPr algn="ctr"/>
            <a:r>
              <a:rPr lang="en-US" sz="1400" dirty="0">
                <a:solidFill>
                  <a:schemeClr val="tx1">
                    <a:lumMod val="65000"/>
                    <a:lumOff val="35000"/>
                  </a:schemeClr>
                </a:solidFill>
                <a:latin typeface="Arial" panose="020B0604020202020204" pitchFamily="34" charset="0"/>
                <a:cs typeface="Arial" panose="020B0604020202020204" pitchFamily="34" charset="0"/>
              </a:rPr>
              <a:t>technology products</a:t>
            </a:r>
            <a:endParaRPr lang="en-US" sz="1400" dirty="0">
              <a:solidFill>
                <a:srgbClr val="666666"/>
              </a:solidFill>
              <a:latin typeface="Arial" panose="020B0604020202020204" pitchFamily="34" charset="0"/>
              <a:cs typeface="Arial" panose="020B0604020202020204" pitchFamily="34" charset="0"/>
            </a:endParaRPr>
          </a:p>
        </p:txBody>
      </p:sp>
      <p:pic>
        <p:nvPicPr>
          <p:cNvPr id="12" name="Picture 11" descr="Logo&#10;&#10;Description automatically generated with medium confidence">
            <a:extLst>
              <a:ext uri="{FF2B5EF4-FFF2-40B4-BE49-F238E27FC236}">
                <a16:creationId xmlns:a16="http://schemas.microsoft.com/office/drawing/2014/main" id="{57B358E6-AA8F-BD03-B5BF-1750E09A6D8B}"/>
              </a:ext>
            </a:extLst>
          </p:cNvPr>
          <p:cNvPicPr>
            <a:picLocks noChangeAspect="1"/>
          </p:cNvPicPr>
          <p:nvPr/>
        </p:nvPicPr>
        <p:blipFill>
          <a:blip r:embed="rId8"/>
          <a:stretch>
            <a:fillRect/>
          </a:stretch>
        </p:blipFill>
        <p:spPr>
          <a:xfrm>
            <a:off x="3877332" y="3897566"/>
            <a:ext cx="1768021" cy="321458"/>
          </a:xfrm>
          <a:prstGeom prst="rect">
            <a:avLst/>
          </a:prstGeom>
        </p:spPr>
      </p:pic>
      <p:cxnSp>
        <p:nvCxnSpPr>
          <p:cNvPr id="13" name="Straight Connector 12">
            <a:extLst>
              <a:ext uri="{FF2B5EF4-FFF2-40B4-BE49-F238E27FC236}">
                <a16:creationId xmlns:a16="http://schemas.microsoft.com/office/drawing/2014/main" id="{90323F0B-04EF-EB30-B212-5FBD94999A15}"/>
              </a:ext>
            </a:extLst>
          </p:cNvPr>
          <p:cNvCxnSpPr>
            <a:cxnSpLocks/>
          </p:cNvCxnSpPr>
          <p:nvPr/>
        </p:nvCxnSpPr>
        <p:spPr>
          <a:xfrm flipH="1">
            <a:off x="3821461" y="4309397"/>
            <a:ext cx="1845664"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text, sign&#10;&#10;Description automatically generated">
            <a:extLst>
              <a:ext uri="{FF2B5EF4-FFF2-40B4-BE49-F238E27FC236}">
                <a16:creationId xmlns:a16="http://schemas.microsoft.com/office/drawing/2014/main" id="{5B0BD3D7-861D-E33B-4643-98FBA7BBE689}"/>
              </a:ext>
            </a:extLst>
          </p:cNvPr>
          <p:cNvPicPr>
            <a:picLocks noChangeAspect="1"/>
          </p:cNvPicPr>
          <p:nvPr/>
        </p:nvPicPr>
        <p:blipFill>
          <a:blip r:embed="rId9"/>
          <a:stretch>
            <a:fillRect/>
          </a:stretch>
        </p:blipFill>
        <p:spPr>
          <a:xfrm>
            <a:off x="3853992" y="4437087"/>
            <a:ext cx="1953790" cy="382641"/>
          </a:xfrm>
          <a:prstGeom prst="rect">
            <a:avLst/>
          </a:prstGeom>
        </p:spPr>
      </p:pic>
      <p:pic>
        <p:nvPicPr>
          <p:cNvPr id="19" name="Picture 18" descr="Logo&#10;&#10;Description automatically generated">
            <a:extLst>
              <a:ext uri="{FF2B5EF4-FFF2-40B4-BE49-F238E27FC236}">
                <a16:creationId xmlns:a16="http://schemas.microsoft.com/office/drawing/2014/main" id="{6E28D62B-A64E-7BC2-44BD-B50057B78977}"/>
              </a:ext>
            </a:extLst>
          </p:cNvPr>
          <p:cNvPicPr>
            <a:picLocks noChangeAspect="1"/>
          </p:cNvPicPr>
          <p:nvPr/>
        </p:nvPicPr>
        <p:blipFill>
          <a:blip r:embed="rId10"/>
          <a:stretch>
            <a:fillRect/>
          </a:stretch>
        </p:blipFill>
        <p:spPr>
          <a:xfrm>
            <a:off x="3853992" y="5005192"/>
            <a:ext cx="2141353" cy="336745"/>
          </a:xfrm>
          <a:prstGeom prst="rect">
            <a:avLst/>
          </a:prstGeom>
        </p:spPr>
      </p:pic>
      <p:cxnSp>
        <p:nvCxnSpPr>
          <p:cNvPr id="20" name="Straight Connector 19">
            <a:extLst>
              <a:ext uri="{FF2B5EF4-FFF2-40B4-BE49-F238E27FC236}">
                <a16:creationId xmlns:a16="http://schemas.microsoft.com/office/drawing/2014/main" id="{DA420E85-2B1E-9762-7C0E-199667CA8C65}"/>
              </a:ext>
            </a:extLst>
          </p:cNvPr>
          <p:cNvCxnSpPr>
            <a:cxnSpLocks/>
          </p:cNvCxnSpPr>
          <p:nvPr/>
        </p:nvCxnSpPr>
        <p:spPr>
          <a:xfrm flipH="1">
            <a:off x="3821461" y="4908111"/>
            <a:ext cx="1845664"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pic>
        <p:nvPicPr>
          <p:cNvPr id="24" name="Picture 23" descr="Logo&#10;&#10;Description automatically generated">
            <a:extLst>
              <a:ext uri="{FF2B5EF4-FFF2-40B4-BE49-F238E27FC236}">
                <a16:creationId xmlns:a16="http://schemas.microsoft.com/office/drawing/2014/main" id="{E5EBF62B-51DC-C860-2145-C3F83A73931D}"/>
              </a:ext>
            </a:extLst>
          </p:cNvPr>
          <p:cNvPicPr>
            <a:picLocks noChangeAspect="1"/>
          </p:cNvPicPr>
          <p:nvPr/>
        </p:nvPicPr>
        <p:blipFill>
          <a:blip r:embed="rId11"/>
          <a:stretch>
            <a:fillRect/>
          </a:stretch>
        </p:blipFill>
        <p:spPr>
          <a:xfrm>
            <a:off x="3821461" y="5476416"/>
            <a:ext cx="1466182" cy="433956"/>
          </a:xfrm>
          <a:prstGeom prst="rect">
            <a:avLst/>
          </a:prstGeom>
        </p:spPr>
      </p:pic>
      <p:cxnSp>
        <p:nvCxnSpPr>
          <p:cNvPr id="25" name="Straight Connector 24">
            <a:extLst>
              <a:ext uri="{FF2B5EF4-FFF2-40B4-BE49-F238E27FC236}">
                <a16:creationId xmlns:a16="http://schemas.microsoft.com/office/drawing/2014/main" id="{88CAB652-6041-66D5-33DB-2AD3965A42FA}"/>
              </a:ext>
            </a:extLst>
          </p:cNvPr>
          <p:cNvCxnSpPr>
            <a:cxnSpLocks/>
          </p:cNvCxnSpPr>
          <p:nvPr/>
        </p:nvCxnSpPr>
        <p:spPr>
          <a:xfrm flipH="1">
            <a:off x="3821461" y="5397968"/>
            <a:ext cx="1845664"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pic>
        <p:nvPicPr>
          <p:cNvPr id="34" name="Picture 33" descr="Logo&#10;&#10;Description automatically generated with medium confidence">
            <a:extLst>
              <a:ext uri="{FF2B5EF4-FFF2-40B4-BE49-F238E27FC236}">
                <a16:creationId xmlns:a16="http://schemas.microsoft.com/office/drawing/2014/main" id="{FF931620-ED0C-15D5-1C60-AD7E9510BDAA}"/>
              </a:ext>
            </a:extLst>
          </p:cNvPr>
          <p:cNvPicPr>
            <a:picLocks noChangeAspect="1"/>
          </p:cNvPicPr>
          <p:nvPr/>
        </p:nvPicPr>
        <p:blipFill>
          <a:blip r:embed="rId12"/>
          <a:stretch>
            <a:fillRect/>
          </a:stretch>
        </p:blipFill>
        <p:spPr>
          <a:xfrm>
            <a:off x="3905918" y="5997090"/>
            <a:ext cx="1754393" cy="289581"/>
          </a:xfrm>
          <a:prstGeom prst="rect">
            <a:avLst/>
          </a:prstGeom>
        </p:spPr>
      </p:pic>
      <p:cxnSp>
        <p:nvCxnSpPr>
          <p:cNvPr id="38" name="Straight Connector 37">
            <a:extLst>
              <a:ext uri="{FF2B5EF4-FFF2-40B4-BE49-F238E27FC236}">
                <a16:creationId xmlns:a16="http://schemas.microsoft.com/office/drawing/2014/main" id="{A308E83B-A62D-E25A-D59B-BA3D900A8FFB}"/>
              </a:ext>
            </a:extLst>
          </p:cNvPr>
          <p:cNvCxnSpPr>
            <a:cxnSpLocks/>
          </p:cNvCxnSpPr>
          <p:nvPr/>
        </p:nvCxnSpPr>
        <p:spPr>
          <a:xfrm flipH="1">
            <a:off x="3821461" y="5942253"/>
            <a:ext cx="1845664"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837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02E28D-D00F-99EA-B94C-B5FE201C5D3E}"/>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3" name="Footer Placeholder 2">
            <a:extLst>
              <a:ext uri="{FF2B5EF4-FFF2-40B4-BE49-F238E27FC236}">
                <a16:creationId xmlns:a16="http://schemas.microsoft.com/office/drawing/2014/main" id="{85AAB6EB-FD5F-A81B-0C85-F78C4745863E}"/>
              </a:ext>
            </a:extLst>
          </p:cNvPr>
          <p:cNvSpPr>
            <a:spLocks noGrp="1"/>
          </p:cNvSpPr>
          <p:nvPr>
            <p:ph type="ftr" sz="quarter" idx="3"/>
          </p:nvPr>
        </p:nvSpPr>
        <p:spPr/>
        <p:txBody>
          <a:bodyPr/>
          <a:lstStyle/>
          <a:p>
            <a:r>
              <a:rPr lang="en-US"/>
              <a:t>howardcomputers.com </a:t>
            </a:r>
            <a:r>
              <a:rPr lang="en-US">
                <a:solidFill>
                  <a:schemeClr val="tx1">
                    <a:lumMod val="65000"/>
                    <a:lumOff val="35000"/>
                  </a:schemeClr>
                </a:solidFill>
              </a:rPr>
              <a:t>|</a:t>
            </a:r>
            <a:r>
              <a:rPr lang="en-US"/>
              <a:t> +1(888) 912-3151</a:t>
            </a:r>
            <a:endParaRPr lang="en-US" dirty="0"/>
          </a:p>
        </p:txBody>
      </p:sp>
      <p:sp>
        <p:nvSpPr>
          <p:cNvPr id="4" name="Slide Number Placeholder 3">
            <a:extLst>
              <a:ext uri="{FF2B5EF4-FFF2-40B4-BE49-F238E27FC236}">
                <a16:creationId xmlns:a16="http://schemas.microsoft.com/office/drawing/2014/main" id="{67047A92-A5D9-CA8C-F1ED-72C7E2D98396}"/>
              </a:ext>
            </a:extLst>
          </p:cNvPr>
          <p:cNvSpPr>
            <a:spLocks noGrp="1"/>
          </p:cNvSpPr>
          <p:nvPr>
            <p:ph type="sldNum" sz="quarter" idx="4"/>
          </p:nvPr>
        </p:nvSpPr>
        <p:spPr/>
        <p:txBody>
          <a:bodyPr/>
          <a:lstStyle/>
          <a:p>
            <a:r>
              <a:rPr lang="en-US"/>
              <a:t>| </a:t>
            </a:r>
            <a:fld id="{1D16B7BE-58DB-2A4D-A10D-B4C560DEC8E3}" type="slidenum">
              <a:rPr lang="en-US" smtClean="0"/>
              <a:pPr/>
              <a:t>14</a:t>
            </a:fld>
            <a:endParaRPr lang="en-US" dirty="0"/>
          </a:p>
        </p:txBody>
      </p:sp>
      <p:pic>
        <p:nvPicPr>
          <p:cNvPr id="5" name="Picture 4">
            <a:extLst>
              <a:ext uri="{FF2B5EF4-FFF2-40B4-BE49-F238E27FC236}">
                <a16:creationId xmlns:a16="http://schemas.microsoft.com/office/drawing/2014/main" id="{1549CA2B-1A5A-0159-959F-F0D3D42C9E8E}"/>
              </a:ext>
            </a:extLst>
          </p:cNvPr>
          <p:cNvPicPr>
            <a:picLocks noChangeAspect="1"/>
          </p:cNvPicPr>
          <p:nvPr/>
        </p:nvPicPr>
        <p:blipFill>
          <a:blip r:embed="rId2"/>
          <a:srcRect/>
          <a:stretch/>
        </p:blipFill>
        <p:spPr>
          <a:xfrm>
            <a:off x="1220857" y="1368155"/>
            <a:ext cx="1625600" cy="1460500"/>
          </a:xfrm>
          <a:prstGeom prst="rect">
            <a:avLst/>
          </a:prstGeom>
        </p:spPr>
      </p:pic>
      <p:pic>
        <p:nvPicPr>
          <p:cNvPr id="6" name="Picture 5">
            <a:extLst>
              <a:ext uri="{FF2B5EF4-FFF2-40B4-BE49-F238E27FC236}">
                <a16:creationId xmlns:a16="http://schemas.microsoft.com/office/drawing/2014/main" id="{6B73FDF6-5F42-64A8-BB23-AAF4BA848D99}"/>
              </a:ext>
            </a:extLst>
          </p:cNvPr>
          <p:cNvPicPr>
            <a:picLocks noChangeAspect="1"/>
          </p:cNvPicPr>
          <p:nvPr/>
        </p:nvPicPr>
        <p:blipFill>
          <a:blip r:embed="rId3"/>
          <a:srcRect/>
          <a:stretch/>
        </p:blipFill>
        <p:spPr>
          <a:xfrm>
            <a:off x="2846457" y="1368155"/>
            <a:ext cx="1625600" cy="1460500"/>
          </a:xfrm>
          <a:prstGeom prst="rect">
            <a:avLst/>
          </a:prstGeom>
        </p:spPr>
      </p:pic>
      <p:pic>
        <p:nvPicPr>
          <p:cNvPr id="7" name="Picture 6">
            <a:extLst>
              <a:ext uri="{FF2B5EF4-FFF2-40B4-BE49-F238E27FC236}">
                <a16:creationId xmlns:a16="http://schemas.microsoft.com/office/drawing/2014/main" id="{D0F6025F-AB31-9A6C-B654-724F1A3A2E4A}"/>
              </a:ext>
            </a:extLst>
          </p:cNvPr>
          <p:cNvPicPr>
            <a:picLocks noChangeAspect="1"/>
          </p:cNvPicPr>
          <p:nvPr/>
        </p:nvPicPr>
        <p:blipFill>
          <a:blip r:embed="rId4"/>
          <a:srcRect/>
          <a:stretch/>
        </p:blipFill>
        <p:spPr>
          <a:xfrm>
            <a:off x="4472057" y="1368155"/>
            <a:ext cx="1625600" cy="1460500"/>
          </a:xfrm>
          <a:prstGeom prst="rect">
            <a:avLst/>
          </a:prstGeom>
        </p:spPr>
      </p:pic>
      <p:pic>
        <p:nvPicPr>
          <p:cNvPr id="9" name="Picture 8">
            <a:extLst>
              <a:ext uri="{FF2B5EF4-FFF2-40B4-BE49-F238E27FC236}">
                <a16:creationId xmlns:a16="http://schemas.microsoft.com/office/drawing/2014/main" id="{E6EA7C82-46C6-86C1-A9D1-90237082F15C}"/>
              </a:ext>
            </a:extLst>
          </p:cNvPr>
          <p:cNvPicPr>
            <a:picLocks noChangeAspect="1"/>
          </p:cNvPicPr>
          <p:nvPr/>
        </p:nvPicPr>
        <p:blipFill>
          <a:blip r:embed="rId5"/>
          <a:srcRect/>
          <a:stretch/>
        </p:blipFill>
        <p:spPr>
          <a:xfrm>
            <a:off x="6097657" y="1368155"/>
            <a:ext cx="1625600" cy="1460500"/>
          </a:xfrm>
          <a:prstGeom prst="rect">
            <a:avLst/>
          </a:prstGeom>
        </p:spPr>
      </p:pic>
      <p:pic>
        <p:nvPicPr>
          <p:cNvPr id="10" name="Picture 9">
            <a:extLst>
              <a:ext uri="{FF2B5EF4-FFF2-40B4-BE49-F238E27FC236}">
                <a16:creationId xmlns:a16="http://schemas.microsoft.com/office/drawing/2014/main" id="{2CD5863B-D038-5A79-EDD7-FBCA96A8B14A}"/>
              </a:ext>
            </a:extLst>
          </p:cNvPr>
          <p:cNvPicPr>
            <a:picLocks noChangeAspect="1"/>
          </p:cNvPicPr>
          <p:nvPr/>
        </p:nvPicPr>
        <p:blipFill>
          <a:blip r:embed="rId6"/>
          <a:srcRect/>
          <a:stretch/>
        </p:blipFill>
        <p:spPr>
          <a:xfrm>
            <a:off x="7723257" y="1368155"/>
            <a:ext cx="1625600" cy="1460500"/>
          </a:xfrm>
          <a:prstGeom prst="rect">
            <a:avLst/>
          </a:prstGeom>
        </p:spPr>
      </p:pic>
      <p:pic>
        <p:nvPicPr>
          <p:cNvPr id="12" name="Picture 11">
            <a:extLst>
              <a:ext uri="{FF2B5EF4-FFF2-40B4-BE49-F238E27FC236}">
                <a16:creationId xmlns:a16="http://schemas.microsoft.com/office/drawing/2014/main" id="{FF2A059B-BED9-7EF4-3692-C97EE52D302A}"/>
              </a:ext>
            </a:extLst>
          </p:cNvPr>
          <p:cNvPicPr>
            <a:picLocks noChangeAspect="1"/>
          </p:cNvPicPr>
          <p:nvPr/>
        </p:nvPicPr>
        <p:blipFill>
          <a:blip r:embed="rId7"/>
          <a:srcRect/>
          <a:stretch/>
        </p:blipFill>
        <p:spPr>
          <a:xfrm>
            <a:off x="1217544" y="3733824"/>
            <a:ext cx="1625600" cy="1460500"/>
          </a:xfrm>
          <a:prstGeom prst="rect">
            <a:avLst/>
          </a:prstGeom>
        </p:spPr>
      </p:pic>
      <p:pic>
        <p:nvPicPr>
          <p:cNvPr id="13" name="Picture 12">
            <a:extLst>
              <a:ext uri="{FF2B5EF4-FFF2-40B4-BE49-F238E27FC236}">
                <a16:creationId xmlns:a16="http://schemas.microsoft.com/office/drawing/2014/main" id="{B7CC9679-E30B-C70E-5855-E49DAA3C88D3}"/>
              </a:ext>
            </a:extLst>
          </p:cNvPr>
          <p:cNvPicPr>
            <a:picLocks noChangeAspect="1"/>
          </p:cNvPicPr>
          <p:nvPr/>
        </p:nvPicPr>
        <p:blipFill>
          <a:blip r:embed="rId8"/>
          <a:srcRect/>
          <a:stretch/>
        </p:blipFill>
        <p:spPr>
          <a:xfrm>
            <a:off x="2843144" y="3733824"/>
            <a:ext cx="1625600" cy="1460500"/>
          </a:xfrm>
          <a:prstGeom prst="rect">
            <a:avLst/>
          </a:prstGeom>
        </p:spPr>
      </p:pic>
      <p:pic>
        <p:nvPicPr>
          <p:cNvPr id="14" name="Picture 13">
            <a:extLst>
              <a:ext uri="{FF2B5EF4-FFF2-40B4-BE49-F238E27FC236}">
                <a16:creationId xmlns:a16="http://schemas.microsoft.com/office/drawing/2014/main" id="{6CED8B9A-72E7-23F6-DD4B-096FBDDFC713}"/>
              </a:ext>
            </a:extLst>
          </p:cNvPr>
          <p:cNvPicPr>
            <a:picLocks noChangeAspect="1"/>
          </p:cNvPicPr>
          <p:nvPr/>
        </p:nvPicPr>
        <p:blipFill>
          <a:blip r:embed="rId9"/>
          <a:srcRect/>
          <a:stretch/>
        </p:blipFill>
        <p:spPr>
          <a:xfrm>
            <a:off x="4468743" y="3736105"/>
            <a:ext cx="1625600" cy="1460500"/>
          </a:xfrm>
          <a:prstGeom prst="rect">
            <a:avLst/>
          </a:prstGeom>
        </p:spPr>
      </p:pic>
      <p:sp>
        <p:nvSpPr>
          <p:cNvPr id="15" name="Rectangle 14">
            <a:extLst>
              <a:ext uri="{FF2B5EF4-FFF2-40B4-BE49-F238E27FC236}">
                <a16:creationId xmlns:a16="http://schemas.microsoft.com/office/drawing/2014/main" id="{84BC5C9D-1DC1-7613-2D62-2940A8FD5D13}"/>
              </a:ext>
            </a:extLst>
          </p:cNvPr>
          <p:cNvSpPr/>
          <p:nvPr/>
        </p:nvSpPr>
        <p:spPr>
          <a:xfrm>
            <a:off x="12208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Computing Solutions</a:t>
            </a:r>
          </a:p>
        </p:txBody>
      </p:sp>
      <p:sp>
        <p:nvSpPr>
          <p:cNvPr id="16" name="Rectangle 15">
            <a:extLst>
              <a:ext uri="{FF2B5EF4-FFF2-40B4-BE49-F238E27FC236}">
                <a16:creationId xmlns:a16="http://schemas.microsoft.com/office/drawing/2014/main" id="{D73EA453-E844-38C6-9CF9-3D0461048118}"/>
              </a:ext>
            </a:extLst>
          </p:cNvPr>
          <p:cNvSpPr/>
          <p:nvPr/>
        </p:nvSpPr>
        <p:spPr>
          <a:xfrm>
            <a:off x="28464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Audiovisual Solutions</a:t>
            </a:r>
          </a:p>
        </p:txBody>
      </p:sp>
      <p:sp>
        <p:nvSpPr>
          <p:cNvPr id="17" name="Rectangle 16">
            <a:extLst>
              <a:ext uri="{FF2B5EF4-FFF2-40B4-BE49-F238E27FC236}">
                <a16:creationId xmlns:a16="http://schemas.microsoft.com/office/drawing/2014/main" id="{49F2BBED-4C71-4F71-7F45-2BFA9A246793}"/>
              </a:ext>
            </a:extLst>
          </p:cNvPr>
          <p:cNvSpPr/>
          <p:nvPr/>
        </p:nvSpPr>
        <p:spPr>
          <a:xfrm>
            <a:off x="44720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Network</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Solutions</a:t>
            </a:r>
          </a:p>
        </p:txBody>
      </p:sp>
      <p:sp>
        <p:nvSpPr>
          <p:cNvPr id="18" name="Rectangle 17">
            <a:extLst>
              <a:ext uri="{FF2B5EF4-FFF2-40B4-BE49-F238E27FC236}">
                <a16:creationId xmlns:a16="http://schemas.microsoft.com/office/drawing/2014/main" id="{801099A4-E413-0E05-DA4B-BDF8C0677836}"/>
              </a:ext>
            </a:extLst>
          </p:cNvPr>
          <p:cNvSpPr/>
          <p:nvPr/>
        </p:nvSpPr>
        <p:spPr>
          <a:xfrm>
            <a:off x="60976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Physical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Security</a:t>
            </a:r>
          </a:p>
        </p:txBody>
      </p:sp>
      <p:sp>
        <p:nvSpPr>
          <p:cNvPr id="19" name="Rectangle 18">
            <a:extLst>
              <a:ext uri="{FF2B5EF4-FFF2-40B4-BE49-F238E27FC236}">
                <a16:creationId xmlns:a16="http://schemas.microsoft.com/office/drawing/2014/main" id="{FD9B306F-64FD-C801-72F2-033D28CC139F}"/>
              </a:ext>
            </a:extLst>
          </p:cNvPr>
          <p:cNvSpPr/>
          <p:nvPr/>
        </p:nvSpPr>
        <p:spPr>
          <a:xfrm>
            <a:off x="77232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Kiosks and</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Digital Signage</a:t>
            </a:r>
          </a:p>
        </p:txBody>
      </p:sp>
      <p:sp>
        <p:nvSpPr>
          <p:cNvPr id="20" name="Rectangle 19">
            <a:extLst>
              <a:ext uri="{FF2B5EF4-FFF2-40B4-BE49-F238E27FC236}">
                <a16:creationId xmlns:a16="http://schemas.microsoft.com/office/drawing/2014/main" id="{222CD4FB-BB7E-A5D9-98FE-99AC89E3330F}"/>
              </a:ext>
            </a:extLst>
          </p:cNvPr>
          <p:cNvSpPr/>
          <p:nvPr/>
        </p:nvSpPr>
        <p:spPr>
          <a:xfrm>
            <a:off x="93488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Software Solutions</a:t>
            </a:r>
          </a:p>
        </p:txBody>
      </p:sp>
      <p:sp>
        <p:nvSpPr>
          <p:cNvPr id="22" name="Rectangle 21">
            <a:extLst>
              <a:ext uri="{FF2B5EF4-FFF2-40B4-BE49-F238E27FC236}">
                <a16:creationId xmlns:a16="http://schemas.microsoft.com/office/drawing/2014/main" id="{473E6786-2665-D3DA-DDE2-BB0EF0EC4DC7}"/>
              </a:ext>
            </a:extLst>
          </p:cNvPr>
          <p:cNvSpPr/>
          <p:nvPr/>
        </p:nvSpPr>
        <p:spPr>
          <a:xfrm>
            <a:off x="1220857"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Professional</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Services</a:t>
            </a:r>
          </a:p>
        </p:txBody>
      </p:sp>
      <p:sp>
        <p:nvSpPr>
          <p:cNvPr id="23" name="Rectangle 22">
            <a:extLst>
              <a:ext uri="{FF2B5EF4-FFF2-40B4-BE49-F238E27FC236}">
                <a16:creationId xmlns:a16="http://schemas.microsoft.com/office/drawing/2014/main" id="{71807CDB-A38D-6B48-2241-5B87192A209C}"/>
              </a:ext>
            </a:extLst>
          </p:cNvPr>
          <p:cNvSpPr/>
          <p:nvPr/>
        </p:nvSpPr>
        <p:spPr>
          <a:xfrm>
            <a:off x="2846457"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Everyday</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Accessories</a:t>
            </a:r>
          </a:p>
        </p:txBody>
      </p:sp>
      <p:sp>
        <p:nvSpPr>
          <p:cNvPr id="24" name="Rectangle 23">
            <a:extLst>
              <a:ext uri="{FF2B5EF4-FFF2-40B4-BE49-F238E27FC236}">
                <a16:creationId xmlns:a16="http://schemas.microsoft.com/office/drawing/2014/main" id="{652F80E4-64BE-0CB5-31F8-E3F06B1E7F98}"/>
              </a:ext>
            </a:extLst>
          </p:cNvPr>
          <p:cNvSpPr/>
          <p:nvPr/>
        </p:nvSpPr>
        <p:spPr>
          <a:xfrm>
            <a:off x="4472057" y="5318725"/>
            <a:ext cx="1625600" cy="523220"/>
          </a:xfrm>
          <a:prstGeom prst="rect">
            <a:avLst/>
          </a:prstGeom>
        </p:spPr>
        <p:txBody>
          <a:bodyPr wrap="square">
            <a:spAutoFit/>
          </a:bodyPr>
          <a:lstStyle/>
          <a:p>
            <a:pPr algn="ctr"/>
            <a:r>
              <a:rPr lang="en-US" sz="1400" dirty="0" err="1">
                <a:solidFill>
                  <a:schemeClr val="tx1">
                    <a:lumMod val="65000"/>
                    <a:lumOff val="35000"/>
                  </a:schemeClr>
                </a:solidFill>
                <a:latin typeface="Arial" panose="020B0604020202020204" pitchFamily="34" charset="0"/>
                <a:cs typeface="Arial" panose="020B0604020202020204" pitchFamily="34" charset="0"/>
              </a:rPr>
              <a:t>eSPORTS</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Solutions</a:t>
            </a:r>
          </a:p>
        </p:txBody>
      </p:sp>
      <p:sp>
        <p:nvSpPr>
          <p:cNvPr id="25" name="Rectangle 24">
            <a:extLst>
              <a:ext uri="{FF2B5EF4-FFF2-40B4-BE49-F238E27FC236}">
                <a16:creationId xmlns:a16="http://schemas.microsoft.com/office/drawing/2014/main" id="{5B6C991A-C6B4-8491-5A1A-66BF4C31B63A}"/>
              </a:ext>
            </a:extLst>
          </p:cNvPr>
          <p:cNvSpPr/>
          <p:nvPr/>
        </p:nvSpPr>
        <p:spPr>
          <a:xfrm>
            <a:off x="6097657"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Point-of-Care</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Solutions</a:t>
            </a:r>
          </a:p>
        </p:txBody>
      </p:sp>
      <p:sp>
        <p:nvSpPr>
          <p:cNvPr id="26" name="Rectangle 25">
            <a:extLst>
              <a:ext uri="{FF2B5EF4-FFF2-40B4-BE49-F238E27FC236}">
                <a16:creationId xmlns:a16="http://schemas.microsoft.com/office/drawing/2014/main" id="{10FEE0B1-EF8B-8C03-0767-A0CBE7442754}"/>
              </a:ext>
            </a:extLst>
          </p:cNvPr>
          <p:cNvSpPr/>
          <p:nvPr/>
        </p:nvSpPr>
        <p:spPr>
          <a:xfrm>
            <a:off x="7723257"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Telehealth</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Solutions</a:t>
            </a:r>
          </a:p>
        </p:txBody>
      </p:sp>
      <p:pic>
        <p:nvPicPr>
          <p:cNvPr id="27" name="Picture 26">
            <a:extLst>
              <a:ext uri="{FF2B5EF4-FFF2-40B4-BE49-F238E27FC236}">
                <a16:creationId xmlns:a16="http://schemas.microsoft.com/office/drawing/2014/main" id="{4B826DFE-DD6B-460E-711B-75FB3448505D}"/>
              </a:ext>
            </a:extLst>
          </p:cNvPr>
          <p:cNvPicPr>
            <a:picLocks noChangeAspect="1"/>
          </p:cNvPicPr>
          <p:nvPr/>
        </p:nvPicPr>
        <p:blipFill>
          <a:blip r:embed="rId10"/>
          <a:srcRect/>
          <a:stretch/>
        </p:blipFill>
        <p:spPr>
          <a:xfrm>
            <a:off x="9345543" y="3738946"/>
            <a:ext cx="1625599" cy="1454817"/>
          </a:xfrm>
          <a:prstGeom prst="rect">
            <a:avLst/>
          </a:prstGeom>
        </p:spPr>
      </p:pic>
      <p:sp>
        <p:nvSpPr>
          <p:cNvPr id="28" name="Rectangle 27">
            <a:extLst>
              <a:ext uri="{FF2B5EF4-FFF2-40B4-BE49-F238E27FC236}">
                <a16:creationId xmlns:a16="http://schemas.microsoft.com/office/drawing/2014/main" id="{195053BF-68CA-1C7E-B9EA-03E836B016B2}"/>
              </a:ext>
            </a:extLst>
          </p:cNvPr>
          <p:cNvSpPr/>
          <p:nvPr/>
        </p:nvSpPr>
        <p:spPr>
          <a:xfrm>
            <a:off x="9345543"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Infection</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Control</a:t>
            </a:r>
          </a:p>
        </p:txBody>
      </p:sp>
      <p:sp>
        <p:nvSpPr>
          <p:cNvPr id="29" name="TextBox 28">
            <a:extLst>
              <a:ext uri="{FF2B5EF4-FFF2-40B4-BE49-F238E27FC236}">
                <a16:creationId xmlns:a16="http://schemas.microsoft.com/office/drawing/2014/main" id="{B8845199-C215-75D4-4938-011695997DA9}"/>
              </a:ext>
            </a:extLst>
          </p:cNvPr>
          <p:cNvSpPr txBox="1"/>
          <p:nvPr/>
        </p:nvSpPr>
        <p:spPr>
          <a:xfrm>
            <a:off x="3274394" y="318380"/>
            <a:ext cx="5643212"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THE ONE-STOP-SHOP</a:t>
            </a:r>
          </a:p>
        </p:txBody>
      </p:sp>
      <p:pic>
        <p:nvPicPr>
          <p:cNvPr id="31" name="Picture 30">
            <a:extLst>
              <a:ext uri="{FF2B5EF4-FFF2-40B4-BE49-F238E27FC236}">
                <a16:creationId xmlns:a16="http://schemas.microsoft.com/office/drawing/2014/main" id="{7875DFCA-B1FE-E728-77FB-CEA23F2CD4F4}"/>
              </a:ext>
            </a:extLst>
          </p:cNvPr>
          <p:cNvPicPr>
            <a:picLocks noChangeAspect="1"/>
          </p:cNvPicPr>
          <p:nvPr/>
        </p:nvPicPr>
        <p:blipFill>
          <a:blip r:embed="rId11"/>
          <a:srcRect/>
          <a:stretch/>
        </p:blipFill>
        <p:spPr>
          <a:xfrm>
            <a:off x="9348857" y="1368155"/>
            <a:ext cx="1625600" cy="1460500"/>
          </a:xfrm>
          <a:prstGeom prst="rect">
            <a:avLst/>
          </a:prstGeom>
        </p:spPr>
      </p:pic>
      <p:pic>
        <p:nvPicPr>
          <p:cNvPr id="32" name="Picture 31">
            <a:extLst>
              <a:ext uri="{FF2B5EF4-FFF2-40B4-BE49-F238E27FC236}">
                <a16:creationId xmlns:a16="http://schemas.microsoft.com/office/drawing/2014/main" id="{2C08ABF1-DA1D-BFEE-22AC-4798A0BB9DE7}"/>
              </a:ext>
            </a:extLst>
          </p:cNvPr>
          <p:cNvPicPr>
            <a:picLocks noChangeAspect="1"/>
          </p:cNvPicPr>
          <p:nvPr/>
        </p:nvPicPr>
        <p:blipFill>
          <a:blip r:embed="rId12"/>
          <a:srcRect/>
          <a:stretch/>
        </p:blipFill>
        <p:spPr>
          <a:xfrm>
            <a:off x="6092930" y="3737820"/>
            <a:ext cx="1628427" cy="1457347"/>
          </a:xfrm>
          <a:prstGeom prst="rect">
            <a:avLst/>
          </a:prstGeom>
        </p:spPr>
      </p:pic>
      <p:pic>
        <p:nvPicPr>
          <p:cNvPr id="33" name="Picture 32">
            <a:extLst>
              <a:ext uri="{FF2B5EF4-FFF2-40B4-BE49-F238E27FC236}">
                <a16:creationId xmlns:a16="http://schemas.microsoft.com/office/drawing/2014/main" id="{F7D4E85A-FD6F-437C-9C46-DA4FE0841932}"/>
              </a:ext>
            </a:extLst>
          </p:cNvPr>
          <p:cNvPicPr>
            <a:picLocks noChangeAspect="1"/>
          </p:cNvPicPr>
          <p:nvPr/>
        </p:nvPicPr>
        <p:blipFill>
          <a:blip r:embed="rId13"/>
          <a:srcRect/>
          <a:stretch/>
        </p:blipFill>
        <p:spPr>
          <a:xfrm>
            <a:off x="7723257" y="3738946"/>
            <a:ext cx="1625600" cy="1454817"/>
          </a:xfrm>
          <a:prstGeom prst="rect">
            <a:avLst/>
          </a:prstGeom>
        </p:spPr>
      </p:pic>
    </p:spTree>
    <p:extLst>
      <p:ext uri="{BB962C8B-B14F-4D97-AF65-F5344CB8AC3E}">
        <p14:creationId xmlns:p14="http://schemas.microsoft.com/office/powerpoint/2010/main" val="3691943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15</a:t>
            </a:fld>
            <a:endParaRPr lang="en-US" dirty="0"/>
          </a:p>
        </p:txBody>
      </p:sp>
      <p:pic>
        <p:nvPicPr>
          <p:cNvPr id="23" name="Picture 22">
            <a:extLst>
              <a:ext uri="{FF2B5EF4-FFF2-40B4-BE49-F238E27FC236}">
                <a16:creationId xmlns:a16="http://schemas.microsoft.com/office/drawing/2014/main" id="{D100A923-8AAD-5949-99B9-D463C756774A}"/>
              </a:ext>
            </a:extLst>
          </p:cNvPr>
          <p:cNvPicPr>
            <a:picLocks noChangeAspect="1"/>
          </p:cNvPicPr>
          <p:nvPr/>
        </p:nvPicPr>
        <p:blipFill>
          <a:blip r:embed="rId3"/>
          <a:srcRect/>
          <a:stretch/>
        </p:blipFill>
        <p:spPr>
          <a:xfrm>
            <a:off x="795787" y="1161893"/>
            <a:ext cx="1625600" cy="1460500"/>
          </a:xfrm>
          <a:prstGeom prst="rect">
            <a:avLst/>
          </a:prstGeom>
        </p:spPr>
      </p:pic>
      <p:sp>
        <p:nvSpPr>
          <p:cNvPr id="46" name="Rectangle 45">
            <a:extLst>
              <a:ext uri="{FF2B5EF4-FFF2-40B4-BE49-F238E27FC236}">
                <a16:creationId xmlns:a16="http://schemas.microsoft.com/office/drawing/2014/main" id="{FE54DB59-2FC0-CC44-8BAC-7343788F0D4C}"/>
              </a:ext>
            </a:extLst>
          </p:cNvPr>
          <p:cNvSpPr/>
          <p:nvPr/>
        </p:nvSpPr>
        <p:spPr>
          <a:xfrm>
            <a:off x="2485117" y="1523081"/>
            <a:ext cx="8764040" cy="738664"/>
          </a:xfrm>
          <a:prstGeom prst="rect">
            <a:avLst/>
          </a:prstGeom>
        </p:spPr>
        <p:txBody>
          <a:bodyPr wrap="square">
            <a:spAutoFit/>
          </a:bodyPr>
          <a:lstStyle/>
          <a:p>
            <a:r>
              <a:rPr lang="en-US" sz="1400" b="1" dirty="0">
                <a:solidFill>
                  <a:srgbClr val="3564B0"/>
                </a:solidFill>
                <a:latin typeface="Arial" panose="020B0604020202020204" pitchFamily="34" charset="0"/>
                <a:cs typeface="Arial" panose="020B0604020202020204" pitchFamily="34" charset="0"/>
              </a:rPr>
              <a:t>Computing Solutions </a:t>
            </a:r>
          </a:p>
          <a:p>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Accessories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Antivirus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Asset Management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Desktops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MDM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Mobile Presentation and Charging Stations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Notebooks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Printers (2D &amp; 3D)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Refurbs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Tablets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VR</a:t>
            </a:r>
            <a:endParaRPr lang="en-US" sz="1300" b="1" dirty="0">
              <a:solidFill>
                <a:srgbClr val="3564B0"/>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9DDF633C-28E1-584A-828C-EEBA7A8B6AF2}"/>
              </a:ext>
            </a:extLst>
          </p:cNvPr>
          <p:cNvPicPr>
            <a:picLocks noChangeAspect="1"/>
          </p:cNvPicPr>
          <p:nvPr/>
        </p:nvPicPr>
        <p:blipFill>
          <a:blip r:embed="rId4"/>
          <a:srcRect/>
          <a:stretch/>
        </p:blipFill>
        <p:spPr>
          <a:xfrm>
            <a:off x="795787" y="2839958"/>
            <a:ext cx="1625600" cy="1460500"/>
          </a:xfrm>
          <a:prstGeom prst="rect">
            <a:avLst/>
          </a:prstGeom>
        </p:spPr>
      </p:pic>
      <p:pic>
        <p:nvPicPr>
          <p:cNvPr id="20" name="Picture 19">
            <a:extLst>
              <a:ext uri="{FF2B5EF4-FFF2-40B4-BE49-F238E27FC236}">
                <a16:creationId xmlns:a16="http://schemas.microsoft.com/office/drawing/2014/main" id="{0BAE4188-8228-A945-B534-F8810B6D214B}"/>
              </a:ext>
            </a:extLst>
          </p:cNvPr>
          <p:cNvPicPr>
            <a:picLocks noChangeAspect="1"/>
          </p:cNvPicPr>
          <p:nvPr/>
        </p:nvPicPr>
        <p:blipFill>
          <a:blip r:embed="rId5"/>
          <a:srcRect/>
          <a:stretch/>
        </p:blipFill>
        <p:spPr>
          <a:xfrm>
            <a:off x="795787" y="4518023"/>
            <a:ext cx="1625600" cy="1460500"/>
          </a:xfrm>
          <a:prstGeom prst="rect">
            <a:avLst/>
          </a:prstGeom>
        </p:spPr>
      </p:pic>
      <p:sp>
        <p:nvSpPr>
          <p:cNvPr id="21" name="Rectangle 20">
            <a:extLst>
              <a:ext uri="{FF2B5EF4-FFF2-40B4-BE49-F238E27FC236}">
                <a16:creationId xmlns:a16="http://schemas.microsoft.com/office/drawing/2014/main" id="{E6943FA9-98BC-F140-86D2-363FDCC68089}"/>
              </a:ext>
            </a:extLst>
          </p:cNvPr>
          <p:cNvSpPr/>
          <p:nvPr/>
        </p:nvSpPr>
        <p:spPr>
          <a:xfrm>
            <a:off x="2485117" y="2877710"/>
            <a:ext cx="8764040" cy="1384995"/>
          </a:xfrm>
          <a:prstGeom prst="rect">
            <a:avLst/>
          </a:prstGeom>
        </p:spPr>
        <p:txBody>
          <a:bodyPr wrap="square">
            <a:spAutoFit/>
          </a:bodyPr>
          <a:lstStyle/>
          <a:p>
            <a:r>
              <a:rPr lang="en-US" sz="1400" b="1" dirty="0">
                <a:solidFill>
                  <a:srgbClr val="018196"/>
                </a:solidFill>
                <a:latin typeface="Arial" panose="020B0604020202020204" pitchFamily="34" charset="0"/>
                <a:cs typeface="Arial" panose="020B0604020202020204" pitchFamily="34" charset="0"/>
              </a:rPr>
              <a:t>Audiovisual Solutions</a:t>
            </a:r>
          </a:p>
          <a:p>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Audio Solutions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Broadcasting and Streaming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Cables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Control Systems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Document Cameras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Furniture</a:t>
            </a:r>
          </a:p>
          <a:p>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Interactive Classroom Solutions </a:t>
            </a:r>
            <a:r>
              <a:rPr lang="en-US" sz="1400" dirty="0">
                <a:solidFill>
                  <a:srgbClr val="018196"/>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Interactive Displays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Intercoms, Bells and Paging Systems </a:t>
            </a:r>
          </a:p>
          <a:p>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Lecture Capture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Mixers and Microphones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Monitors and Displays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Mounts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Projectors </a:t>
            </a:r>
            <a:br>
              <a:rPr lang="en-US" sz="1400" dirty="0">
                <a:solidFill>
                  <a:srgbClr val="666666"/>
                </a:solidFill>
                <a:latin typeface="Arial" panose="020B0604020202020204" pitchFamily="34" charset="0"/>
                <a:cs typeface="Arial" panose="020B0604020202020204" pitchFamily="34" charset="0"/>
              </a:rPr>
            </a:b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Projector Screens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Speakers and Amps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Video Cameras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Video Conferencing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Webcasting </a:t>
            </a:r>
            <a:br>
              <a:rPr lang="en-US" sz="1400" dirty="0">
                <a:solidFill>
                  <a:srgbClr val="666666"/>
                </a:solidFill>
                <a:latin typeface="Arial" panose="020B0604020202020204" pitchFamily="34" charset="0"/>
                <a:cs typeface="Arial" panose="020B0604020202020204" pitchFamily="34" charset="0"/>
              </a:rPr>
            </a:b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Wireless Interactive Pads</a:t>
            </a:r>
          </a:p>
        </p:txBody>
      </p:sp>
      <p:sp>
        <p:nvSpPr>
          <p:cNvPr id="22" name="Rectangle 21">
            <a:extLst>
              <a:ext uri="{FF2B5EF4-FFF2-40B4-BE49-F238E27FC236}">
                <a16:creationId xmlns:a16="http://schemas.microsoft.com/office/drawing/2014/main" id="{A43776F0-689D-B94F-8730-DD9CB725BBC0}"/>
              </a:ext>
            </a:extLst>
          </p:cNvPr>
          <p:cNvSpPr/>
          <p:nvPr/>
        </p:nvSpPr>
        <p:spPr>
          <a:xfrm>
            <a:off x="2485117" y="4679980"/>
            <a:ext cx="8764040" cy="1169551"/>
          </a:xfrm>
          <a:prstGeom prst="rect">
            <a:avLst/>
          </a:prstGeom>
        </p:spPr>
        <p:txBody>
          <a:bodyPr wrap="square">
            <a:spAutoFit/>
          </a:bodyPr>
          <a:lstStyle/>
          <a:p>
            <a:r>
              <a:rPr lang="en-US" sz="1400" b="1" dirty="0">
                <a:solidFill>
                  <a:srgbClr val="0198D2"/>
                </a:solidFill>
                <a:latin typeface="Arial" panose="020B0604020202020204" pitchFamily="34" charset="0"/>
                <a:cs typeface="Arial" panose="020B0604020202020204" pitchFamily="34" charset="0"/>
              </a:rPr>
              <a:t>Network Solutions</a:t>
            </a:r>
          </a:p>
          <a:p>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Backup and Replication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Bandwidth Management Solutions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Content Filtering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Continuity Solutions</a:t>
            </a:r>
          </a:p>
          <a:p>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Cooling, LAN Storage and Power Protection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Disaster Recovery Products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Email Archiving Solutions </a:t>
            </a:r>
            <a:br>
              <a:rPr lang="en-US" sz="1400" dirty="0">
                <a:solidFill>
                  <a:srgbClr val="666666"/>
                </a:solidFill>
                <a:latin typeface="Arial" panose="020B0604020202020204" pitchFamily="34" charset="0"/>
                <a:cs typeface="Arial" panose="020B0604020202020204" pitchFamily="34" charset="0"/>
              </a:rPr>
            </a:b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Hyperconverged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Network Access Control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Network Infrastructure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Security Solutions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Servers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Storage</a:t>
            </a:r>
          </a:p>
          <a:p>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VOIP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Wireless</a:t>
            </a:r>
          </a:p>
        </p:txBody>
      </p:sp>
      <p:cxnSp>
        <p:nvCxnSpPr>
          <p:cNvPr id="27" name="Straight Connector 26">
            <a:extLst>
              <a:ext uri="{FF2B5EF4-FFF2-40B4-BE49-F238E27FC236}">
                <a16:creationId xmlns:a16="http://schemas.microsoft.com/office/drawing/2014/main" id="{162EA8B6-1D20-BC42-AAA2-44A30C7BCEAC}"/>
              </a:ext>
            </a:extLst>
          </p:cNvPr>
          <p:cNvCxnSpPr>
            <a:cxnSpLocks/>
          </p:cNvCxnSpPr>
          <p:nvPr/>
        </p:nvCxnSpPr>
        <p:spPr>
          <a:xfrm>
            <a:off x="761456" y="2719184"/>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11AB7CD-2F82-7943-9CE5-54EF949CC1BB}"/>
              </a:ext>
            </a:extLst>
          </p:cNvPr>
          <p:cNvCxnSpPr>
            <a:cxnSpLocks/>
          </p:cNvCxnSpPr>
          <p:nvPr/>
        </p:nvCxnSpPr>
        <p:spPr>
          <a:xfrm>
            <a:off x="761456" y="4418588"/>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5DF61D2-CE31-C342-940C-50C501FC66CC}"/>
              </a:ext>
            </a:extLst>
          </p:cNvPr>
          <p:cNvSpPr txBox="1"/>
          <p:nvPr/>
        </p:nvSpPr>
        <p:spPr>
          <a:xfrm>
            <a:off x="2459240" y="318380"/>
            <a:ext cx="7504272"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Did you know? HOWARD offers:</a:t>
            </a:r>
          </a:p>
        </p:txBody>
      </p:sp>
    </p:spTree>
    <p:extLst>
      <p:ext uri="{BB962C8B-B14F-4D97-AF65-F5344CB8AC3E}">
        <p14:creationId xmlns:p14="http://schemas.microsoft.com/office/powerpoint/2010/main" val="2887519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16</a:t>
            </a:fld>
            <a:endParaRPr lang="en-US" dirty="0"/>
          </a:p>
        </p:txBody>
      </p:sp>
      <p:sp>
        <p:nvSpPr>
          <p:cNvPr id="46" name="Rectangle 45">
            <a:extLst>
              <a:ext uri="{FF2B5EF4-FFF2-40B4-BE49-F238E27FC236}">
                <a16:creationId xmlns:a16="http://schemas.microsoft.com/office/drawing/2014/main" id="{FE54DB59-2FC0-CC44-8BAC-7343788F0D4C}"/>
              </a:ext>
            </a:extLst>
          </p:cNvPr>
          <p:cNvSpPr/>
          <p:nvPr/>
        </p:nvSpPr>
        <p:spPr>
          <a:xfrm>
            <a:off x="2485117" y="1271174"/>
            <a:ext cx="8764040" cy="1169551"/>
          </a:xfrm>
          <a:prstGeom prst="rect">
            <a:avLst/>
          </a:prstGeom>
        </p:spPr>
        <p:txBody>
          <a:bodyPr wrap="square">
            <a:spAutoFit/>
          </a:bodyPr>
          <a:lstStyle/>
          <a:p>
            <a:r>
              <a:rPr lang="en-US" sz="1400" b="1" dirty="0">
                <a:solidFill>
                  <a:srgbClr val="FEC10F"/>
                </a:solidFill>
                <a:latin typeface="Arial" panose="020B0604020202020204" pitchFamily="34" charset="0"/>
                <a:cs typeface="Arial" panose="020B0604020202020204" pitchFamily="34" charset="0"/>
              </a:rPr>
              <a:t>Physical Security</a:t>
            </a:r>
          </a:p>
          <a:p>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Access Control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Active Shooter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Behavior Management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Body Protection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Cloud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Displays </a:t>
            </a:r>
            <a:br>
              <a:rPr lang="en-US" sz="1400" dirty="0">
                <a:solidFill>
                  <a:srgbClr val="666666"/>
                </a:solidFill>
                <a:latin typeface="Arial" panose="020B0604020202020204" pitchFamily="34" charset="0"/>
                <a:cs typeface="Arial" panose="020B0604020202020204" pitchFamily="34" charset="0"/>
              </a:rPr>
            </a:b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Emergency Alert Notification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Encoders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Guard Services Equipment </a:t>
            </a:r>
            <a:r>
              <a:rPr lang="en-US" sz="1400" dirty="0">
                <a:solidFill>
                  <a:srgbClr val="FEC10F"/>
                </a:solidFill>
                <a:latin typeface="Arial" panose="020B0604020202020204" pitchFamily="34" charset="0"/>
                <a:cs typeface="Arial" panose="020B0604020202020204" pitchFamily="34" charset="0"/>
              </a:rPr>
              <a:t>•</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Intercoms</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Lighting </a:t>
            </a:r>
            <a:br>
              <a:rPr lang="en-US" sz="1400" dirty="0">
                <a:solidFill>
                  <a:srgbClr val="666666"/>
                </a:solidFill>
                <a:latin typeface="Arial" panose="020B0604020202020204" pitchFamily="34" charset="0"/>
                <a:cs typeface="Arial" panose="020B0604020202020204" pitchFamily="34" charset="0"/>
              </a:rPr>
            </a:b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Mobile Security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Mounting </a:t>
            </a:r>
            <a:r>
              <a:rPr lang="en-US" sz="1400" dirty="0">
                <a:solidFill>
                  <a:srgbClr val="FEC10F"/>
                </a:solidFill>
                <a:latin typeface="Arial" panose="020B0604020202020204" pitchFamily="34" charset="0"/>
                <a:cs typeface="Arial" panose="020B0604020202020204" pitchFamily="34" charset="0"/>
              </a:rPr>
              <a:t>•</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Perimeter Security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Storage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Supporting Infrastructure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Video Management</a:t>
            </a:r>
          </a:p>
          <a:p>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Video Surveillance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Visitor Management</a:t>
            </a:r>
          </a:p>
        </p:txBody>
      </p:sp>
      <p:sp>
        <p:nvSpPr>
          <p:cNvPr id="18" name="TextBox 17">
            <a:extLst>
              <a:ext uri="{FF2B5EF4-FFF2-40B4-BE49-F238E27FC236}">
                <a16:creationId xmlns:a16="http://schemas.microsoft.com/office/drawing/2014/main" id="{54BEF7F2-5331-F34D-AAF2-E4D1B069224F}"/>
              </a:ext>
            </a:extLst>
          </p:cNvPr>
          <p:cNvSpPr txBox="1"/>
          <p:nvPr/>
        </p:nvSpPr>
        <p:spPr>
          <a:xfrm>
            <a:off x="2459240" y="318380"/>
            <a:ext cx="7504272"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Did you know? HOWARD offers:</a:t>
            </a:r>
          </a:p>
        </p:txBody>
      </p:sp>
      <p:sp>
        <p:nvSpPr>
          <p:cNvPr id="21" name="Rectangle 20">
            <a:extLst>
              <a:ext uri="{FF2B5EF4-FFF2-40B4-BE49-F238E27FC236}">
                <a16:creationId xmlns:a16="http://schemas.microsoft.com/office/drawing/2014/main" id="{E6943FA9-98BC-F140-86D2-363FDCC68089}"/>
              </a:ext>
            </a:extLst>
          </p:cNvPr>
          <p:cNvSpPr/>
          <p:nvPr/>
        </p:nvSpPr>
        <p:spPr>
          <a:xfrm>
            <a:off x="2485117" y="2984111"/>
            <a:ext cx="8764040" cy="1169551"/>
          </a:xfrm>
          <a:prstGeom prst="rect">
            <a:avLst/>
          </a:prstGeom>
        </p:spPr>
        <p:txBody>
          <a:bodyPr wrap="square">
            <a:spAutoFit/>
          </a:bodyPr>
          <a:lstStyle/>
          <a:p>
            <a:r>
              <a:rPr lang="en-US" sz="1400" b="1" dirty="0">
                <a:solidFill>
                  <a:srgbClr val="F78B1F"/>
                </a:solidFill>
                <a:latin typeface="Arial" panose="020B0604020202020204" pitchFamily="34" charset="0"/>
                <a:cs typeface="Arial" panose="020B0604020202020204" pitchFamily="34" charset="0"/>
              </a:rPr>
              <a:t>Kiosks and Digital Signage</a:t>
            </a:r>
            <a:br>
              <a:rPr lang="en-US" sz="1400" b="1" dirty="0">
                <a:solidFill>
                  <a:srgbClr val="F78B1F"/>
                </a:solidFill>
                <a:latin typeface="Arial" panose="020B0604020202020204" pitchFamily="34" charset="0"/>
                <a:cs typeface="Arial" panose="020B0604020202020204" pitchFamily="34" charset="0"/>
              </a:rPr>
            </a:br>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Content Management Software </a:t>
            </a:r>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Digital Outdoor Signs and Scoreboards </a:t>
            </a:r>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Indoor Kiosks </a:t>
            </a:r>
          </a:p>
          <a:p>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Large Format Displays </a:t>
            </a:r>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Media Players </a:t>
            </a:r>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Mounts and Mounting Brackets </a:t>
            </a:r>
            <a:r>
              <a:rPr lang="en-US" sz="1400" dirty="0">
                <a:solidFill>
                  <a:srgbClr val="F78B1F"/>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Outdoor Kiosks </a:t>
            </a:r>
          </a:p>
          <a:p>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Self-Serve Pickup Lockers </a:t>
            </a:r>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Tabletop Kiosks </a:t>
            </a:r>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Telemedicine Kiosks </a:t>
            </a:r>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Through-the-Wall Kiosks</a:t>
            </a:r>
          </a:p>
          <a:p>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Wayfinding Kiosks</a:t>
            </a:r>
          </a:p>
        </p:txBody>
      </p:sp>
      <p:sp>
        <p:nvSpPr>
          <p:cNvPr id="22" name="Rectangle 21">
            <a:extLst>
              <a:ext uri="{FF2B5EF4-FFF2-40B4-BE49-F238E27FC236}">
                <a16:creationId xmlns:a16="http://schemas.microsoft.com/office/drawing/2014/main" id="{A43776F0-689D-B94F-8730-DD9CB725BBC0}"/>
              </a:ext>
            </a:extLst>
          </p:cNvPr>
          <p:cNvSpPr/>
          <p:nvPr/>
        </p:nvSpPr>
        <p:spPr>
          <a:xfrm>
            <a:off x="2485117" y="4757903"/>
            <a:ext cx="8764040" cy="954107"/>
          </a:xfrm>
          <a:prstGeom prst="rect">
            <a:avLst/>
          </a:prstGeom>
        </p:spPr>
        <p:txBody>
          <a:bodyPr wrap="square">
            <a:spAutoFit/>
          </a:bodyPr>
          <a:lstStyle/>
          <a:p>
            <a:r>
              <a:rPr lang="en-US" sz="1400" b="1" dirty="0">
                <a:solidFill>
                  <a:srgbClr val="FF5D5B"/>
                </a:solidFill>
                <a:latin typeface="Arial" panose="020B0604020202020204" pitchFamily="34" charset="0"/>
                <a:cs typeface="Arial" panose="020B0604020202020204" pitchFamily="34" charset="0"/>
              </a:rPr>
              <a:t>Software Solutions</a:t>
            </a:r>
          </a:p>
          <a:p>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Antivirus </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Backup, Recovery and Utility </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Chromebook-Enabling Software </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Content Creation </a:t>
            </a:r>
            <a:br>
              <a:rPr lang="en-US" sz="1400" dirty="0">
                <a:solidFill>
                  <a:srgbClr val="666666"/>
                </a:solidFill>
                <a:latin typeface="Arial" panose="020B0604020202020204" pitchFamily="34" charset="0"/>
                <a:cs typeface="Arial" panose="020B0604020202020204" pitchFamily="34" charset="0"/>
              </a:rPr>
            </a:b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Creativity, Design and Page Layout </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Data Analytics </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IT and Network Management </a:t>
            </a:r>
            <a:r>
              <a:rPr lang="en-US" sz="1400" dirty="0">
                <a:solidFill>
                  <a:srgbClr val="FF5D5B"/>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Network Security</a:t>
            </a:r>
          </a:p>
          <a:p>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Print Management </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Programming and Web Development </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Virtualization and Storage</a:t>
            </a:r>
          </a:p>
        </p:txBody>
      </p:sp>
      <p:pic>
        <p:nvPicPr>
          <p:cNvPr id="14" name="Picture 13">
            <a:extLst>
              <a:ext uri="{FF2B5EF4-FFF2-40B4-BE49-F238E27FC236}">
                <a16:creationId xmlns:a16="http://schemas.microsoft.com/office/drawing/2014/main" id="{28888B33-851B-8F4B-8D12-B1F8CBBA391D}"/>
              </a:ext>
            </a:extLst>
          </p:cNvPr>
          <p:cNvPicPr>
            <a:picLocks noChangeAspect="1"/>
          </p:cNvPicPr>
          <p:nvPr/>
        </p:nvPicPr>
        <p:blipFill>
          <a:blip r:embed="rId3"/>
          <a:srcRect/>
          <a:stretch/>
        </p:blipFill>
        <p:spPr>
          <a:xfrm>
            <a:off x="795787" y="2838636"/>
            <a:ext cx="1625600" cy="1460500"/>
          </a:xfrm>
          <a:prstGeom prst="rect">
            <a:avLst/>
          </a:prstGeom>
        </p:spPr>
      </p:pic>
      <p:cxnSp>
        <p:nvCxnSpPr>
          <p:cNvPr id="15" name="Straight Connector 14">
            <a:extLst>
              <a:ext uri="{FF2B5EF4-FFF2-40B4-BE49-F238E27FC236}">
                <a16:creationId xmlns:a16="http://schemas.microsoft.com/office/drawing/2014/main" id="{D1087188-2DA1-084B-B33A-BFB23E770A3C}"/>
              </a:ext>
            </a:extLst>
          </p:cNvPr>
          <p:cNvCxnSpPr>
            <a:cxnSpLocks/>
          </p:cNvCxnSpPr>
          <p:nvPr/>
        </p:nvCxnSpPr>
        <p:spPr>
          <a:xfrm>
            <a:off x="761456" y="2719184"/>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0F8BE7-7452-D040-A977-B0769394B7BA}"/>
              </a:ext>
            </a:extLst>
          </p:cNvPr>
          <p:cNvCxnSpPr>
            <a:cxnSpLocks/>
          </p:cNvCxnSpPr>
          <p:nvPr/>
        </p:nvCxnSpPr>
        <p:spPr>
          <a:xfrm>
            <a:off x="761456" y="4418588"/>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88A668B-0556-74F3-CECC-CF87F3F78E39}"/>
              </a:ext>
            </a:extLst>
          </p:cNvPr>
          <p:cNvPicPr>
            <a:picLocks noChangeAspect="1"/>
          </p:cNvPicPr>
          <p:nvPr/>
        </p:nvPicPr>
        <p:blipFill>
          <a:blip r:embed="rId4"/>
          <a:srcRect/>
          <a:stretch/>
        </p:blipFill>
        <p:spPr>
          <a:xfrm>
            <a:off x="795787" y="1129253"/>
            <a:ext cx="1625600" cy="1460500"/>
          </a:xfrm>
          <a:prstGeom prst="rect">
            <a:avLst/>
          </a:prstGeom>
        </p:spPr>
      </p:pic>
      <p:pic>
        <p:nvPicPr>
          <p:cNvPr id="6" name="Picture 5">
            <a:extLst>
              <a:ext uri="{FF2B5EF4-FFF2-40B4-BE49-F238E27FC236}">
                <a16:creationId xmlns:a16="http://schemas.microsoft.com/office/drawing/2014/main" id="{E7A2B636-2379-5ADB-2FA2-942C940062E3}"/>
              </a:ext>
            </a:extLst>
          </p:cNvPr>
          <p:cNvPicPr>
            <a:picLocks noChangeAspect="1"/>
          </p:cNvPicPr>
          <p:nvPr/>
        </p:nvPicPr>
        <p:blipFill>
          <a:blip r:embed="rId5"/>
          <a:srcRect/>
          <a:stretch/>
        </p:blipFill>
        <p:spPr>
          <a:xfrm>
            <a:off x="789721" y="4551444"/>
            <a:ext cx="1625600" cy="1460500"/>
          </a:xfrm>
          <a:prstGeom prst="rect">
            <a:avLst/>
          </a:prstGeom>
        </p:spPr>
      </p:pic>
    </p:spTree>
    <p:extLst>
      <p:ext uri="{BB962C8B-B14F-4D97-AF65-F5344CB8AC3E}">
        <p14:creationId xmlns:p14="http://schemas.microsoft.com/office/powerpoint/2010/main" val="1004791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17</a:t>
            </a:fld>
            <a:endParaRPr lang="en-US" dirty="0"/>
          </a:p>
        </p:txBody>
      </p:sp>
      <p:sp>
        <p:nvSpPr>
          <p:cNvPr id="46" name="Rectangle 45">
            <a:extLst>
              <a:ext uri="{FF2B5EF4-FFF2-40B4-BE49-F238E27FC236}">
                <a16:creationId xmlns:a16="http://schemas.microsoft.com/office/drawing/2014/main" id="{FE54DB59-2FC0-CC44-8BAC-7343788F0D4C}"/>
              </a:ext>
            </a:extLst>
          </p:cNvPr>
          <p:cNvSpPr/>
          <p:nvPr/>
        </p:nvSpPr>
        <p:spPr>
          <a:xfrm>
            <a:off x="2485117" y="1334414"/>
            <a:ext cx="8764040" cy="954107"/>
          </a:xfrm>
          <a:prstGeom prst="rect">
            <a:avLst/>
          </a:prstGeom>
        </p:spPr>
        <p:txBody>
          <a:bodyPr wrap="square">
            <a:spAutoFit/>
          </a:bodyPr>
          <a:lstStyle/>
          <a:p>
            <a:r>
              <a:rPr lang="en-US" sz="1400" b="1" dirty="0">
                <a:solidFill>
                  <a:srgbClr val="EA1748"/>
                </a:solidFill>
                <a:latin typeface="Arial" panose="020B0604020202020204" pitchFamily="34" charset="0"/>
                <a:cs typeface="Arial" panose="020B0604020202020204" pitchFamily="34" charset="0"/>
              </a:rPr>
              <a:t>Professional Services</a:t>
            </a:r>
          </a:p>
          <a:p>
            <a:r>
              <a:rPr lang="en-US" sz="1400" dirty="0">
                <a:solidFill>
                  <a:srgbClr val="EA1748"/>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Consulting </a:t>
            </a:r>
            <a:r>
              <a:rPr lang="en-US" sz="1400" dirty="0">
                <a:solidFill>
                  <a:srgbClr val="EA1748"/>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Installation and Design Services </a:t>
            </a:r>
            <a:r>
              <a:rPr lang="en-US" sz="1400" dirty="0">
                <a:solidFill>
                  <a:srgbClr val="EA1748"/>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Managed Services </a:t>
            </a:r>
          </a:p>
          <a:p>
            <a:r>
              <a:rPr lang="en-US" sz="1400" dirty="0">
                <a:solidFill>
                  <a:srgbClr val="EA1748"/>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Physical Security and Video Surveillance Services </a:t>
            </a:r>
            <a:r>
              <a:rPr lang="en-US" sz="1400" dirty="0">
                <a:solidFill>
                  <a:srgbClr val="EA1748"/>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Professional Development/Training </a:t>
            </a:r>
            <a:br>
              <a:rPr lang="en-US" sz="1400" dirty="0">
                <a:solidFill>
                  <a:srgbClr val="666666"/>
                </a:solidFill>
                <a:latin typeface="Arial" panose="020B0604020202020204" pitchFamily="34" charset="0"/>
                <a:cs typeface="Arial" panose="020B0604020202020204" pitchFamily="34" charset="0"/>
              </a:rPr>
            </a:br>
            <a:r>
              <a:rPr lang="en-US" sz="1400" dirty="0">
                <a:solidFill>
                  <a:srgbClr val="EA1748"/>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Programming Services </a:t>
            </a:r>
            <a:r>
              <a:rPr lang="en-US" sz="1400" dirty="0">
                <a:solidFill>
                  <a:srgbClr val="EA1748"/>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Support Services</a:t>
            </a:r>
          </a:p>
        </p:txBody>
      </p:sp>
      <p:sp>
        <p:nvSpPr>
          <p:cNvPr id="21" name="Rectangle 20">
            <a:extLst>
              <a:ext uri="{FF2B5EF4-FFF2-40B4-BE49-F238E27FC236}">
                <a16:creationId xmlns:a16="http://schemas.microsoft.com/office/drawing/2014/main" id="{E6943FA9-98BC-F140-86D2-363FDCC68089}"/>
              </a:ext>
            </a:extLst>
          </p:cNvPr>
          <p:cNvSpPr/>
          <p:nvPr/>
        </p:nvSpPr>
        <p:spPr>
          <a:xfrm>
            <a:off x="2485117" y="3166527"/>
            <a:ext cx="8764040" cy="738664"/>
          </a:xfrm>
          <a:prstGeom prst="rect">
            <a:avLst/>
          </a:prstGeom>
        </p:spPr>
        <p:txBody>
          <a:bodyPr wrap="square">
            <a:spAutoFit/>
          </a:bodyPr>
          <a:lstStyle/>
          <a:p>
            <a:r>
              <a:rPr lang="en-US" sz="1400" b="1" dirty="0">
                <a:solidFill>
                  <a:srgbClr val="9D1F2F"/>
                </a:solidFill>
                <a:latin typeface="Arial" panose="020B0604020202020204" pitchFamily="34" charset="0"/>
                <a:cs typeface="Arial" panose="020B0604020202020204" pitchFamily="34" charset="0"/>
              </a:rPr>
              <a:t>Everyday Accessories</a:t>
            </a:r>
            <a:br>
              <a:rPr lang="en-US" sz="1400" b="1" dirty="0">
                <a:solidFill>
                  <a:srgbClr val="F78B1F"/>
                </a:solidFill>
                <a:latin typeface="Arial" panose="020B0604020202020204" pitchFamily="34" charset="0"/>
                <a:cs typeface="Arial" panose="020B0604020202020204" pitchFamily="34" charset="0"/>
              </a:rPr>
            </a:br>
            <a:r>
              <a:rPr lang="en-US" sz="1400" dirty="0">
                <a:solidFill>
                  <a:srgbClr val="9D1F2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Bags and Cases </a:t>
            </a:r>
            <a:r>
              <a:rPr lang="en-US" sz="1400" dirty="0">
                <a:solidFill>
                  <a:srgbClr val="9D1F2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Hardware </a:t>
            </a:r>
            <a:r>
              <a:rPr lang="en-US" sz="1400" dirty="0">
                <a:solidFill>
                  <a:srgbClr val="9D1F2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Headphones and Headsets </a:t>
            </a:r>
            <a:r>
              <a:rPr lang="en-US" sz="1400" dirty="0">
                <a:solidFill>
                  <a:srgbClr val="9D1F2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Networking </a:t>
            </a:r>
            <a:r>
              <a:rPr lang="en-US" sz="1400" dirty="0">
                <a:solidFill>
                  <a:srgbClr val="9D1F2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Office Supplies </a:t>
            </a:r>
          </a:p>
          <a:p>
            <a:r>
              <a:rPr lang="en-US" sz="1400" dirty="0">
                <a:solidFill>
                  <a:srgbClr val="9D1F2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Printing Consumables</a:t>
            </a:r>
          </a:p>
        </p:txBody>
      </p:sp>
      <p:sp>
        <p:nvSpPr>
          <p:cNvPr id="22" name="Rectangle 21">
            <a:extLst>
              <a:ext uri="{FF2B5EF4-FFF2-40B4-BE49-F238E27FC236}">
                <a16:creationId xmlns:a16="http://schemas.microsoft.com/office/drawing/2014/main" id="{A43776F0-689D-B94F-8730-DD9CB725BBC0}"/>
              </a:ext>
            </a:extLst>
          </p:cNvPr>
          <p:cNvSpPr/>
          <p:nvPr/>
        </p:nvSpPr>
        <p:spPr>
          <a:xfrm>
            <a:off x="2485117" y="4878941"/>
            <a:ext cx="8764040" cy="738664"/>
          </a:xfrm>
          <a:prstGeom prst="rect">
            <a:avLst/>
          </a:prstGeom>
        </p:spPr>
        <p:txBody>
          <a:bodyPr wrap="square">
            <a:spAutoFit/>
          </a:bodyPr>
          <a:lstStyle/>
          <a:p>
            <a:r>
              <a:rPr lang="en-US" sz="1400" b="1" dirty="0" err="1">
                <a:solidFill>
                  <a:srgbClr val="012D61"/>
                </a:solidFill>
                <a:latin typeface="Arial" panose="020B0604020202020204" pitchFamily="34" charset="0"/>
                <a:cs typeface="Arial" panose="020B0604020202020204" pitchFamily="34" charset="0"/>
              </a:rPr>
              <a:t>eSPORTS</a:t>
            </a:r>
            <a:r>
              <a:rPr lang="en-US" sz="1400" b="1" dirty="0">
                <a:solidFill>
                  <a:srgbClr val="012D61"/>
                </a:solidFill>
                <a:latin typeface="Arial" panose="020B0604020202020204" pitchFamily="34" charset="0"/>
                <a:cs typeface="Arial" panose="020B0604020202020204" pitchFamily="34" charset="0"/>
              </a:rPr>
              <a:t> Solutions</a:t>
            </a:r>
          </a:p>
          <a:p>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Gaming Desktops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Gaming Furniture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Gaming Headsets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Gaming Keyboards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Gaming Laptops </a:t>
            </a:r>
          </a:p>
          <a:p>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Gaming Mice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Gaming Monitors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Graphic Cards</a:t>
            </a:r>
          </a:p>
        </p:txBody>
      </p:sp>
      <p:pic>
        <p:nvPicPr>
          <p:cNvPr id="16" name="Picture 15">
            <a:extLst>
              <a:ext uri="{FF2B5EF4-FFF2-40B4-BE49-F238E27FC236}">
                <a16:creationId xmlns:a16="http://schemas.microsoft.com/office/drawing/2014/main" id="{1D1DE110-3177-BD41-AE03-DC2B8F650A70}"/>
              </a:ext>
            </a:extLst>
          </p:cNvPr>
          <p:cNvPicPr>
            <a:picLocks noChangeAspect="1"/>
          </p:cNvPicPr>
          <p:nvPr/>
        </p:nvPicPr>
        <p:blipFill>
          <a:blip r:embed="rId3"/>
          <a:srcRect/>
          <a:stretch/>
        </p:blipFill>
        <p:spPr>
          <a:xfrm>
            <a:off x="795787" y="1139232"/>
            <a:ext cx="1625600" cy="1460500"/>
          </a:xfrm>
          <a:prstGeom prst="rect">
            <a:avLst/>
          </a:prstGeom>
        </p:spPr>
      </p:pic>
      <p:pic>
        <p:nvPicPr>
          <p:cNvPr id="17" name="Picture 16">
            <a:extLst>
              <a:ext uri="{FF2B5EF4-FFF2-40B4-BE49-F238E27FC236}">
                <a16:creationId xmlns:a16="http://schemas.microsoft.com/office/drawing/2014/main" id="{E5BA21ED-81A2-B847-9A7E-47586DEACA86}"/>
              </a:ext>
            </a:extLst>
          </p:cNvPr>
          <p:cNvPicPr>
            <a:picLocks noChangeAspect="1"/>
          </p:cNvPicPr>
          <p:nvPr/>
        </p:nvPicPr>
        <p:blipFill>
          <a:blip r:embed="rId4"/>
          <a:srcRect/>
          <a:stretch/>
        </p:blipFill>
        <p:spPr>
          <a:xfrm>
            <a:off x="795787" y="2838636"/>
            <a:ext cx="1625600" cy="1460500"/>
          </a:xfrm>
          <a:prstGeom prst="rect">
            <a:avLst/>
          </a:prstGeom>
        </p:spPr>
      </p:pic>
      <p:cxnSp>
        <p:nvCxnSpPr>
          <p:cNvPr id="20" name="Straight Connector 19">
            <a:extLst>
              <a:ext uri="{FF2B5EF4-FFF2-40B4-BE49-F238E27FC236}">
                <a16:creationId xmlns:a16="http://schemas.microsoft.com/office/drawing/2014/main" id="{9697B152-B974-D249-B859-2639B79FC3F8}"/>
              </a:ext>
            </a:extLst>
          </p:cNvPr>
          <p:cNvCxnSpPr>
            <a:cxnSpLocks/>
          </p:cNvCxnSpPr>
          <p:nvPr/>
        </p:nvCxnSpPr>
        <p:spPr>
          <a:xfrm>
            <a:off x="761456" y="2719184"/>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A33C3C9-8BB1-D348-8CBD-8ACA34F42CAE}"/>
              </a:ext>
            </a:extLst>
          </p:cNvPr>
          <p:cNvCxnSpPr>
            <a:cxnSpLocks/>
          </p:cNvCxnSpPr>
          <p:nvPr/>
        </p:nvCxnSpPr>
        <p:spPr>
          <a:xfrm>
            <a:off x="761456" y="4418588"/>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7C12AD7-745D-AD4E-A6C4-5C9166B93752}"/>
              </a:ext>
            </a:extLst>
          </p:cNvPr>
          <p:cNvSpPr txBox="1"/>
          <p:nvPr/>
        </p:nvSpPr>
        <p:spPr>
          <a:xfrm>
            <a:off x="2459240" y="318380"/>
            <a:ext cx="7504272"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Did you know? HOWARD offers:</a:t>
            </a:r>
          </a:p>
        </p:txBody>
      </p:sp>
      <p:pic>
        <p:nvPicPr>
          <p:cNvPr id="2" name="Picture 1">
            <a:extLst>
              <a:ext uri="{FF2B5EF4-FFF2-40B4-BE49-F238E27FC236}">
                <a16:creationId xmlns:a16="http://schemas.microsoft.com/office/drawing/2014/main" id="{ADA28084-5801-1CA0-A65E-3A579D37B5E0}"/>
              </a:ext>
            </a:extLst>
          </p:cNvPr>
          <p:cNvPicPr>
            <a:picLocks noChangeAspect="1"/>
          </p:cNvPicPr>
          <p:nvPr/>
        </p:nvPicPr>
        <p:blipFill>
          <a:blip r:embed="rId5"/>
          <a:srcRect/>
          <a:stretch/>
        </p:blipFill>
        <p:spPr>
          <a:xfrm>
            <a:off x="795787" y="4538041"/>
            <a:ext cx="1625600" cy="1460500"/>
          </a:xfrm>
          <a:prstGeom prst="rect">
            <a:avLst/>
          </a:prstGeom>
        </p:spPr>
      </p:pic>
    </p:spTree>
    <p:extLst>
      <p:ext uri="{BB962C8B-B14F-4D97-AF65-F5344CB8AC3E}">
        <p14:creationId xmlns:p14="http://schemas.microsoft.com/office/powerpoint/2010/main" val="1088495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18</a:t>
            </a:fld>
            <a:endParaRPr lang="en-US" dirty="0"/>
          </a:p>
        </p:txBody>
      </p:sp>
      <p:sp>
        <p:nvSpPr>
          <p:cNvPr id="46" name="Rectangle 45">
            <a:extLst>
              <a:ext uri="{FF2B5EF4-FFF2-40B4-BE49-F238E27FC236}">
                <a16:creationId xmlns:a16="http://schemas.microsoft.com/office/drawing/2014/main" id="{FE54DB59-2FC0-CC44-8BAC-7343788F0D4C}"/>
              </a:ext>
            </a:extLst>
          </p:cNvPr>
          <p:cNvSpPr/>
          <p:nvPr/>
        </p:nvSpPr>
        <p:spPr>
          <a:xfrm>
            <a:off x="2485117" y="1338865"/>
            <a:ext cx="8764040" cy="1169551"/>
          </a:xfrm>
          <a:prstGeom prst="rect">
            <a:avLst/>
          </a:prstGeom>
        </p:spPr>
        <p:txBody>
          <a:bodyPr wrap="square">
            <a:spAutoFit/>
          </a:bodyPr>
          <a:lstStyle/>
          <a:p>
            <a:r>
              <a:rPr lang="en-US" sz="1400" b="1" dirty="0">
                <a:solidFill>
                  <a:srgbClr val="86398D"/>
                </a:solidFill>
                <a:latin typeface="Arial" panose="020B0604020202020204" pitchFamily="34" charset="0"/>
                <a:cs typeface="Arial" panose="020B0604020202020204" pitchFamily="34" charset="0"/>
              </a:rPr>
              <a:t>Point-of-Care Solutions and Technology</a:t>
            </a:r>
          </a:p>
          <a:p>
            <a:r>
              <a:rPr lang="en-US" sz="1400" dirty="0">
                <a:solidFill>
                  <a:srgbClr val="86398D"/>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All-in-One Computers </a:t>
            </a:r>
            <a:r>
              <a:rPr lang="en-US" sz="1400" dirty="0">
                <a:solidFill>
                  <a:srgbClr val="86398D"/>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Authentication Devices </a:t>
            </a:r>
            <a:r>
              <a:rPr lang="en-US" sz="1400" dirty="0">
                <a:solidFill>
                  <a:srgbClr val="86398D"/>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Barcode Scanners </a:t>
            </a:r>
            <a:r>
              <a:rPr lang="en-US" sz="1400" dirty="0">
                <a:solidFill>
                  <a:srgbClr val="86398D"/>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Carts </a:t>
            </a:r>
            <a:r>
              <a:rPr lang="en-US" sz="1400" dirty="0">
                <a:solidFill>
                  <a:srgbClr val="86398D"/>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Document Scanners </a:t>
            </a:r>
          </a:p>
          <a:p>
            <a:r>
              <a:rPr lang="en-US" sz="1400" dirty="0">
                <a:solidFill>
                  <a:srgbClr val="86398D"/>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Medical-Grade LCD </a:t>
            </a:r>
            <a:r>
              <a:rPr lang="en-US" sz="1400" dirty="0">
                <a:solidFill>
                  <a:srgbClr val="86398D"/>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Signature Pads </a:t>
            </a:r>
            <a:r>
              <a:rPr lang="en-US" sz="1400" dirty="0">
                <a:solidFill>
                  <a:srgbClr val="86398D"/>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Small Form Factor Computers </a:t>
            </a:r>
            <a:r>
              <a:rPr lang="en-US" sz="1400" dirty="0">
                <a:solidFill>
                  <a:srgbClr val="86398D"/>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Software Solutions </a:t>
            </a:r>
          </a:p>
          <a:p>
            <a:r>
              <a:rPr lang="en-US" sz="1400" dirty="0">
                <a:solidFill>
                  <a:srgbClr val="86398D"/>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Specialty Printers </a:t>
            </a:r>
            <a:r>
              <a:rPr lang="en-US" sz="1400" dirty="0">
                <a:solidFill>
                  <a:srgbClr val="86398D"/>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Standard LCD </a:t>
            </a:r>
            <a:r>
              <a:rPr lang="en-US" sz="1400" dirty="0">
                <a:solidFill>
                  <a:srgbClr val="86398D"/>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Thin Clients </a:t>
            </a:r>
            <a:r>
              <a:rPr lang="en-US" sz="1400" dirty="0">
                <a:solidFill>
                  <a:srgbClr val="86398D"/>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Wall-Mounted Arms and Cabinets </a:t>
            </a:r>
          </a:p>
          <a:p>
            <a:r>
              <a:rPr lang="en-US" sz="1400" dirty="0">
                <a:solidFill>
                  <a:srgbClr val="86398D"/>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Washable Keyboards and Mice</a:t>
            </a:r>
          </a:p>
        </p:txBody>
      </p:sp>
      <p:sp>
        <p:nvSpPr>
          <p:cNvPr id="21" name="Rectangle 20">
            <a:extLst>
              <a:ext uri="{FF2B5EF4-FFF2-40B4-BE49-F238E27FC236}">
                <a16:creationId xmlns:a16="http://schemas.microsoft.com/office/drawing/2014/main" id="{E6943FA9-98BC-F140-86D2-363FDCC68089}"/>
              </a:ext>
            </a:extLst>
          </p:cNvPr>
          <p:cNvSpPr/>
          <p:nvPr/>
        </p:nvSpPr>
        <p:spPr>
          <a:xfrm>
            <a:off x="2485117" y="3205894"/>
            <a:ext cx="8764040" cy="738664"/>
          </a:xfrm>
          <a:prstGeom prst="rect">
            <a:avLst/>
          </a:prstGeom>
        </p:spPr>
        <p:txBody>
          <a:bodyPr wrap="square">
            <a:spAutoFit/>
          </a:bodyPr>
          <a:lstStyle/>
          <a:p>
            <a:r>
              <a:rPr lang="en-US" sz="1400" b="1" dirty="0">
                <a:solidFill>
                  <a:srgbClr val="012D61"/>
                </a:solidFill>
                <a:latin typeface="Arial" panose="020B0604020202020204" pitchFamily="34" charset="0"/>
                <a:cs typeface="Arial" panose="020B0604020202020204" pitchFamily="34" charset="0"/>
              </a:rPr>
              <a:t>Telehealth Solutions</a:t>
            </a:r>
          </a:p>
          <a:p>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Software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Telehealth Carts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Telehealth Kiosk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Device Technology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Wall-Mounted Cabinets</a:t>
            </a:r>
          </a:p>
          <a:p>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Telehealth Technology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Telemedicine Kits</a:t>
            </a:r>
          </a:p>
        </p:txBody>
      </p:sp>
      <p:sp>
        <p:nvSpPr>
          <p:cNvPr id="22" name="Rectangle 21">
            <a:extLst>
              <a:ext uri="{FF2B5EF4-FFF2-40B4-BE49-F238E27FC236}">
                <a16:creationId xmlns:a16="http://schemas.microsoft.com/office/drawing/2014/main" id="{A43776F0-689D-B94F-8730-DD9CB725BBC0}"/>
              </a:ext>
            </a:extLst>
          </p:cNvPr>
          <p:cNvSpPr/>
          <p:nvPr/>
        </p:nvSpPr>
        <p:spPr>
          <a:xfrm>
            <a:off x="2485117" y="4775671"/>
            <a:ext cx="8764040" cy="954107"/>
          </a:xfrm>
          <a:prstGeom prst="rect">
            <a:avLst/>
          </a:prstGeom>
        </p:spPr>
        <p:txBody>
          <a:bodyPr wrap="square">
            <a:spAutoFit/>
          </a:bodyPr>
          <a:lstStyle/>
          <a:p>
            <a:r>
              <a:rPr lang="en-US" sz="1400" b="1" dirty="0">
                <a:solidFill>
                  <a:srgbClr val="00655E"/>
                </a:solidFill>
                <a:latin typeface="Arial" panose="020B0604020202020204" pitchFamily="34" charset="0"/>
                <a:cs typeface="Arial" panose="020B0604020202020204" pitchFamily="34" charset="0"/>
              </a:rPr>
              <a:t>Infection Control</a:t>
            </a:r>
            <a:br>
              <a:rPr lang="en-US" sz="1400" b="1" dirty="0">
                <a:solidFill>
                  <a:srgbClr val="F78B1F"/>
                </a:solidFill>
                <a:latin typeface="Arial" panose="020B0604020202020204" pitchFamily="34" charset="0"/>
                <a:cs typeface="Arial" panose="020B0604020202020204" pitchFamily="34" charset="0"/>
              </a:rPr>
            </a:br>
            <a:r>
              <a:rPr lang="en-US" sz="1400" dirty="0">
                <a:solidFill>
                  <a:srgbClr val="00655E"/>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Cleaning Supplies and PPE Equipment </a:t>
            </a:r>
            <a:r>
              <a:rPr lang="en-US" sz="1400" dirty="0">
                <a:solidFill>
                  <a:srgbClr val="00655E"/>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Custom Protective Acrylic Shields </a:t>
            </a:r>
          </a:p>
          <a:p>
            <a:r>
              <a:rPr lang="en-US" sz="1400" dirty="0">
                <a:solidFill>
                  <a:srgbClr val="00655E"/>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Electrostatic Disinfectant Sprayers </a:t>
            </a:r>
            <a:r>
              <a:rPr lang="en-US" sz="1400" dirty="0">
                <a:solidFill>
                  <a:srgbClr val="00655E"/>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Hand Sanitizer Stations </a:t>
            </a:r>
            <a:r>
              <a:rPr lang="en-US" sz="1400" dirty="0">
                <a:solidFill>
                  <a:srgbClr val="00655E"/>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err="1">
                <a:solidFill>
                  <a:srgbClr val="666666"/>
                </a:solidFill>
                <a:latin typeface="Arial" panose="020B0604020202020204" pitchFamily="34" charset="0"/>
                <a:cs typeface="Arial" panose="020B0604020202020204" pitchFamily="34" charset="0"/>
              </a:rPr>
              <a:t>Sanitizable</a:t>
            </a:r>
            <a:r>
              <a:rPr lang="en-US" sz="1400" dirty="0">
                <a:solidFill>
                  <a:srgbClr val="666666"/>
                </a:solidFill>
                <a:latin typeface="Arial" panose="020B0604020202020204" pitchFamily="34" charset="0"/>
                <a:cs typeface="Arial" panose="020B0604020202020204" pitchFamily="34" charset="0"/>
              </a:rPr>
              <a:t> Technology </a:t>
            </a:r>
          </a:p>
          <a:p>
            <a:r>
              <a:rPr lang="en-US" sz="1400" dirty="0">
                <a:solidFill>
                  <a:srgbClr val="00655E"/>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Temperature Sensing Kiosks </a:t>
            </a:r>
            <a:r>
              <a:rPr lang="en-US" sz="1400" dirty="0">
                <a:solidFill>
                  <a:srgbClr val="00655E"/>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UVC Sanitizing Solutions</a:t>
            </a:r>
          </a:p>
        </p:txBody>
      </p:sp>
      <p:pic>
        <p:nvPicPr>
          <p:cNvPr id="14" name="Picture 13">
            <a:extLst>
              <a:ext uri="{FF2B5EF4-FFF2-40B4-BE49-F238E27FC236}">
                <a16:creationId xmlns:a16="http://schemas.microsoft.com/office/drawing/2014/main" id="{1791417C-4BD4-A242-8313-EF2F356CAE3B}"/>
              </a:ext>
            </a:extLst>
          </p:cNvPr>
          <p:cNvPicPr>
            <a:picLocks noChangeAspect="1"/>
          </p:cNvPicPr>
          <p:nvPr/>
        </p:nvPicPr>
        <p:blipFill>
          <a:blip r:embed="rId3"/>
          <a:srcRect/>
          <a:stretch/>
        </p:blipFill>
        <p:spPr>
          <a:xfrm>
            <a:off x="795787" y="4520864"/>
            <a:ext cx="1625599" cy="1454817"/>
          </a:xfrm>
          <a:prstGeom prst="rect">
            <a:avLst/>
          </a:prstGeom>
        </p:spPr>
      </p:pic>
      <p:cxnSp>
        <p:nvCxnSpPr>
          <p:cNvPr id="19" name="Straight Connector 18">
            <a:extLst>
              <a:ext uri="{FF2B5EF4-FFF2-40B4-BE49-F238E27FC236}">
                <a16:creationId xmlns:a16="http://schemas.microsoft.com/office/drawing/2014/main" id="{A7755318-F4E7-8740-818A-64C94A69EC76}"/>
              </a:ext>
            </a:extLst>
          </p:cNvPr>
          <p:cNvCxnSpPr>
            <a:cxnSpLocks/>
          </p:cNvCxnSpPr>
          <p:nvPr/>
        </p:nvCxnSpPr>
        <p:spPr>
          <a:xfrm>
            <a:off x="761456" y="2719184"/>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17ECD2A-1ECB-A14A-9700-E489F10A1EBC}"/>
              </a:ext>
            </a:extLst>
          </p:cNvPr>
          <p:cNvCxnSpPr>
            <a:cxnSpLocks/>
          </p:cNvCxnSpPr>
          <p:nvPr/>
        </p:nvCxnSpPr>
        <p:spPr>
          <a:xfrm>
            <a:off x="761456" y="4418588"/>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12FDD3E-4C41-664F-9E7E-910163208263}"/>
              </a:ext>
            </a:extLst>
          </p:cNvPr>
          <p:cNvSpPr txBox="1"/>
          <p:nvPr/>
        </p:nvSpPr>
        <p:spPr>
          <a:xfrm>
            <a:off x="2459240" y="318380"/>
            <a:ext cx="7504272"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Did you know? HOWARD offers:</a:t>
            </a:r>
          </a:p>
        </p:txBody>
      </p:sp>
      <p:pic>
        <p:nvPicPr>
          <p:cNvPr id="6" name="Picture 5">
            <a:extLst>
              <a:ext uri="{FF2B5EF4-FFF2-40B4-BE49-F238E27FC236}">
                <a16:creationId xmlns:a16="http://schemas.microsoft.com/office/drawing/2014/main" id="{5440FC62-947E-09CB-CD38-B0966FE5090C}"/>
              </a:ext>
            </a:extLst>
          </p:cNvPr>
          <p:cNvPicPr>
            <a:picLocks noChangeAspect="1"/>
          </p:cNvPicPr>
          <p:nvPr/>
        </p:nvPicPr>
        <p:blipFill>
          <a:blip r:embed="rId4"/>
          <a:srcRect/>
          <a:stretch/>
        </p:blipFill>
        <p:spPr>
          <a:xfrm>
            <a:off x="761456" y="1144286"/>
            <a:ext cx="1628427" cy="1457347"/>
          </a:xfrm>
          <a:prstGeom prst="rect">
            <a:avLst/>
          </a:prstGeom>
        </p:spPr>
      </p:pic>
      <p:pic>
        <p:nvPicPr>
          <p:cNvPr id="7" name="Picture 6">
            <a:extLst>
              <a:ext uri="{FF2B5EF4-FFF2-40B4-BE49-F238E27FC236}">
                <a16:creationId xmlns:a16="http://schemas.microsoft.com/office/drawing/2014/main" id="{ABC3ACB5-42D8-C533-FA23-410464051A8C}"/>
              </a:ext>
            </a:extLst>
          </p:cNvPr>
          <p:cNvPicPr>
            <a:picLocks noChangeAspect="1"/>
          </p:cNvPicPr>
          <p:nvPr/>
        </p:nvPicPr>
        <p:blipFill>
          <a:blip r:embed="rId5"/>
          <a:srcRect/>
          <a:stretch/>
        </p:blipFill>
        <p:spPr>
          <a:xfrm>
            <a:off x="764283" y="2859415"/>
            <a:ext cx="1625600" cy="1454817"/>
          </a:xfrm>
          <a:prstGeom prst="rect">
            <a:avLst/>
          </a:prstGeom>
        </p:spPr>
      </p:pic>
    </p:spTree>
    <p:extLst>
      <p:ext uri="{BB962C8B-B14F-4D97-AF65-F5344CB8AC3E}">
        <p14:creationId xmlns:p14="http://schemas.microsoft.com/office/powerpoint/2010/main" val="1296316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4C537-13A6-A902-771B-09456C3E6472}"/>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3" name="Footer Placeholder 2">
            <a:extLst>
              <a:ext uri="{FF2B5EF4-FFF2-40B4-BE49-F238E27FC236}">
                <a16:creationId xmlns:a16="http://schemas.microsoft.com/office/drawing/2014/main" id="{434302B6-75FC-18C5-29A5-F74CEB228813}"/>
              </a:ext>
            </a:extLst>
          </p:cNvPr>
          <p:cNvSpPr>
            <a:spLocks noGrp="1"/>
          </p:cNvSpPr>
          <p:nvPr>
            <p:ph type="ftr" sz="quarter" idx="3"/>
          </p:nvPr>
        </p:nvSpPr>
        <p:spPr/>
        <p:txBody>
          <a:bodyPr/>
          <a:lstStyle/>
          <a:p>
            <a:r>
              <a:rPr lang="en-US"/>
              <a:t>howardcomputers.com </a:t>
            </a:r>
            <a:r>
              <a:rPr lang="en-US">
                <a:solidFill>
                  <a:schemeClr val="tx1">
                    <a:lumMod val="65000"/>
                    <a:lumOff val="35000"/>
                  </a:schemeClr>
                </a:solidFill>
              </a:rPr>
              <a:t>|</a:t>
            </a:r>
            <a:r>
              <a:rPr lang="en-US"/>
              <a:t> +1(888) 912-3151</a:t>
            </a:r>
            <a:endParaRPr lang="en-US" dirty="0"/>
          </a:p>
        </p:txBody>
      </p:sp>
      <p:sp>
        <p:nvSpPr>
          <p:cNvPr id="4" name="Slide Number Placeholder 3">
            <a:extLst>
              <a:ext uri="{FF2B5EF4-FFF2-40B4-BE49-F238E27FC236}">
                <a16:creationId xmlns:a16="http://schemas.microsoft.com/office/drawing/2014/main" id="{169B88D2-5F13-9AA7-35C9-8F4B9BA70A8B}"/>
              </a:ext>
            </a:extLst>
          </p:cNvPr>
          <p:cNvSpPr>
            <a:spLocks noGrp="1"/>
          </p:cNvSpPr>
          <p:nvPr>
            <p:ph type="sldNum" sz="quarter" idx="4"/>
          </p:nvPr>
        </p:nvSpPr>
        <p:spPr/>
        <p:txBody>
          <a:bodyPr/>
          <a:lstStyle/>
          <a:p>
            <a:r>
              <a:rPr lang="en-US"/>
              <a:t>| </a:t>
            </a:r>
            <a:fld id="{1D16B7BE-58DB-2A4D-A10D-B4C560DEC8E3}" type="slidenum">
              <a:rPr lang="en-US" smtClean="0"/>
              <a:pPr/>
              <a:t>19</a:t>
            </a:fld>
            <a:endParaRPr lang="en-US" dirty="0"/>
          </a:p>
        </p:txBody>
      </p:sp>
      <p:pic>
        <p:nvPicPr>
          <p:cNvPr id="5" name="Picture 4">
            <a:extLst>
              <a:ext uri="{FF2B5EF4-FFF2-40B4-BE49-F238E27FC236}">
                <a16:creationId xmlns:a16="http://schemas.microsoft.com/office/drawing/2014/main" id="{D3130A4D-59EA-8457-E45C-68109BE81D36}"/>
              </a:ext>
            </a:extLst>
          </p:cNvPr>
          <p:cNvPicPr>
            <a:picLocks noChangeAspect="1"/>
          </p:cNvPicPr>
          <p:nvPr/>
        </p:nvPicPr>
        <p:blipFill>
          <a:blip r:embed="rId2"/>
          <a:srcRect/>
          <a:stretch/>
        </p:blipFill>
        <p:spPr>
          <a:xfrm>
            <a:off x="-72107" y="-584512"/>
            <a:ext cx="12336213" cy="3116517"/>
          </a:xfrm>
          <a:prstGeom prst="rect">
            <a:avLst/>
          </a:prstGeom>
        </p:spPr>
      </p:pic>
      <p:sp>
        <p:nvSpPr>
          <p:cNvPr id="6" name="TextBox 5">
            <a:extLst>
              <a:ext uri="{FF2B5EF4-FFF2-40B4-BE49-F238E27FC236}">
                <a16:creationId xmlns:a16="http://schemas.microsoft.com/office/drawing/2014/main" id="{61565CF8-3853-7BAA-C021-E4A8028C4366}"/>
              </a:ext>
            </a:extLst>
          </p:cNvPr>
          <p:cNvSpPr txBox="1"/>
          <p:nvPr/>
        </p:nvSpPr>
        <p:spPr>
          <a:xfrm>
            <a:off x="1413173" y="3152597"/>
            <a:ext cx="9364743"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POWERED BY HOWARD INNOVATION</a:t>
            </a:r>
          </a:p>
        </p:txBody>
      </p:sp>
      <p:sp>
        <p:nvSpPr>
          <p:cNvPr id="7" name="TextBox 6">
            <a:extLst>
              <a:ext uri="{FF2B5EF4-FFF2-40B4-BE49-F238E27FC236}">
                <a16:creationId xmlns:a16="http://schemas.microsoft.com/office/drawing/2014/main" id="{16720882-0D97-F9B8-73CC-211CF1C43A9F}"/>
              </a:ext>
            </a:extLst>
          </p:cNvPr>
          <p:cNvSpPr txBox="1"/>
          <p:nvPr/>
        </p:nvSpPr>
        <p:spPr>
          <a:xfrm>
            <a:off x="581440" y="4042174"/>
            <a:ext cx="11010900" cy="954107"/>
          </a:xfrm>
          <a:prstGeom prst="rect">
            <a:avLst/>
          </a:prstGeom>
          <a:noFill/>
        </p:spPr>
        <p:txBody>
          <a:bodyPr wrap="square" rtlCol="0">
            <a:spAutoFit/>
          </a:bodyPr>
          <a:lstStyle/>
          <a:p>
            <a:pPr algn="ctr"/>
            <a:r>
              <a:rPr lang="en-US" sz="1400" b="0" i="0" u="none" strike="noStrike" dirty="0">
                <a:solidFill>
                  <a:schemeClr val="tx1">
                    <a:lumMod val="50000"/>
                    <a:lumOff val="50000"/>
                  </a:schemeClr>
                </a:solidFill>
                <a:effectLst/>
                <a:latin typeface="Arial" panose="020B0604020202020204" pitchFamily="34" charset="0"/>
              </a:rPr>
              <a:t>At Howard, we pride ourselves in the quality of our products and the level of Product Support we give to all of our customers. Our products are made and assembled here in the USA and are thoroughly tested for quality assurance. We use high quality components from manufacturers such as Intel, LG, and Samsung. We also provide FREE, 100% U.S. based, telephone technical support, 24/7, 365 days a year for as long as you own your Howard product.</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9" name="Picture 8" descr="hicare_e_front.png">
            <a:extLst>
              <a:ext uri="{FF2B5EF4-FFF2-40B4-BE49-F238E27FC236}">
                <a16:creationId xmlns:a16="http://schemas.microsoft.com/office/drawing/2014/main" id="{80A8C216-9342-C6ED-9CF7-652E0BFA15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47112" y="226292"/>
            <a:ext cx="1023215" cy="2548385"/>
          </a:xfrm>
          <a:prstGeom prst="rect">
            <a:avLst/>
          </a:prstGeom>
        </p:spPr>
      </p:pic>
      <p:pic>
        <p:nvPicPr>
          <p:cNvPr id="10" name="Picture 9" descr="hisiwft_notebook_cart..png">
            <a:extLst>
              <a:ext uri="{FF2B5EF4-FFF2-40B4-BE49-F238E27FC236}">
                <a16:creationId xmlns:a16="http://schemas.microsoft.com/office/drawing/2014/main" id="{8D77D30F-0821-40D0-482C-D44C41DB50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30645" y="186727"/>
            <a:ext cx="923489" cy="2676361"/>
          </a:xfrm>
          <a:prstGeom prst="rect">
            <a:avLst/>
          </a:prstGeom>
        </p:spPr>
      </p:pic>
      <p:pic>
        <p:nvPicPr>
          <p:cNvPr id="11" name="Picture 10" descr="hicore_nonpowered_tablet_cart.png">
            <a:extLst>
              <a:ext uri="{FF2B5EF4-FFF2-40B4-BE49-F238E27FC236}">
                <a16:creationId xmlns:a16="http://schemas.microsoft.com/office/drawing/2014/main" id="{EB83ED13-F98A-251B-BACE-EF83D80469D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60842" y="272115"/>
            <a:ext cx="1020507" cy="2548385"/>
          </a:xfrm>
          <a:prstGeom prst="rect">
            <a:avLst/>
          </a:prstGeom>
        </p:spPr>
      </p:pic>
      <p:pic>
        <p:nvPicPr>
          <p:cNvPr id="12" name="Picture 11" descr="W2_Med.psd">
            <a:extLst>
              <a:ext uri="{FF2B5EF4-FFF2-40B4-BE49-F238E27FC236}">
                <a16:creationId xmlns:a16="http://schemas.microsoft.com/office/drawing/2014/main" id="{374D785E-5FF3-F159-58EE-E165B151AF4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5418" y="213232"/>
            <a:ext cx="1736531" cy="2656261"/>
          </a:xfrm>
          <a:prstGeom prst="rect">
            <a:avLst/>
          </a:prstGeom>
        </p:spPr>
      </p:pic>
      <p:pic>
        <p:nvPicPr>
          <p:cNvPr id="13" name="Picture 12" descr="A_Custom_Med.psd">
            <a:extLst>
              <a:ext uri="{FF2B5EF4-FFF2-40B4-BE49-F238E27FC236}">
                <a16:creationId xmlns:a16="http://schemas.microsoft.com/office/drawing/2014/main" id="{5A35A04F-C8B6-3E60-B806-03951C233B4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32116" y="1457914"/>
            <a:ext cx="1879062" cy="1252708"/>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175BEA25-1A5D-DF3C-F1B5-E238A9A7FFF0}"/>
              </a:ext>
            </a:extLst>
          </p:cNvPr>
          <p:cNvPicPr>
            <a:picLocks noChangeAspect="1"/>
          </p:cNvPicPr>
          <p:nvPr/>
        </p:nvPicPr>
        <p:blipFill>
          <a:blip r:embed="rId8"/>
          <a:stretch>
            <a:fillRect/>
          </a:stretch>
        </p:blipFill>
        <p:spPr>
          <a:xfrm>
            <a:off x="535674" y="1383274"/>
            <a:ext cx="956609" cy="1166033"/>
          </a:xfrm>
          <a:prstGeom prst="rect">
            <a:avLst/>
          </a:prstGeom>
        </p:spPr>
      </p:pic>
      <p:pic>
        <p:nvPicPr>
          <p:cNvPr id="21" name="Picture 20" descr="A picture containing text, electronics, computer, display&#10;&#10;Description automatically generated">
            <a:extLst>
              <a:ext uri="{FF2B5EF4-FFF2-40B4-BE49-F238E27FC236}">
                <a16:creationId xmlns:a16="http://schemas.microsoft.com/office/drawing/2014/main" id="{C0BDFF9A-D38C-63AF-2BB9-A852D3467DF7}"/>
              </a:ext>
            </a:extLst>
          </p:cNvPr>
          <p:cNvPicPr>
            <a:picLocks noChangeAspect="1"/>
          </p:cNvPicPr>
          <p:nvPr/>
        </p:nvPicPr>
        <p:blipFill>
          <a:blip r:embed="rId9"/>
          <a:stretch>
            <a:fillRect/>
          </a:stretch>
        </p:blipFill>
        <p:spPr>
          <a:xfrm>
            <a:off x="1037470" y="923056"/>
            <a:ext cx="2567021" cy="1821097"/>
          </a:xfrm>
          <a:prstGeom prst="rect">
            <a:avLst/>
          </a:prstGeom>
        </p:spPr>
      </p:pic>
      <p:pic>
        <p:nvPicPr>
          <p:cNvPr id="22" name="Picture 21" descr="A picture containing text, sign, blue&#10;&#10;Description automatically generated">
            <a:extLst>
              <a:ext uri="{FF2B5EF4-FFF2-40B4-BE49-F238E27FC236}">
                <a16:creationId xmlns:a16="http://schemas.microsoft.com/office/drawing/2014/main" id="{449E7E21-2B3B-5E79-51F2-A97D2761F9FC}"/>
              </a:ext>
            </a:extLst>
          </p:cNvPr>
          <p:cNvPicPr>
            <a:picLocks noChangeAspect="1"/>
          </p:cNvPicPr>
          <p:nvPr/>
        </p:nvPicPr>
        <p:blipFill>
          <a:blip r:embed="rId10"/>
          <a:stretch>
            <a:fillRect/>
          </a:stretch>
        </p:blipFill>
        <p:spPr>
          <a:xfrm>
            <a:off x="1221973" y="2158489"/>
            <a:ext cx="758479" cy="410076"/>
          </a:xfrm>
          <a:prstGeom prst="rect">
            <a:avLst/>
          </a:prstGeom>
        </p:spPr>
      </p:pic>
      <p:pic>
        <p:nvPicPr>
          <p:cNvPr id="23" name="Picture 22" descr="A picture containing text, electronics, computer, dark&#10;&#10;Description automatically generated">
            <a:extLst>
              <a:ext uri="{FF2B5EF4-FFF2-40B4-BE49-F238E27FC236}">
                <a16:creationId xmlns:a16="http://schemas.microsoft.com/office/drawing/2014/main" id="{152ACDB4-D599-F0ED-8BC4-E36D574CFE9B}"/>
              </a:ext>
            </a:extLst>
          </p:cNvPr>
          <p:cNvPicPr>
            <a:picLocks noChangeAspect="1"/>
          </p:cNvPicPr>
          <p:nvPr/>
        </p:nvPicPr>
        <p:blipFill>
          <a:blip r:embed="rId11"/>
          <a:stretch>
            <a:fillRect/>
          </a:stretch>
        </p:blipFill>
        <p:spPr>
          <a:xfrm>
            <a:off x="2494986" y="1392230"/>
            <a:ext cx="2091619" cy="1568714"/>
          </a:xfrm>
          <a:prstGeom prst="rect">
            <a:avLst/>
          </a:prstGeom>
        </p:spPr>
      </p:pic>
      <p:pic>
        <p:nvPicPr>
          <p:cNvPr id="28" name="Picture 27">
            <a:extLst>
              <a:ext uri="{FF2B5EF4-FFF2-40B4-BE49-F238E27FC236}">
                <a16:creationId xmlns:a16="http://schemas.microsoft.com/office/drawing/2014/main" id="{39031EB3-541B-9B42-9FCD-2A6110FB5347}"/>
              </a:ext>
            </a:extLst>
          </p:cNvPr>
          <p:cNvPicPr>
            <a:picLocks noChangeAspect="1"/>
          </p:cNvPicPr>
          <p:nvPr/>
        </p:nvPicPr>
        <p:blipFill>
          <a:blip r:embed="rId12"/>
          <a:stretch>
            <a:fillRect/>
          </a:stretch>
        </p:blipFill>
        <p:spPr>
          <a:xfrm>
            <a:off x="3992531" y="743255"/>
            <a:ext cx="2174681" cy="1519656"/>
          </a:xfrm>
          <a:prstGeom prst="rect">
            <a:avLst/>
          </a:prstGeom>
        </p:spPr>
      </p:pic>
      <p:pic>
        <p:nvPicPr>
          <p:cNvPr id="24" name="Picture 23" descr="A picture containing text, computer, electronics&#10;&#10;Description automatically generated">
            <a:extLst>
              <a:ext uri="{FF2B5EF4-FFF2-40B4-BE49-F238E27FC236}">
                <a16:creationId xmlns:a16="http://schemas.microsoft.com/office/drawing/2014/main" id="{8896EF2A-F740-B8E7-68C1-3988CD0BFE3C}"/>
              </a:ext>
            </a:extLst>
          </p:cNvPr>
          <p:cNvPicPr>
            <a:picLocks noChangeAspect="1"/>
          </p:cNvPicPr>
          <p:nvPr/>
        </p:nvPicPr>
        <p:blipFill>
          <a:blip r:embed="rId13"/>
          <a:stretch>
            <a:fillRect/>
          </a:stretch>
        </p:blipFill>
        <p:spPr>
          <a:xfrm>
            <a:off x="5389119" y="1241612"/>
            <a:ext cx="1794248" cy="1345686"/>
          </a:xfrm>
          <a:prstGeom prst="rect">
            <a:avLst/>
          </a:prstGeom>
        </p:spPr>
      </p:pic>
      <p:pic>
        <p:nvPicPr>
          <p:cNvPr id="25" name="Picture 24" descr="A picture containing text, indoor, stereo&#10;&#10;Description automatically generated">
            <a:extLst>
              <a:ext uri="{FF2B5EF4-FFF2-40B4-BE49-F238E27FC236}">
                <a16:creationId xmlns:a16="http://schemas.microsoft.com/office/drawing/2014/main" id="{53CC5D5A-6535-F618-098E-9CD5EAB1382B}"/>
              </a:ext>
            </a:extLst>
          </p:cNvPr>
          <p:cNvPicPr>
            <a:picLocks noChangeAspect="1"/>
          </p:cNvPicPr>
          <p:nvPr/>
        </p:nvPicPr>
        <p:blipFill>
          <a:blip r:embed="rId14"/>
          <a:stretch>
            <a:fillRect/>
          </a:stretch>
        </p:blipFill>
        <p:spPr>
          <a:xfrm>
            <a:off x="4446050" y="1829394"/>
            <a:ext cx="1670278" cy="1252708"/>
          </a:xfrm>
          <a:prstGeom prst="rect">
            <a:avLst/>
          </a:prstGeom>
        </p:spPr>
      </p:pic>
      <p:sp>
        <p:nvSpPr>
          <p:cNvPr id="30" name="Rectangle 29">
            <a:extLst>
              <a:ext uri="{FF2B5EF4-FFF2-40B4-BE49-F238E27FC236}">
                <a16:creationId xmlns:a16="http://schemas.microsoft.com/office/drawing/2014/main" id="{C1596DAC-225C-689C-6047-6D401FE4812B}"/>
              </a:ext>
            </a:extLst>
          </p:cNvPr>
          <p:cNvSpPr/>
          <p:nvPr/>
        </p:nvSpPr>
        <p:spPr>
          <a:xfrm>
            <a:off x="1834121" y="5150873"/>
            <a:ext cx="8542332" cy="436273"/>
          </a:xfrm>
          <a:prstGeom prst="rect">
            <a:avLst/>
          </a:prstGeom>
          <a:noFill/>
        </p:spPr>
        <p:txBody>
          <a:bodyPr wrap="square" lIns="91440" tIns="45720" rIns="91440" bIns="45720">
            <a:spAutoFit/>
          </a:bodyPr>
          <a:lstStyle/>
          <a:p>
            <a:pPr algn="ctr">
              <a:lnSpc>
                <a:spcPct val="150000"/>
              </a:lnSpc>
            </a:pPr>
            <a:r>
              <a:rPr lang="en-US" sz="1700" cap="none" spc="0" dirty="0">
                <a:ln w="0"/>
                <a:solidFill>
                  <a:schemeClr val="tx1">
                    <a:lumMod val="65000"/>
                    <a:lumOff val="35000"/>
                  </a:schemeClr>
                </a:solidFill>
                <a:effectLst/>
                <a:latin typeface="Arial" panose="020B0604020202020204" pitchFamily="34" charset="0"/>
                <a:cs typeface="Arial" panose="020B0604020202020204" pitchFamily="34" charset="0"/>
              </a:rPr>
              <a:t>Computing, Healthcare Mobility, Infection Control, Kiosk, and Telehealth Solutions</a:t>
            </a:r>
          </a:p>
        </p:txBody>
      </p:sp>
    </p:spTree>
    <p:extLst>
      <p:ext uri="{BB962C8B-B14F-4D97-AF65-F5344CB8AC3E}">
        <p14:creationId xmlns:p14="http://schemas.microsoft.com/office/powerpoint/2010/main" val="3545336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a:t>
            </a:fld>
            <a:endParaRPr lang="en-US" dirty="0"/>
          </a:p>
        </p:txBody>
      </p:sp>
      <p:sp>
        <p:nvSpPr>
          <p:cNvPr id="7" name="TextBox 6">
            <a:extLst>
              <a:ext uri="{FF2B5EF4-FFF2-40B4-BE49-F238E27FC236}">
                <a16:creationId xmlns:a16="http://schemas.microsoft.com/office/drawing/2014/main" id="{AF26D76F-B89A-9B48-A370-6FA62284D63A}"/>
              </a:ext>
            </a:extLst>
          </p:cNvPr>
          <p:cNvSpPr txBox="1"/>
          <p:nvPr/>
        </p:nvSpPr>
        <p:spPr>
          <a:xfrm>
            <a:off x="4764547" y="2493900"/>
            <a:ext cx="6635636" cy="1691297"/>
          </a:xfrm>
          <a:prstGeom prst="rect">
            <a:avLst/>
          </a:prstGeom>
          <a:noFill/>
        </p:spPr>
        <p:txBody>
          <a:bodyPr wrap="square" rtlCol="0">
            <a:spAutoFit/>
          </a:bodyPr>
          <a:lstStyle/>
          <a:p>
            <a:pPr>
              <a:lnSpc>
                <a:spcPts val="1800"/>
              </a:lnSpc>
            </a:pPr>
            <a:r>
              <a:rPr lang="en-US" sz="1400" dirty="0">
                <a:solidFill>
                  <a:schemeClr val="tx1">
                    <a:lumMod val="65000"/>
                    <a:lumOff val="35000"/>
                  </a:schemeClr>
                </a:solidFill>
                <a:latin typeface="Arial" panose="020B0604020202020204" pitchFamily="34" charset="0"/>
                <a:cs typeface="Arial" panose="020B0604020202020204" pitchFamily="34" charset="0"/>
              </a:rPr>
              <a:t>In 1968, a young Billy W. Howard Sr. left his successful career at General Electric to return to his native Mississippi and create his own company –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b="1" dirty="0">
                <a:solidFill>
                  <a:srgbClr val="2B93C5"/>
                </a:solidFill>
                <a:latin typeface="Arial" panose="020B0604020202020204" pitchFamily="34" charset="0"/>
                <a:cs typeface="Arial" panose="020B0604020202020204" pitchFamily="34" charset="0"/>
              </a:rPr>
              <a:t>Howard Industries</a:t>
            </a:r>
            <a:r>
              <a:rPr lang="en-US" sz="1400" b="1" dirty="0">
                <a:solidFill>
                  <a:schemeClr val="tx1">
                    <a:lumMod val="65000"/>
                    <a:lumOff val="35000"/>
                  </a:schemeClr>
                </a:solidFill>
                <a:latin typeface="Arial" panose="020B0604020202020204" pitchFamily="34" charset="0"/>
                <a:cs typeface="Arial" panose="020B0604020202020204" pitchFamily="34" charset="0"/>
              </a:rPr>
              <a:t>. </a:t>
            </a:r>
          </a:p>
          <a:p>
            <a:pPr>
              <a:lnSpc>
                <a:spcPts val="1800"/>
              </a:lnSpc>
            </a:pPr>
            <a:endParaRPr lang="en-US" sz="1400" b="1" dirty="0">
              <a:solidFill>
                <a:schemeClr val="tx1">
                  <a:lumMod val="65000"/>
                  <a:lumOff val="35000"/>
                </a:schemeClr>
              </a:solidFill>
              <a:latin typeface="Arial" panose="020B0604020202020204" pitchFamily="34" charset="0"/>
              <a:cs typeface="Arial" panose="020B0604020202020204" pitchFamily="34" charset="0"/>
            </a:endParaRPr>
          </a:p>
          <a:p>
            <a:pPr>
              <a:lnSpc>
                <a:spcPts val="1800"/>
              </a:lnSpc>
            </a:pPr>
            <a:r>
              <a:rPr lang="en-US" sz="1400" dirty="0">
                <a:solidFill>
                  <a:schemeClr val="tx1">
                    <a:lumMod val="65000"/>
                    <a:lumOff val="35000"/>
                  </a:schemeClr>
                </a:solidFill>
                <a:latin typeface="Arial" panose="020B0604020202020204" pitchFamily="34" charset="0"/>
                <a:cs typeface="Arial" panose="020B0604020202020204" pitchFamily="34" charset="0"/>
              </a:rPr>
              <a:t>Over the next five decades and with the assistance of his wife, Linda, Howard Industries has grown to become a </a:t>
            </a:r>
            <a:r>
              <a:rPr lang="en-US" sz="1400" b="1" dirty="0">
                <a:solidFill>
                  <a:srgbClr val="2B93C5"/>
                </a:solidFill>
                <a:latin typeface="Arial" panose="020B0604020202020204" pitchFamily="34" charset="0"/>
                <a:cs typeface="Arial" panose="020B0604020202020204" pitchFamily="34" charset="0"/>
              </a:rPr>
              <a:t>billion dollar company</a:t>
            </a:r>
            <a:r>
              <a:rPr lang="en-US" sz="1400" b="1" dirty="0">
                <a:solidFill>
                  <a:schemeClr val="tx1">
                    <a:lumMod val="65000"/>
                    <a:lumOff val="35000"/>
                  </a:schemeClr>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consisting of four separate divisions and a wholly-owned subsidiary, Howard Transportation. </a:t>
            </a:r>
          </a:p>
        </p:txBody>
      </p:sp>
      <p:pic>
        <p:nvPicPr>
          <p:cNvPr id="21" name="Picture 20" descr="Billy W. Howard Sr. and Linda Howard&#10;&#10;Description automatically generated">
            <a:extLst>
              <a:ext uri="{FF2B5EF4-FFF2-40B4-BE49-F238E27FC236}">
                <a16:creationId xmlns:a16="http://schemas.microsoft.com/office/drawing/2014/main" id="{C8BAB2C3-1AF1-844D-A1A1-0F1F5E2ED100}"/>
              </a:ext>
            </a:extLst>
          </p:cNvPr>
          <p:cNvPicPr>
            <a:picLocks noChangeAspect="1"/>
          </p:cNvPicPr>
          <p:nvPr/>
        </p:nvPicPr>
        <p:blipFill>
          <a:blip r:embed="rId3"/>
          <a:stretch>
            <a:fillRect/>
          </a:stretch>
        </p:blipFill>
        <p:spPr>
          <a:xfrm>
            <a:off x="833231" y="859320"/>
            <a:ext cx="3552506" cy="4514643"/>
          </a:xfrm>
          <a:prstGeom prst="rect">
            <a:avLst/>
          </a:prstGeom>
        </p:spPr>
      </p:pic>
      <p:sp>
        <p:nvSpPr>
          <p:cNvPr id="14" name="TextBox 13">
            <a:extLst>
              <a:ext uri="{FF2B5EF4-FFF2-40B4-BE49-F238E27FC236}">
                <a16:creationId xmlns:a16="http://schemas.microsoft.com/office/drawing/2014/main" id="{39B972D4-5079-2846-9253-672EF4780A1B}"/>
              </a:ext>
            </a:extLst>
          </p:cNvPr>
          <p:cNvSpPr txBox="1"/>
          <p:nvPr/>
        </p:nvSpPr>
        <p:spPr>
          <a:xfrm>
            <a:off x="5653622" y="1438714"/>
            <a:ext cx="5794600" cy="707886"/>
          </a:xfrm>
          <a:prstGeom prst="rect">
            <a:avLst/>
          </a:prstGeom>
          <a:noFill/>
        </p:spPr>
        <p:txBody>
          <a:bodyPr wrap="none" rtlCol="0">
            <a:spAutoFit/>
          </a:bodyPr>
          <a:lstStyle/>
          <a:p>
            <a:r>
              <a:rPr lang="en-US" sz="4000" dirty="0">
                <a:solidFill>
                  <a:srgbClr val="002A64"/>
                </a:solidFill>
                <a:latin typeface="Arial" panose="020B0604020202020204" pitchFamily="34" charset="0"/>
                <a:ea typeface="Malgun Gothic" panose="020B0503020000020004" pitchFamily="34" charset="-127"/>
                <a:cs typeface="Arial" panose="020B0604020202020204" pitchFamily="34" charset="0"/>
              </a:rPr>
              <a:t>CORPORATE </a:t>
            </a:r>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HISTORY</a:t>
            </a:r>
          </a:p>
        </p:txBody>
      </p:sp>
      <p:grpSp>
        <p:nvGrpSpPr>
          <p:cNvPr id="15" name="Group 14">
            <a:extLst>
              <a:ext uri="{FF2B5EF4-FFF2-40B4-BE49-F238E27FC236}">
                <a16:creationId xmlns:a16="http://schemas.microsoft.com/office/drawing/2014/main" id="{6C8F271C-B6D0-C140-92D5-05A46D910A1D}"/>
              </a:ext>
            </a:extLst>
          </p:cNvPr>
          <p:cNvGrpSpPr/>
          <p:nvPr/>
        </p:nvGrpSpPr>
        <p:grpSpPr>
          <a:xfrm>
            <a:off x="4801583" y="1346007"/>
            <a:ext cx="758541" cy="830997"/>
            <a:chOff x="10354018" y="2167987"/>
            <a:chExt cx="842437" cy="959912"/>
          </a:xfrm>
        </p:grpSpPr>
        <p:sp>
          <p:nvSpPr>
            <p:cNvPr id="16" name="TextBox 15">
              <a:extLst>
                <a:ext uri="{FF2B5EF4-FFF2-40B4-BE49-F238E27FC236}">
                  <a16:creationId xmlns:a16="http://schemas.microsoft.com/office/drawing/2014/main" id="{9295806F-3205-C442-8C64-895CC40354C0}"/>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17" name="Rectangle: Rounded Corners 28">
              <a:extLst>
                <a:ext uri="{FF2B5EF4-FFF2-40B4-BE49-F238E27FC236}">
                  <a16:creationId xmlns:a16="http://schemas.microsoft.com/office/drawing/2014/main" id="{50CBAEBF-E162-9B48-B294-D323D91C9136}"/>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65146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20</a:t>
            </a:fld>
            <a:endParaRPr lang="en-US" dirty="0"/>
          </a:p>
        </p:txBody>
      </p:sp>
      <p:sp>
        <p:nvSpPr>
          <p:cNvPr id="6" name="TextBox 5">
            <a:extLst>
              <a:ext uri="{FF2B5EF4-FFF2-40B4-BE49-F238E27FC236}">
                <a16:creationId xmlns:a16="http://schemas.microsoft.com/office/drawing/2014/main" id="{0065F3A0-0ECD-A649-8C59-BA0C01E7C969}"/>
              </a:ext>
            </a:extLst>
          </p:cNvPr>
          <p:cNvSpPr txBox="1"/>
          <p:nvPr/>
        </p:nvSpPr>
        <p:spPr>
          <a:xfrm>
            <a:off x="4629006" y="1723331"/>
            <a:ext cx="6677528" cy="1991379"/>
          </a:xfrm>
          <a:prstGeom prst="rect">
            <a:avLst/>
          </a:prstGeom>
          <a:noFill/>
        </p:spPr>
        <p:txBody>
          <a:bodyPr wrap="square" rtlCol="0">
            <a:spAutoFit/>
          </a:bodyPr>
          <a:lstStyle/>
          <a:p>
            <a:pPr>
              <a:lnSpc>
                <a:spcPct val="150000"/>
              </a:lnSpc>
            </a:pPr>
            <a:r>
              <a:rPr lang="en-US" sz="1400" dirty="0">
                <a:solidFill>
                  <a:schemeClr val="tx1">
                    <a:lumMod val="65000"/>
                    <a:lumOff val="35000"/>
                  </a:schemeClr>
                </a:solidFill>
                <a:latin typeface="Arial" panose="020B0604020202020204" pitchFamily="34" charset="0"/>
                <a:cs typeface="Arial" panose="020B0604020202020204" pitchFamily="34" charset="0"/>
              </a:rPr>
              <a:t>Howard is dedicated to ensuring that our customers are equipped with the IT products and services they need to succeed in today’s digital environment. No matter the type, size, or location of your organization, Howard has the customizable technology solutions that will meet or exceed any specifications required to bring your facility up to 21st Century standards, and most of these are available on state or federal contracts, such as:</a:t>
            </a:r>
          </a:p>
        </p:txBody>
      </p:sp>
      <p:cxnSp>
        <p:nvCxnSpPr>
          <p:cNvPr id="7" name="Straight Connector 6">
            <a:extLst>
              <a:ext uri="{FF2B5EF4-FFF2-40B4-BE49-F238E27FC236}">
                <a16:creationId xmlns:a16="http://schemas.microsoft.com/office/drawing/2014/main" id="{96D965ED-32F3-E147-8005-069D2EE90F1B}"/>
              </a:ext>
            </a:extLst>
          </p:cNvPr>
          <p:cNvCxnSpPr>
            <a:cxnSpLocks/>
          </p:cNvCxnSpPr>
          <p:nvPr/>
        </p:nvCxnSpPr>
        <p:spPr>
          <a:xfrm>
            <a:off x="4361067" y="1057549"/>
            <a:ext cx="0" cy="4230443"/>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C7FDD7A-587A-BD41-A6AF-27C9558BC571}"/>
              </a:ext>
            </a:extLst>
          </p:cNvPr>
          <p:cNvSpPr txBox="1"/>
          <p:nvPr/>
        </p:nvSpPr>
        <p:spPr>
          <a:xfrm>
            <a:off x="4629006" y="1057549"/>
            <a:ext cx="5433539"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SHOP BY CONTRACT</a:t>
            </a:r>
          </a:p>
        </p:txBody>
      </p:sp>
      <p:pic>
        <p:nvPicPr>
          <p:cNvPr id="10" name="Picture 9" descr="A picture containing can, food&#10;&#10;Description automatically generated">
            <a:extLst>
              <a:ext uri="{FF2B5EF4-FFF2-40B4-BE49-F238E27FC236}">
                <a16:creationId xmlns:a16="http://schemas.microsoft.com/office/drawing/2014/main" id="{D5531335-3CA7-D84F-BDCD-4382D4FB21F2}"/>
              </a:ext>
            </a:extLst>
          </p:cNvPr>
          <p:cNvPicPr>
            <a:picLocks noChangeAspect="1"/>
          </p:cNvPicPr>
          <p:nvPr/>
        </p:nvPicPr>
        <p:blipFill>
          <a:blip r:embed="rId3"/>
          <a:stretch>
            <a:fillRect/>
          </a:stretch>
        </p:blipFill>
        <p:spPr>
          <a:xfrm>
            <a:off x="4716812" y="3951885"/>
            <a:ext cx="1490917" cy="520087"/>
          </a:xfrm>
          <a:prstGeom prst="rect">
            <a:avLst/>
          </a:prstGeom>
        </p:spPr>
      </p:pic>
      <p:pic>
        <p:nvPicPr>
          <p:cNvPr id="12" name="Picture 11" descr="A close up of a sign&#10;&#10;Description automatically generated">
            <a:extLst>
              <a:ext uri="{FF2B5EF4-FFF2-40B4-BE49-F238E27FC236}">
                <a16:creationId xmlns:a16="http://schemas.microsoft.com/office/drawing/2014/main" id="{B0BA821A-6643-9048-B3CF-150A72A4005A}"/>
              </a:ext>
            </a:extLst>
          </p:cNvPr>
          <p:cNvPicPr>
            <a:picLocks noChangeAspect="1"/>
          </p:cNvPicPr>
          <p:nvPr/>
        </p:nvPicPr>
        <p:blipFill>
          <a:blip r:embed="rId4"/>
          <a:stretch>
            <a:fillRect/>
          </a:stretch>
        </p:blipFill>
        <p:spPr>
          <a:xfrm>
            <a:off x="6573956" y="4008945"/>
            <a:ext cx="1589285" cy="433441"/>
          </a:xfrm>
          <a:prstGeom prst="rect">
            <a:avLst/>
          </a:prstGeom>
        </p:spPr>
      </p:pic>
      <p:pic>
        <p:nvPicPr>
          <p:cNvPr id="14" name="Picture 13" descr="A picture containing clock&#10;&#10;Description automatically generated">
            <a:extLst>
              <a:ext uri="{FF2B5EF4-FFF2-40B4-BE49-F238E27FC236}">
                <a16:creationId xmlns:a16="http://schemas.microsoft.com/office/drawing/2014/main" id="{5C159CD4-B058-474B-AE15-8258DD80983D}"/>
              </a:ext>
            </a:extLst>
          </p:cNvPr>
          <p:cNvPicPr>
            <a:picLocks noChangeAspect="1"/>
          </p:cNvPicPr>
          <p:nvPr/>
        </p:nvPicPr>
        <p:blipFill>
          <a:blip r:embed="rId5"/>
          <a:stretch>
            <a:fillRect/>
          </a:stretch>
        </p:blipFill>
        <p:spPr>
          <a:xfrm>
            <a:off x="8529468" y="3976357"/>
            <a:ext cx="1297128" cy="464278"/>
          </a:xfrm>
          <a:prstGeom prst="rect">
            <a:avLst/>
          </a:prstGeom>
        </p:spPr>
      </p:pic>
      <p:pic>
        <p:nvPicPr>
          <p:cNvPr id="16" name="Picture 15" descr="A close up of a sign&#10;&#10;Description automatically generated">
            <a:extLst>
              <a:ext uri="{FF2B5EF4-FFF2-40B4-BE49-F238E27FC236}">
                <a16:creationId xmlns:a16="http://schemas.microsoft.com/office/drawing/2014/main" id="{78B6D794-39B6-954B-96E1-444406A85E38}"/>
              </a:ext>
            </a:extLst>
          </p:cNvPr>
          <p:cNvPicPr>
            <a:picLocks noChangeAspect="1"/>
          </p:cNvPicPr>
          <p:nvPr/>
        </p:nvPicPr>
        <p:blipFill>
          <a:blip r:embed="rId6"/>
          <a:stretch>
            <a:fillRect/>
          </a:stretch>
        </p:blipFill>
        <p:spPr>
          <a:xfrm>
            <a:off x="10182341" y="3776354"/>
            <a:ext cx="1078211" cy="776312"/>
          </a:xfrm>
          <a:prstGeom prst="rect">
            <a:avLst/>
          </a:prstGeom>
        </p:spPr>
      </p:pic>
      <p:pic>
        <p:nvPicPr>
          <p:cNvPr id="18" name="Picture 17">
            <a:extLst>
              <a:ext uri="{FF2B5EF4-FFF2-40B4-BE49-F238E27FC236}">
                <a16:creationId xmlns:a16="http://schemas.microsoft.com/office/drawing/2014/main" id="{5F03B098-A4F1-5A46-92F4-D65B8E025B13}"/>
              </a:ext>
            </a:extLst>
          </p:cNvPr>
          <p:cNvPicPr>
            <a:picLocks noChangeAspect="1"/>
          </p:cNvPicPr>
          <p:nvPr/>
        </p:nvPicPr>
        <p:blipFill>
          <a:blip r:embed="rId7"/>
          <a:stretch>
            <a:fillRect/>
          </a:stretch>
        </p:blipFill>
        <p:spPr>
          <a:xfrm>
            <a:off x="764112" y="1518066"/>
            <a:ext cx="3241211" cy="3241211"/>
          </a:xfrm>
          <a:prstGeom prst="rect">
            <a:avLst/>
          </a:prstGeom>
        </p:spPr>
      </p:pic>
      <p:pic>
        <p:nvPicPr>
          <p:cNvPr id="13" name="Picture 12" descr="Text&#10;&#10;Description automatically generated">
            <a:extLst>
              <a:ext uri="{FF2B5EF4-FFF2-40B4-BE49-F238E27FC236}">
                <a16:creationId xmlns:a16="http://schemas.microsoft.com/office/drawing/2014/main" id="{7CBFF6D4-65B9-BC4D-AD63-6E56942A8508}"/>
              </a:ext>
            </a:extLst>
          </p:cNvPr>
          <p:cNvPicPr>
            <a:picLocks noChangeAspect="1"/>
          </p:cNvPicPr>
          <p:nvPr/>
        </p:nvPicPr>
        <p:blipFill>
          <a:blip r:embed="rId8"/>
          <a:stretch>
            <a:fillRect/>
          </a:stretch>
        </p:blipFill>
        <p:spPr>
          <a:xfrm>
            <a:off x="4696264" y="4556115"/>
            <a:ext cx="2084678" cy="638550"/>
          </a:xfrm>
          <a:prstGeom prst="rect">
            <a:avLst/>
          </a:prstGeom>
        </p:spPr>
      </p:pic>
      <p:pic>
        <p:nvPicPr>
          <p:cNvPr id="17" name="Picture 16" descr="A picture containing text, clock, dark&#10;&#10;Description automatically generated">
            <a:extLst>
              <a:ext uri="{FF2B5EF4-FFF2-40B4-BE49-F238E27FC236}">
                <a16:creationId xmlns:a16="http://schemas.microsoft.com/office/drawing/2014/main" id="{16638035-0B94-8141-9B70-B21ADB5C1135}"/>
              </a:ext>
            </a:extLst>
          </p:cNvPr>
          <p:cNvPicPr>
            <a:picLocks noChangeAspect="1"/>
          </p:cNvPicPr>
          <p:nvPr/>
        </p:nvPicPr>
        <p:blipFill>
          <a:blip r:embed="rId9"/>
          <a:stretch>
            <a:fillRect/>
          </a:stretch>
        </p:blipFill>
        <p:spPr>
          <a:xfrm>
            <a:off x="6842586" y="4635607"/>
            <a:ext cx="1515732" cy="464278"/>
          </a:xfrm>
          <a:prstGeom prst="rect">
            <a:avLst/>
          </a:prstGeom>
        </p:spPr>
      </p:pic>
      <p:pic>
        <p:nvPicPr>
          <p:cNvPr id="20" name="Picture 19" descr="A picture containing text, sign, close&#10;&#10;Description automatically generated">
            <a:extLst>
              <a:ext uri="{FF2B5EF4-FFF2-40B4-BE49-F238E27FC236}">
                <a16:creationId xmlns:a16="http://schemas.microsoft.com/office/drawing/2014/main" id="{ED61A798-562C-1C43-9E27-1E43A99355DE}"/>
              </a:ext>
            </a:extLst>
          </p:cNvPr>
          <p:cNvPicPr>
            <a:picLocks noChangeAspect="1"/>
          </p:cNvPicPr>
          <p:nvPr/>
        </p:nvPicPr>
        <p:blipFill>
          <a:blip r:embed="rId10"/>
          <a:stretch>
            <a:fillRect/>
          </a:stretch>
        </p:blipFill>
        <p:spPr>
          <a:xfrm>
            <a:off x="8481072" y="4678062"/>
            <a:ext cx="1594464" cy="379989"/>
          </a:xfrm>
          <a:prstGeom prst="rect">
            <a:avLst/>
          </a:prstGeom>
        </p:spPr>
      </p:pic>
      <p:pic>
        <p:nvPicPr>
          <p:cNvPr id="22" name="Picture 21" descr="A picture containing text, tableware, dishware, plate&#10;&#10;Description automatically generated">
            <a:extLst>
              <a:ext uri="{FF2B5EF4-FFF2-40B4-BE49-F238E27FC236}">
                <a16:creationId xmlns:a16="http://schemas.microsoft.com/office/drawing/2014/main" id="{6D613774-D99F-894F-90EC-B7233FB5D79C}"/>
              </a:ext>
            </a:extLst>
          </p:cNvPr>
          <p:cNvPicPr>
            <a:picLocks noChangeAspect="1"/>
          </p:cNvPicPr>
          <p:nvPr/>
        </p:nvPicPr>
        <p:blipFill>
          <a:blip r:embed="rId11"/>
          <a:stretch>
            <a:fillRect/>
          </a:stretch>
        </p:blipFill>
        <p:spPr>
          <a:xfrm>
            <a:off x="10204410" y="4635607"/>
            <a:ext cx="1172880" cy="433456"/>
          </a:xfrm>
          <a:prstGeom prst="rect">
            <a:avLst/>
          </a:prstGeom>
        </p:spPr>
      </p:pic>
    </p:spTree>
    <p:extLst>
      <p:ext uri="{BB962C8B-B14F-4D97-AF65-F5344CB8AC3E}">
        <p14:creationId xmlns:p14="http://schemas.microsoft.com/office/powerpoint/2010/main" val="1310995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53327-511F-2FA0-4390-F49EDDAAD7DC}"/>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3" name="Footer Placeholder 2">
            <a:extLst>
              <a:ext uri="{FF2B5EF4-FFF2-40B4-BE49-F238E27FC236}">
                <a16:creationId xmlns:a16="http://schemas.microsoft.com/office/drawing/2014/main" id="{BBE28441-5396-4DA5-AA59-107C0ED0FBC5}"/>
              </a:ext>
            </a:extLst>
          </p:cNvPr>
          <p:cNvSpPr>
            <a:spLocks noGrp="1"/>
          </p:cNvSpPr>
          <p:nvPr>
            <p:ph type="ftr" sz="quarter" idx="3"/>
          </p:nvPr>
        </p:nvSpPr>
        <p:spPr/>
        <p:txBody>
          <a:bodyPr/>
          <a:lstStyle/>
          <a:p>
            <a:r>
              <a:rPr lang="en-US"/>
              <a:t>howardcomputers.com </a:t>
            </a:r>
            <a:r>
              <a:rPr lang="en-US">
                <a:solidFill>
                  <a:schemeClr val="tx1">
                    <a:lumMod val="65000"/>
                    <a:lumOff val="35000"/>
                  </a:schemeClr>
                </a:solidFill>
              </a:rPr>
              <a:t>|</a:t>
            </a:r>
            <a:r>
              <a:rPr lang="en-US"/>
              <a:t> +1(888) 912-3151</a:t>
            </a:r>
            <a:endParaRPr lang="en-US" dirty="0"/>
          </a:p>
        </p:txBody>
      </p:sp>
      <p:sp>
        <p:nvSpPr>
          <p:cNvPr id="4" name="Slide Number Placeholder 3">
            <a:extLst>
              <a:ext uri="{FF2B5EF4-FFF2-40B4-BE49-F238E27FC236}">
                <a16:creationId xmlns:a16="http://schemas.microsoft.com/office/drawing/2014/main" id="{6DACEB1F-B333-CEE7-3D64-D791C6DE065A}"/>
              </a:ext>
            </a:extLst>
          </p:cNvPr>
          <p:cNvSpPr>
            <a:spLocks noGrp="1"/>
          </p:cNvSpPr>
          <p:nvPr>
            <p:ph type="sldNum" sz="quarter" idx="4"/>
          </p:nvPr>
        </p:nvSpPr>
        <p:spPr/>
        <p:txBody>
          <a:bodyPr/>
          <a:lstStyle/>
          <a:p>
            <a:r>
              <a:rPr lang="en-US"/>
              <a:t>| </a:t>
            </a:r>
            <a:fld id="{1D16B7BE-58DB-2A4D-A10D-B4C560DEC8E3}" type="slidenum">
              <a:rPr lang="en-US" smtClean="0"/>
              <a:pPr/>
              <a:t>21</a:t>
            </a:fld>
            <a:endParaRPr lang="en-US" dirty="0"/>
          </a:p>
        </p:txBody>
      </p:sp>
      <p:pic>
        <p:nvPicPr>
          <p:cNvPr id="5" name="img909381">
            <a:extLst>
              <a:ext uri="{FF2B5EF4-FFF2-40B4-BE49-F238E27FC236}">
                <a16:creationId xmlns:a16="http://schemas.microsoft.com/office/drawing/2014/main" id="{CA577460-B702-0938-11A7-442F01F4E1FB}"/>
              </a:ext>
            </a:extLst>
          </p:cNvPr>
          <p:cNvPicPr/>
          <p:nvPr/>
        </p:nvPicPr>
        <p:blipFill>
          <a:blip r:embed="rId2" r:link="rId4">
            <a:extLst>
              <a:ext uri="{BEBA8EAE-BF5A-486C-A8C5-ECC9F3942E4B}">
                <a14:imgProps xmlns:a14="http://schemas.microsoft.com/office/drawing/2010/main">
                  <a14:imgLayer r:embed="rId3">
                    <a14:imgEffect>
                      <a14:backgroundRemoval t="9493" b="95745" l="3951" r="97037">
                        <a14:foregroundMark x1="9930" y1="13584" x2="11358" y2="48445"/>
                        <a14:foregroundMark x1="9897" y1="12766" x2="9930" y2="13584"/>
                        <a14:foregroundMark x1="9877" y1="12275" x2="9897" y2="12766"/>
                        <a14:foregroundMark x1="11358" y1="48445" x2="14938" y2="56465"/>
                        <a14:foregroundMark x1="14938" y1="56465" x2="15802" y2="57119"/>
                        <a14:foregroundMark x1="7531" y1="45663" x2="8889" y2="25859"/>
                        <a14:foregroundMark x1="3951" y1="31915" x2="4444" y2="38134"/>
                        <a14:foregroundMark x1="11358" y1="9656" x2="11358" y2="9656"/>
                        <a14:foregroundMark x1="7654" y1="80524" x2="13457" y2="70867"/>
                        <a14:foregroundMark x1="13457" y1="70867" x2="13457" y2="70867"/>
                        <a14:foregroundMark x1="7284" y1="85434" x2="7284" y2="85434"/>
                        <a14:foregroundMark x1="19136" y1="82160" x2="17901" y2="80851"/>
                        <a14:foregroundMark x1="92099" y1="20622" x2="88642" y2="26350"/>
                        <a14:foregroundMark x1="61111" y1="23568" x2="67160" y2="23895"/>
                        <a14:foregroundMark x1="97077" y1="97050" x2="98889" y2="97709"/>
                        <a14:foregroundMark x1="98889" y1="97709" x2="98850" y2="96798"/>
                        <a14:foregroundMark x1="6049" y1="86579" x2="6049" y2="86579"/>
                        <a14:foregroundMark x1="4938" y1="87234" x2="4938" y2="87234"/>
                        <a14:foregroundMark x1="5679" y1="73977" x2="5679" y2="73977"/>
                        <a14:foregroundMark x1="5802" y1="73977" x2="5802" y2="73977"/>
                        <a14:foregroundMark x1="5926" y1="73977" x2="5926" y2="73977"/>
                        <a14:foregroundMark x1="5926" y1="73977" x2="5926" y2="73977"/>
                        <a14:foregroundMark x1="5926" y1="73977" x2="5802" y2="74304"/>
                        <a14:foregroundMark x1="15432" y1="93453" x2="15432" y2="93453"/>
                        <a14:foregroundMark x1="15432" y1="93617" x2="15309" y2="93617"/>
                        <a14:foregroundMark x1="15309" y1="93617" x2="15309" y2="93781"/>
                        <a14:foregroundMark x1="14691" y1="92471" x2="14691" y2="92471"/>
                        <a14:foregroundMark x1="13827" y1="91817" x2="13827" y2="91817"/>
                        <a14:foregroundMark x1="13086" y1="91326" x2="13086" y2="91326"/>
                        <a14:foregroundMark x1="11605" y1="90671" x2="11605" y2="90671"/>
                        <a14:foregroundMark x1="11111" y1="91162" x2="11111" y2="91162"/>
                        <a14:foregroundMark x1="11235" y1="90835" x2="11235" y2="90835"/>
                        <a14:foregroundMark x1="13086" y1="91489" x2="13086" y2="91489"/>
                        <a14:foregroundMark x1="14074" y1="92144" x2="14074" y2="92144"/>
                        <a14:foregroundMark x1="15432" y1="93617" x2="15432" y2="93617"/>
                        <a14:foregroundMark x1="28025" y1="77087" x2="28025" y2="77087"/>
                        <a14:foregroundMark x1="34815" y1="88707" x2="34815" y2="88707"/>
                        <a14:foregroundMark x1="87778" y1="35516" x2="87778" y2="35516"/>
                        <a14:foregroundMark x1="89794" y1="31424" x2="90864" y2="30606"/>
                        <a14:foregroundMark x1="89580" y1="31588" x2="89794" y2="31424"/>
                        <a14:foregroundMark x1="89367" y1="31751" x2="89580" y2="31588"/>
                        <a14:foregroundMark x1="88938" y1="32079" x2="89367" y2="31751"/>
                        <a14:foregroundMark x1="88083" y1="32733" x2="88938" y2="32079"/>
                        <a14:foregroundMark x1="87654" y1="33061" x2="88083" y2="32733"/>
                        <a14:foregroundMark x1="81852" y1="35843" x2="75432" y2="40917"/>
                        <a14:foregroundMark x1="75432" y1="40917" x2="84074" y2="36498"/>
                        <a14:foregroundMark x1="84622" y1="43044" x2="84685" y2="43799"/>
                        <a14:foregroundMark x1="84526" y1="41899" x2="84622" y2="43044"/>
                        <a14:foregroundMark x1="84074" y1="36498" x2="84526" y2="41899"/>
                        <a14:foregroundMark x1="91167" y1="31588" x2="93086" y2="31424"/>
                        <a14:foregroundMark x1="89259" y1="31751" x2="91167" y2="31588"/>
                        <a14:foregroundMark x1="88519" y1="34697" x2="88519" y2="34697"/>
                        <a14:backgroundMark x1="15199" y1="90835" x2="17531" y2="91326"/>
                        <a14:backgroundMark x1="13973" y1="90577" x2="15199" y2="90835"/>
                        <a14:backgroundMark x1="9753" y1="89689" x2="13835" y2="90548"/>
                        <a14:backgroundMark x1="18601" y1="93453" x2="19753" y2="95745"/>
                        <a14:backgroundMark x1="18107" y1="92471" x2="18601" y2="93453"/>
                        <a14:backgroundMark x1="17531" y1="91326" x2="18107" y2="92471"/>
                        <a14:backgroundMark x1="8765" y1="88543" x2="9753" y2="89362"/>
                        <a14:backgroundMark x1="6790" y1="87070" x2="6790" y2="87070"/>
                        <a14:backgroundMark x1="6173" y1="87234" x2="6173" y2="87234"/>
                        <a14:backgroundMark x1="5802" y1="87398" x2="5802" y2="87398"/>
                        <a14:backgroundMark x1="6389" y1="87234" x2="5309" y2="88052"/>
                        <a14:backgroundMark x1="7037" y1="86743" x2="6389" y2="87234"/>
                        <a14:backgroundMark x1="6173" y1="73813" x2="6173" y2="73813"/>
                        <a14:backgroundMark x1="28025" y1="77250" x2="28025" y2="77250"/>
                        <a14:backgroundMark x1="34938" y1="88871" x2="34938" y2="88871"/>
                        <a14:backgroundMark x1="34938" y1="88543" x2="34938" y2="88543"/>
                        <a14:backgroundMark x1="61481" y1="72340" x2="61481" y2="72340"/>
                        <a14:backgroundMark x1="62716" y1="72340" x2="62716" y2="72340"/>
                        <a14:backgroundMark x1="85556" y1="50409" x2="85556" y2="50409"/>
                        <a14:backgroundMark x1="85185" y1="52537" x2="85185" y2="52537"/>
                        <a14:backgroundMark x1="85432" y1="63175" x2="99259" y2="88380"/>
                        <a14:backgroundMark x1="99259" y1="88380" x2="99259" y2="88380"/>
                        <a14:backgroundMark x1="95185" y1="58101" x2="88272" y2="93126"/>
                        <a14:backgroundMark x1="91852" y1="55319" x2="89630" y2="63339"/>
                        <a14:backgroundMark x1="89630" y1="63339" x2="88395" y2="81015"/>
                        <a14:backgroundMark x1="88395" y1="81015" x2="88395" y2="65466"/>
                        <a14:backgroundMark x1="88395" y1="65466" x2="99383" y2="69231"/>
                        <a14:backgroundMark x1="88642" y1="58592" x2="87037" y2="87234"/>
                        <a14:backgroundMark x1="87037" y1="87234" x2="95432" y2="53191"/>
                        <a14:backgroundMark x1="95432" y1="53191" x2="99259" y2="74959"/>
                        <a14:backgroundMark x1="86296" y1="57447" x2="99259" y2="76268"/>
                        <a14:backgroundMark x1="99259" y1="76268" x2="99259" y2="76268"/>
                        <a14:backgroundMark x1="98889" y1="89362" x2="99259" y2="92962"/>
                        <a14:backgroundMark x1="98642" y1="93126" x2="87160" y2="94763"/>
                        <a14:backgroundMark x1="87160" y1="94763" x2="92593" y2="89853"/>
                        <a14:backgroundMark x1="92593" y1="89853" x2="98765" y2="91980"/>
                        <a14:backgroundMark x1="97160" y1="92635" x2="84691" y2="91489"/>
                        <a14:backgroundMark x1="84691" y1="91489" x2="89136" y2="88543"/>
                        <a14:backgroundMark x1="97654" y1="76923" x2="98025" y2="79214"/>
                        <a14:backgroundMark x1="85556" y1="88052" x2="83951" y2="87398"/>
                        <a14:backgroundMark x1="84938" y1="45008" x2="84938" y2="45008"/>
                        <a14:backgroundMark x1="83704" y1="43044" x2="83704" y2="43044"/>
                        <a14:backgroundMark x1="84444" y1="45336" x2="84444" y2="45336"/>
                        <a14:backgroundMark x1="84938" y1="46481" x2="84938" y2="46481"/>
                        <a14:backgroundMark x1="84691" y1="45172" x2="84691" y2="45172"/>
                        <a14:backgroundMark x1="84691" y1="44681" x2="84938" y2="45827"/>
                        <a14:backgroundMark x1="84444" y1="44517" x2="84444" y2="44517"/>
                        <a14:backgroundMark x1="84691" y1="44517" x2="84691" y2="44517"/>
                        <a14:backgroundMark x1="84691" y1="44354" x2="84691" y2="44354"/>
                        <a14:backgroundMark x1="84444" y1="43863" x2="84568" y2="44681"/>
                        <a14:backgroundMark x1="83827" y1="41899" x2="83827" y2="41899"/>
                        <a14:backgroundMark x1="83827" y1="41899" x2="83827" y2="41899"/>
                        <a14:backgroundMark x1="92222" y1="31588" x2="92222" y2="31588"/>
                        <a14:backgroundMark x1="92963" y1="31424" x2="92963" y2="31424"/>
                        <a14:backgroundMark x1="89877" y1="33388" x2="89877" y2="33388"/>
                        <a14:backgroundMark x1="88519" y1="34043" x2="88519" y2="34043"/>
                        <a14:backgroundMark x1="88148" y1="34534" x2="88148" y2="34534"/>
                        <a14:backgroundMark x1="87778" y1="34861" x2="87778" y2="34861"/>
                        <a14:backgroundMark x1="91111" y1="32733" x2="91111" y2="32733"/>
                        <a14:backgroundMark x1="92222" y1="31588" x2="92222" y2="31588"/>
                        <a14:backgroundMark x1="91235" y1="32079" x2="91235" y2="32079"/>
                        <a14:backgroundMark x1="92593" y1="31751" x2="92593" y2="31751"/>
                        <a14:backgroundMark x1="10617" y1="12111" x2="10617" y2="12111"/>
                        <a14:backgroundMark x1="10370" y1="12766" x2="10370" y2="12766"/>
                        <a14:backgroundMark x1="10123" y1="13584" x2="10123" y2="13584"/>
                      </a14:backgroundRemoval>
                    </a14:imgEffect>
                  </a14:imgLayer>
                </a14:imgProps>
              </a:ext>
              <a:ext uri="{28A0092B-C50C-407E-A947-70E740481C1C}">
                <a14:useLocalDpi xmlns:a14="http://schemas.microsoft.com/office/drawing/2010/main" val="0"/>
              </a:ext>
            </a:extLst>
          </a:blip>
          <a:srcRect/>
          <a:stretch>
            <a:fillRect/>
          </a:stretch>
        </p:blipFill>
        <p:spPr bwMode="auto">
          <a:xfrm>
            <a:off x="151329" y="463078"/>
            <a:ext cx="9278145" cy="6394922"/>
          </a:xfrm>
          <a:prstGeom prst="rect">
            <a:avLst/>
          </a:prstGeom>
          <a:noFill/>
          <a:ln>
            <a:noFill/>
          </a:ln>
        </p:spPr>
      </p:pic>
      <p:sp>
        <p:nvSpPr>
          <p:cNvPr id="6" name="Rectangle 5">
            <a:extLst>
              <a:ext uri="{FF2B5EF4-FFF2-40B4-BE49-F238E27FC236}">
                <a16:creationId xmlns:a16="http://schemas.microsoft.com/office/drawing/2014/main" id="{B4AB1554-CD9D-7A2A-67B8-A667FC20AD0C}"/>
              </a:ext>
            </a:extLst>
          </p:cNvPr>
          <p:cNvSpPr/>
          <p:nvPr/>
        </p:nvSpPr>
        <p:spPr>
          <a:xfrm>
            <a:off x="9400893" y="1042593"/>
            <a:ext cx="178130" cy="172192"/>
          </a:xfrm>
          <a:prstGeom prst="rect">
            <a:avLst/>
          </a:prstGeom>
          <a:solidFill>
            <a:srgbClr val="49A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A97774F-43D7-7144-47F0-1D1A00DE8FE1}"/>
              </a:ext>
            </a:extLst>
          </p:cNvPr>
          <p:cNvSpPr/>
          <p:nvPr/>
        </p:nvSpPr>
        <p:spPr>
          <a:xfrm>
            <a:off x="9406830" y="1345030"/>
            <a:ext cx="178130" cy="172192"/>
          </a:xfrm>
          <a:prstGeom prst="rect">
            <a:avLst/>
          </a:prstGeom>
          <a:solidFill>
            <a:srgbClr val="AEC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04DC538-3619-FE27-B9C4-0031102AFEB3}"/>
              </a:ext>
            </a:extLst>
          </p:cNvPr>
          <p:cNvSpPr/>
          <p:nvPr/>
        </p:nvSpPr>
        <p:spPr>
          <a:xfrm>
            <a:off x="9631970" y="984510"/>
            <a:ext cx="3022270" cy="2939266"/>
          </a:xfrm>
          <a:prstGeom prst="rect">
            <a:avLst/>
          </a:prstGeom>
          <a:noFill/>
        </p:spPr>
        <p:txBody>
          <a:bodyPr wrap="square" lIns="91440" tIns="45720" rIns="91440" bIns="45720">
            <a:spAutoFit/>
          </a:bodyPr>
          <a:lstStyle/>
          <a:p>
            <a:pPr>
              <a:spcAft>
                <a:spcPts val="600"/>
              </a:spcAft>
            </a:pPr>
            <a:r>
              <a:rPr lang="en-US" sz="1400" cap="none" spc="0" dirty="0">
                <a:ln w="0"/>
                <a:solidFill>
                  <a:srgbClr val="666666"/>
                </a:solidFill>
                <a:latin typeface="Gomme Sans" panose="020B0604020204040204" pitchFamily="34" charset="0"/>
                <a:ea typeface="Malgun Gothic" panose="020B0503020000020004" pitchFamily="34" charset="-127"/>
              </a:rPr>
              <a:t>Current</a:t>
            </a:r>
          </a:p>
          <a:p>
            <a:pPr>
              <a:spcAft>
                <a:spcPts val="600"/>
              </a:spcAft>
            </a:pPr>
            <a:r>
              <a:rPr lang="en-US" sz="1400" dirty="0">
                <a:ln w="0"/>
                <a:solidFill>
                  <a:srgbClr val="666666"/>
                </a:solidFill>
                <a:latin typeface="Gomme Sans" panose="020B0604020204040204" pitchFamily="34" charset="0"/>
                <a:ea typeface="Malgun Gothic" panose="020B0503020000020004" pitchFamily="34" charset="-127"/>
              </a:rPr>
              <a:t>Required</a:t>
            </a:r>
          </a:p>
          <a:p>
            <a:pPr>
              <a:spcAft>
                <a:spcPts val="600"/>
              </a:spcAft>
            </a:pPr>
            <a:r>
              <a:rPr lang="en-US" sz="1400" cap="none" spc="0" dirty="0">
                <a:ln w="0"/>
                <a:solidFill>
                  <a:srgbClr val="666666"/>
                </a:solidFill>
                <a:latin typeface="Gomme Sans" panose="020B0604020204040204" pitchFamily="34" charset="0"/>
                <a:ea typeface="Malgun Gothic" panose="020B0503020000020004" pitchFamily="34" charset="-127"/>
              </a:rPr>
              <a:t>Local</a:t>
            </a:r>
            <a:r>
              <a:rPr lang="en-US" sz="1400" dirty="0">
                <a:ln w="0"/>
                <a:solidFill>
                  <a:srgbClr val="666666"/>
                </a:solidFill>
                <a:latin typeface="Gomme Sans" panose="020B0604020204040204" pitchFamily="34" charset="0"/>
                <a:ea typeface="Malgun Gothic" panose="020B0503020000020004" pitchFamily="34" charset="-127"/>
              </a:rPr>
              <a:t> Only</a:t>
            </a:r>
          </a:p>
          <a:p>
            <a:pPr>
              <a:spcAft>
                <a:spcPts val="600"/>
              </a:spcAft>
            </a:pPr>
            <a:r>
              <a:rPr lang="en-US" sz="1400" cap="none" spc="0" dirty="0">
                <a:ln w="0"/>
                <a:solidFill>
                  <a:srgbClr val="666666"/>
                </a:solidFill>
                <a:latin typeface="Gomme Sans" panose="020B0604020204040204" pitchFamily="34" charset="0"/>
                <a:ea typeface="Malgun Gothic" panose="020B0503020000020004" pitchFamily="34" charset="-127"/>
              </a:rPr>
              <a:t>Not Required</a:t>
            </a:r>
          </a:p>
          <a:p>
            <a:pPr>
              <a:spcAft>
                <a:spcPts val="600"/>
              </a:spcAft>
            </a:pPr>
            <a:r>
              <a:rPr lang="en-US" sz="1400" dirty="0">
                <a:ln w="0"/>
                <a:solidFill>
                  <a:srgbClr val="666666"/>
                </a:solidFill>
                <a:latin typeface="Gomme Sans" panose="020B0604020204040204" pitchFamily="34" charset="0"/>
                <a:ea typeface="Malgun Gothic" panose="020B0503020000020004" pitchFamily="34" charset="-127"/>
              </a:rPr>
              <a:t>In Process</a:t>
            </a:r>
          </a:p>
          <a:p>
            <a:pPr>
              <a:spcAft>
                <a:spcPts val="600"/>
              </a:spcAft>
            </a:pPr>
            <a:r>
              <a:rPr lang="en-US" sz="1400" cap="none" spc="0" dirty="0">
                <a:ln w="0"/>
                <a:solidFill>
                  <a:srgbClr val="666666"/>
                </a:solidFill>
                <a:latin typeface="Gomme Sans" panose="020B0604020204040204" pitchFamily="34" charset="0"/>
                <a:ea typeface="Malgun Gothic" panose="020B0503020000020004" pitchFamily="34" charset="-127"/>
              </a:rPr>
              <a:t>Register Only</a:t>
            </a:r>
          </a:p>
          <a:p>
            <a:pPr>
              <a:spcAft>
                <a:spcPts val="600"/>
              </a:spcAft>
            </a:pPr>
            <a:r>
              <a:rPr lang="en-US" sz="1400" dirty="0">
                <a:ln w="0"/>
                <a:solidFill>
                  <a:srgbClr val="666666"/>
                </a:solidFill>
                <a:latin typeface="Gomme Sans" panose="020B0604020204040204" pitchFamily="34" charset="0"/>
                <a:ea typeface="Malgun Gothic" panose="020B0503020000020004" pitchFamily="34" charset="-127"/>
              </a:rPr>
              <a:t>On Hold</a:t>
            </a:r>
          </a:p>
          <a:p>
            <a:pPr>
              <a:spcAft>
                <a:spcPts val="600"/>
              </a:spcAft>
            </a:pPr>
            <a:r>
              <a:rPr lang="en-US" sz="1400" cap="none" spc="0" dirty="0">
                <a:ln w="0"/>
                <a:solidFill>
                  <a:srgbClr val="666666"/>
                </a:solidFill>
                <a:latin typeface="Gomme Sans" panose="020B0604020204040204" pitchFamily="34" charset="0"/>
                <a:ea typeface="Malgun Gothic" panose="020B0503020000020004" pitchFamily="34" charset="-127"/>
              </a:rPr>
              <a:t>Expired</a:t>
            </a:r>
          </a:p>
          <a:p>
            <a:pPr>
              <a:spcAft>
                <a:spcPts val="600"/>
              </a:spcAft>
            </a:pPr>
            <a:r>
              <a:rPr lang="en-US" sz="1400" dirty="0">
                <a:ln w="0"/>
                <a:solidFill>
                  <a:srgbClr val="666666"/>
                </a:solidFill>
                <a:latin typeface="Gomme Sans" panose="020B0604020204040204" pitchFamily="34" charset="0"/>
                <a:ea typeface="Malgun Gothic" panose="020B0503020000020004" pitchFamily="34" charset="-127"/>
              </a:rPr>
              <a:t>Pending</a:t>
            </a:r>
          </a:p>
          <a:p>
            <a:pPr>
              <a:spcAft>
                <a:spcPts val="600"/>
              </a:spcAft>
            </a:pPr>
            <a:r>
              <a:rPr lang="en-US" sz="1400" cap="none" spc="0" dirty="0">
                <a:ln w="0"/>
                <a:solidFill>
                  <a:srgbClr val="666666"/>
                </a:solidFill>
                <a:latin typeface="Gomme Sans" panose="020B0604020204040204" pitchFamily="34" charset="0"/>
                <a:ea typeface="Malgun Gothic" panose="020B0503020000020004" pitchFamily="34" charset="-127"/>
              </a:rPr>
              <a:t>Expiring </a:t>
            </a:r>
            <a:r>
              <a:rPr lang="en-US" sz="1400" cap="none" spc="0" dirty="0">
                <a:ln w="0"/>
                <a:solidFill>
                  <a:schemeClr val="bg1"/>
                </a:solidFill>
                <a:latin typeface="Gomme Sans" panose="020B0604020204040204" pitchFamily="34" charset="0"/>
                <a:ea typeface="Malgun Gothic" panose="020B0503020000020004" pitchFamily="34" charset="-127"/>
              </a:rPr>
              <a:t>&lt; 30d</a:t>
            </a:r>
          </a:p>
        </p:txBody>
      </p:sp>
      <p:sp>
        <p:nvSpPr>
          <p:cNvPr id="9" name="Rectangle 8">
            <a:extLst>
              <a:ext uri="{FF2B5EF4-FFF2-40B4-BE49-F238E27FC236}">
                <a16:creationId xmlns:a16="http://schemas.microsoft.com/office/drawing/2014/main" id="{56E0305F-F965-1FB7-3C42-D185F3BDE164}"/>
              </a:ext>
            </a:extLst>
          </p:cNvPr>
          <p:cNvSpPr/>
          <p:nvPr/>
        </p:nvSpPr>
        <p:spPr>
          <a:xfrm>
            <a:off x="9418951" y="1645696"/>
            <a:ext cx="178130" cy="172192"/>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B8354A-AC84-7D4D-218E-F3CEBF0591AA}"/>
              </a:ext>
            </a:extLst>
          </p:cNvPr>
          <p:cNvSpPr/>
          <p:nvPr/>
        </p:nvSpPr>
        <p:spPr>
          <a:xfrm>
            <a:off x="9417966" y="1922984"/>
            <a:ext cx="178130" cy="172192"/>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A9958F7-373B-493C-E628-C208E307539C}"/>
              </a:ext>
            </a:extLst>
          </p:cNvPr>
          <p:cNvSpPr/>
          <p:nvPr/>
        </p:nvSpPr>
        <p:spPr>
          <a:xfrm>
            <a:off x="9417966" y="2194854"/>
            <a:ext cx="178130" cy="172192"/>
          </a:xfrm>
          <a:prstGeom prst="rect">
            <a:avLst/>
          </a:prstGeom>
          <a:solidFill>
            <a:srgbClr val="FE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85D76FE-E849-6C6F-A51D-4241F6EDCC48}"/>
              </a:ext>
            </a:extLst>
          </p:cNvPr>
          <p:cNvSpPr/>
          <p:nvPr/>
        </p:nvSpPr>
        <p:spPr>
          <a:xfrm>
            <a:off x="9418951" y="2499327"/>
            <a:ext cx="178130" cy="172192"/>
          </a:xfrm>
          <a:prstGeom prst="rect">
            <a:avLst/>
          </a:prstGeom>
          <a:solidFill>
            <a:srgbClr val="6F3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A8270E4-89FC-97BA-47B9-3C3458C42E36}"/>
              </a:ext>
            </a:extLst>
          </p:cNvPr>
          <p:cNvSpPr/>
          <p:nvPr/>
        </p:nvSpPr>
        <p:spPr>
          <a:xfrm>
            <a:off x="9429475" y="2784736"/>
            <a:ext cx="178130" cy="172192"/>
          </a:xfrm>
          <a:prstGeom prst="rect">
            <a:avLst/>
          </a:prstGeom>
          <a:solidFill>
            <a:srgbClr val="ED5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8E90930-7F4E-01A5-6A29-1FCD47B0936D}"/>
              </a:ext>
            </a:extLst>
          </p:cNvPr>
          <p:cNvSpPr/>
          <p:nvPr/>
        </p:nvSpPr>
        <p:spPr>
          <a:xfrm>
            <a:off x="9429475" y="3070145"/>
            <a:ext cx="178130" cy="172192"/>
          </a:xfrm>
          <a:prstGeom prst="rect">
            <a:avLst/>
          </a:prstGeom>
          <a:solidFill>
            <a:srgbClr val="FA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2367C56-D722-531B-059C-688B12DFE89F}"/>
              </a:ext>
            </a:extLst>
          </p:cNvPr>
          <p:cNvSpPr/>
          <p:nvPr/>
        </p:nvSpPr>
        <p:spPr>
          <a:xfrm>
            <a:off x="9427367" y="3361843"/>
            <a:ext cx="178130" cy="172192"/>
          </a:xfrm>
          <a:prstGeom prst="rect">
            <a:avLst/>
          </a:prstGeom>
          <a:solidFill>
            <a:srgbClr val="116B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3498C4F-4210-AEBE-CDBD-99836E312D88}"/>
              </a:ext>
            </a:extLst>
          </p:cNvPr>
          <p:cNvSpPr/>
          <p:nvPr/>
        </p:nvSpPr>
        <p:spPr>
          <a:xfrm>
            <a:off x="9425259" y="3653541"/>
            <a:ext cx="178130" cy="172192"/>
          </a:xfrm>
          <a:prstGeom prst="rect">
            <a:avLst/>
          </a:prstGeom>
          <a:solidFill>
            <a:srgbClr val="EC8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6F4005F-7EEB-4FBB-218F-4447F0E1F8BC}"/>
              </a:ext>
            </a:extLst>
          </p:cNvPr>
          <p:cNvSpPr/>
          <p:nvPr/>
        </p:nvSpPr>
        <p:spPr>
          <a:xfrm>
            <a:off x="8225813" y="4207305"/>
            <a:ext cx="4243486" cy="1754326"/>
          </a:xfrm>
          <a:prstGeom prst="rect">
            <a:avLst/>
          </a:prstGeom>
        </p:spPr>
        <p:txBody>
          <a:bodyPr wrap="square">
            <a:spAutoFit/>
          </a:bodyPr>
          <a:lstStyle/>
          <a:p>
            <a:r>
              <a:rPr lang="en-US" b="1" dirty="0">
                <a:latin typeface="Gomme Sans" panose="020B0604020204040204" pitchFamily="34" charset="0"/>
                <a:ea typeface="Calibri" panose="020F0502020204030204" pitchFamily="34" charset="0"/>
              </a:rPr>
              <a:t>2021 TOTAL PROJECTS BY TYPE</a:t>
            </a:r>
            <a:endParaRPr lang="en-US" sz="1600" dirty="0">
              <a:latin typeface="Gomme Sans" panose="020B060402020404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500" dirty="0">
                <a:latin typeface="Gomme Sans" panose="020B0604020204040204" pitchFamily="34" charset="0"/>
                <a:ea typeface="Times New Roman" panose="02020603050405020304" pitchFamily="18" charset="0"/>
              </a:rPr>
              <a:t>Audio Visual - 1055</a:t>
            </a:r>
            <a:endParaRPr lang="en-US" sz="1500" dirty="0">
              <a:latin typeface="Gomme Sans" panose="020B060402020404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500" dirty="0">
                <a:latin typeface="Gomme Sans" panose="020B0604020204040204" pitchFamily="34" charset="0"/>
                <a:ea typeface="Times New Roman" panose="02020603050405020304" pitchFamily="18" charset="0"/>
              </a:rPr>
              <a:t>Networking - 120</a:t>
            </a:r>
            <a:endParaRPr lang="en-US" sz="1500" dirty="0">
              <a:latin typeface="Gomme Sans" panose="020B060402020404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500" dirty="0">
                <a:latin typeface="Gomme Sans" panose="020B0604020204040204" pitchFamily="34" charset="0"/>
                <a:ea typeface="Times New Roman" panose="02020603050405020304" pitchFamily="18" charset="0"/>
              </a:rPr>
              <a:t>Security - 59</a:t>
            </a:r>
            <a:endParaRPr lang="en-US" sz="1500" dirty="0">
              <a:latin typeface="Gomme Sans" panose="020B060402020404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500" dirty="0">
                <a:latin typeface="Gomme Sans" panose="020B0604020204040204" pitchFamily="34" charset="0"/>
                <a:ea typeface="Times New Roman" panose="02020603050405020304" pitchFamily="18" charset="0"/>
              </a:rPr>
              <a:t>Professional Development - 11 </a:t>
            </a:r>
          </a:p>
          <a:p>
            <a:pPr marR="0" lvl="0">
              <a:spcBef>
                <a:spcPts val="0"/>
              </a:spcBef>
              <a:spcAft>
                <a:spcPts val="0"/>
              </a:spcAft>
              <a:buSzPts val="1000"/>
              <a:tabLst>
                <a:tab pos="457200" algn="l"/>
              </a:tabLst>
            </a:pPr>
            <a:r>
              <a:rPr lang="en-US" sz="1500" dirty="0">
                <a:latin typeface="Gomme Sans" panose="020B0604020204040204" pitchFamily="34" charset="0"/>
                <a:ea typeface="Times New Roman" panose="02020603050405020304" pitchFamily="18" charset="0"/>
              </a:rPr>
              <a:t>(Note: many PD orders go in without project numbers, and therefore may not appear)</a:t>
            </a:r>
            <a:endParaRPr lang="en-US" sz="1500" dirty="0">
              <a:effectLst/>
              <a:latin typeface="Gomme Sans" panose="020B0604020204040204" pitchFamily="34" charset="0"/>
              <a:ea typeface="Calibri" panose="020F0502020204030204" pitchFamily="34" charset="0"/>
            </a:endParaRPr>
          </a:p>
        </p:txBody>
      </p:sp>
      <p:sp>
        <p:nvSpPr>
          <p:cNvPr id="18" name="TextBox 17">
            <a:extLst>
              <a:ext uri="{FF2B5EF4-FFF2-40B4-BE49-F238E27FC236}">
                <a16:creationId xmlns:a16="http://schemas.microsoft.com/office/drawing/2014/main" id="{15F705F6-13DA-FF0D-EE9A-308ED8863507}"/>
              </a:ext>
            </a:extLst>
          </p:cNvPr>
          <p:cNvSpPr txBox="1"/>
          <p:nvPr/>
        </p:nvSpPr>
        <p:spPr>
          <a:xfrm>
            <a:off x="2108466" y="322063"/>
            <a:ext cx="7975068"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SECURITY LICENSES BY STATE</a:t>
            </a:r>
          </a:p>
        </p:txBody>
      </p:sp>
    </p:spTree>
    <p:extLst>
      <p:ext uri="{BB962C8B-B14F-4D97-AF65-F5344CB8AC3E}">
        <p14:creationId xmlns:p14="http://schemas.microsoft.com/office/powerpoint/2010/main" val="1994096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53327-511F-2FA0-4390-F49EDDAAD7DC}"/>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3" name="Footer Placeholder 2">
            <a:extLst>
              <a:ext uri="{FF2B5EF4-FFF2-40B4-BE49-F238E27FC236}">
                <a16:creationId xmlns:a16="http://schemas.microsoft.com/office/drawing/2014/main" id="{BBE28441-5396-4DA5-AA59-107C0ED0FBC5}"/>
              </a:ext>
            </a:extLst>
          </p:cNvPr>
          <p:cNvSpPr>
            <a:spLocks noGrp="1"/>
          </p:cNvSpPr>
          <p:nvPr>
            <p:ph type="ftr" sz="quarter" idx="3"/>
          </p:nvPr>
        </p:nvSpPr>
        <p:spPr/>
        <p:txBody>
          <a:bodyPr/>
          <a:lstStyle/>
          <a:p>
            <a:r>
              <a:rPr lang="en-US"/>
              <a:t>howardcomputers.com </a:t>
            </a:r>
            <a:r>
              <a:rPr lang="en-US">
                <a:solidFill>
                  <a:schemeClr val="tx1">
                    <a:lumMod val="65000"/>
                    <a:lumOff val="35000"/>
                  </a:schemeClr>
                </a:solidFill>
              </a:rPr>
              <a:t>|</a:t>
            </a:r>
            <a:r>
              <a:rPr lang="en-US"/>
              <a:t> +1(888) 912-3151</a:t>
            </a:r>
            <a:endParaRPr lang="en-US" dirty="0"/>
          </a:p>
        </p:txBody>
      </p:sp>
      <p:sp>
        <p:nvSpPr>
          <p:cNvPr id="4" name="Slide Number Placeholder 3">
            <a:extLst>
              <a:ext uri="{FF2B5EF4-FFF2-40B4-BE49-F238E27FC236}">
                <a16:creationId xmlns:a16="http://schemas.microsoft.com/office/drawing/2014/main" id="{6DACEB1F-B333-CEE7-3D64-D791C6DE065A}"/>
              </a:ext>
            </a:extLst>
          </p:cNvPr>
          <p:cNvSpPr>
            <a:spLocks noGrp="1"/>
          </p:cNvSpPr>
          <p:nvPr>
            <p:ph type="sldNum" sz="quarter" idx="4"/>
          </p:nvPr>
        </p:nvSpPr>
        <p:spPr/>
        <p:txBody>
          <a:bodyPr/>
          <a:lstStyle/>
          <a:p>
            <a:r>
              <a:rPr lang="en-US"/>
              <a:t>| </a:t>
            </a:r>
            <a:fld id="{1D16B7BE-58DB-2A4D-A10D-B4C560DEC8E3}" type="slidenum">
              <a:rPr lang="en-US" smtClean="0"/>
              <a:pPr/>
              <a:t>22</a:t>
            </a:fld>
            <a:endParaRPr lang="en-US" dirty="0"/>
          </a:p>
        </p:txBody>
      </p:sp>
      <p:sp>
        <p:nvSpPr>
          <p:cNvPr id="18" name="TextBox 17">
            <a:extLst>
              <a:ext uri="{FF2B5EF4-FFF2-40B4-BE49-F238E27FC236}">
                <a16:creationId xmlns:a16="http://schemas.microsoft.com/office/drawing/2014/main" id="{15F705F6-13DA-FF0D-EE9A-308ED8863507}"/>
              </a:ext>
            </a:extLst>
          </p:cNvPr>
          <p:cNvSpPr txBox="1"/>
          <p:nvPr/>
        </p:nvSpPr>
        <p:spPr>
          <a:xfrm>
            <a:off x="1471977" y="398263"/>
            <a:ext cx="9248045"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EDU, MED, BIZ-GOV Sales Force 2022</a:t>
            </a:r>
          </a:p>
        </p:txBody>
      </p:sp>
      <p:sp>
        <p:nvSpPr>
          <p:cNvPr id="19" name="TextBox 18">
            <a:extLst>
              <a:ext uri="{FF2B5EF4-FFF2-40B4-BE49-F238E27FC236}">
                <a16:creationId xmlns:a16="http://schemas.microsoft.com/office/drawing/2014/main" id="{6DC8CE54-6F57-121A-C7C1-88EF767E09CD}"/>
              </a:ext>
            </a:extLst>
          </p:cNvPr>
          <p:cNvSpPr txBox="1"/>
          <p:nvPr/>
        </p:nvSpPr>
        <p:spPr>
          <a:xfrm>
            <a:off x="9685762" y="3390188"/>
            <a:ext cx="1048206" cy="369332"/>
          </a:xfrm>
          <a:prstGeom prst="rect">
            <a:avLst/>
          </a:prstGeom>
          <a:noFill/>
        </p:spPr>
        <p:txBody>
          <a:bodyPr wrap="square" rtlCol="0">
            <a:spAutoFit/>
          </a:bodyPr>
          <a:lstStyle/>
          <a:p>
            <a:r>
              <a:rPr lang="en-US" dirty="0">
                <a:latin typeface="Gomme Sans" panose="020B0604020204040204"/>
              </a:rPr>
              <a:t>Current</a:t>
            </a:r>
          </a:p>
        </p:txBody>
      </p:sp>
      <p:sp>
        <p:nvSpPr>
          <p:cNvPr id="20" name="TextBox 19">
            <a:extLst>
              <a:ext uri="{FF2B5EF4-FFF2-40B4-BE49-F238E27FC236}">
                <a16:creationId xmlns:a16="http://schemas.microsoft.com/office/drawing/2014/main" id="{32012DA7-C9E5-4BFA-3248-01AE88BC7F89}"/>
              </a:ext>
            </a:extLst>
          </p:cNvPr>
          <p:cNvSpPr txBox="1"/>
          <p:nvPr/>
        </p:nvSpPr>
        <p:spPr>
          <a:xfrm>
            <a:off x="9685762" y="4291957"/>
            <a:ext cx="1867167" cy="1200329"/>
          </a:xfrm>
          <a:prstGeom prst="rect">
            <a:avLst/>
          </a:prstGeom>
          <a:noFill/>
        </p:spPr>
        <p:txBody>
          <a:bodyPr wrap="square" rtlCol="0">
            <a:spAutoFit/>
          </a:bodyPr>
          <a:lstStyle/>
          <a:p>
            <a:r>
              <a:rPr lang="en-US" dirty="0">
                <a:latin typeface="Gomme Sans" panose="020B0604020204040204"/>
              </a:rPr>
              <a:t>Open – All Positions To Be Filled By End  Of Year </a:t>
            </a:r>
          </a:p>
        </p:txBody>
      </p:sp>
      <p:pic>
        <p:nvPicPr>
          <p:cNvPr id="21" name="Picture 20" descr="Map&#10;&#10;Description automatically generated">
            <a:extLst>
              <a:ext uri="{FF2B5EF4-FFF2-40B4-BE49-F238E27FC236}">
                <a16:creationId xmlns:a16="http://schemas.microsoft.com/office/drawing/2014/main" id="{ACFA1E62-3BB6-7F1B-3675-7B1B98A19C9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603" b="97382" l="2150" r="95888">
                        <a14:foregroundMark x1="10467" y1="13716" x2="59159" y2="35411"/>
                        <a14:foregroundMark x1="59159" y1="35411" x2="61121" y2="37032"/>
                        <a14:foregroundMark x1="6729" y1="39401" x2="50935" y2="60723"/>
                        <a14:foregroundMark x1="50935" y1="60723" x2="50935" y2="60723"/>
                        <a14:foregroundMark x1="2150" y1="34289" x2="67383" y2="51870"/>
                        <a14:foregroundMark x1="89005" y1="33416" x2="82804" y2="46384"/>
                        <a14:foregroundMark x1="95981" y1="18828" x2="89005" y2="33416"/>
                        <a14:foregroundMark x1="82804" y1="46384" x2="82243" y2="47132"/>
                        <a14:foregroundMark x1="7383" y1="76185" x2="6729" y2="82170"/>
                        <a14:foregroundMark x1="11402" y1="8728" x2="20748" y2="18080"/>
                        <a14:foregroundMark x1="2897" y1="89776" x2="2897" y2="89776"/>
                        <a14:foregroundMark x1="10841" y1="97382" x2="10841" y2="97382"/>
                        <a14:foregroundMark x1="10000" y1="93392" x2="10000" y2="93392"/>
                        <a14:foregroundMark x1="12710" y1="95262" x2="12710" y2="95262"/>
                        <a14:foregroundMark x1="13925" y1="97007" x2="13925" y2="97007"/>
                        <a14:foregroundMark x1="11869" y1="94638" x2="11869" y2="94638"/>
                        <a14:foregroundMark x1="2243" y1="40898" x2="2243" y2="40898"/>
                        <a14:foregroundMark x1="2243" y1="41022" x2="2243" y2="41022"/>
                        <a14:foregroundMark x1="3551" y1="89277" x2="3551" y2="89277"/>
                        <a14:foregroundMark x1="12804" y1="95262" x2="12804" y2="95262"/>
                        <a14:foregroundMark x1="64673" y1="74688" x2="64673" y2="74688"/>
                        <a14:foregroundMark x1="65327" y1="74190" x2="65327" y2="74190"/>
                        <a14:backgroundMark x1="63271" y1="73691" x2="63271" y2="73691"/>
                        <a14:backgroundMark x1="64299" y1="74190" x2="64299" y2="74190"/>
                        <a14:backgroundMark x1="64673" y1="74065" x2="64673" y2="74065"/>
                        <a14:backgroundMark x1="2243" y1="41147" x2="2243" y2="41147"/>
                        <a14:backgroundMark x1="88131" y1="45012" x2="88131" y2="45012"/>
                        <a14:backgroundMark x1="87196" y1="42269" x2="87196" y2="42269"/>
                        <a14:backgroundMark x1="91402" y1="33416" x2="91402" y2="33416"/>
                        <a14:backgroundMark x1="93458" y1="32294" x2="93458" y2="32294"/>
                        <a14:backgroundMark x1="65888" y1="25561" x2="65888" y2="25561"/>
                      </a14:backgroundRemoval>
                    </a14:imgEffect>
                  </a14:imgLayer>
                </a14:imgProps>
              </a:ext>
              <a:ext uri="{28A0092B-C50C-407E-A947-70E740481C1C}">
                <a14:useLocalDpi xmlns:a14="http://schemas.microsoft.com/office/drawing/2010/main" val="0"/>
              </a:ext>
            </a:extLst>
          </a:blip>
          <a:srcRect b="7478"/>
          <a:stretch/>
        </p:blipFill>
        <p:spPr>
          <a:xfrm>
            <a:off x="671628" y="674083"/>
            <a:ext cx="9248045" cy="5621780"/>
          </a:xfrm>
          <a:prstGeom prst="rect">
            <a:avLst/>
          </a:prstGeom>
        </p:spPr>
      </p:pic>
      <p:sp>
        <p:nvSpPr>
          <p:cNvPr id="22" name="Rectangle 21">
            <a:extLst>
              <a:ext uri="{FF2B5EF4-FFF2-40B4-BE49-F238E27FC236}">
                <a16:creationId xmlns:a16="http://schemas.microsoft.com/office/drawing/2014/main" id="{7F26787D-11BE-C580-0CD7-93A22E6EE14D}"/>
              </a:ext>
            </a:extLst>
          </p:cNvPr>
          <p:cNvSpPr/>
          <p:nvPr/>
        </p:nvSpPr>
        <p:spPr>
          <a:xfrm>
            <a:off x="9333994" y="3381019"/>
            <a:ext cx="311285" cy="356681"/>
          </a:xfrm>
          <a:prstGeom prst="rect">
            <a:avLst/>
          </a:prstGeom>
          <a:solidFill>
            <a:srgbClr val="789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mme Sans" panose="020B0604020204040204"/>
            </a:endParaRPr>
          </a:p>
        </p:txBody>
      </p:sp>
      <p:sp>
        <p:nvSpPr>
          <p:cNvPr id="23" name="Rectangle 22">
            <a:extLst>
              <a:ext uri="{FF2B5EF4-FFF2-40B4-BE49-F238E27FC236}">
                <a16:creationId xmlns:a16="http://schemas.microsoft.com/office/drawing/2014/main" id="{EF1CEFE6-CE02-49D1-CC73-3572E50BA06C}"/>
              </a:ext>
            </a:extLst>
          </p:cNvPr>
          <p:cNvSpPr/>
          <p:nvPr/>
        </p:nvSpPr>
        <p:spPr>
          <a:xfrm>
            <a:off x="9347215" y="4341220"/>
            <a:ext cx="311285" cy="356681"/>
          </a:xfrm>
          <a:prstGeom prst="rect">
            <a:avLst/>
          </a:prstGeom>
          <a:solidFill>
            <a:srgbClr val="D2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mme Sans" panose="020B0604020204040204"/>
            </a:endParaRPr>
          </a:p>
        </p:txBody>
      </p:sp>
    </p:spTree>
    <p:extLst>
      <p:ext uri="{BB962C8B-B14F-4D97-AF65-F5344CB8AC3E}">
        <p14:creationId xmlns:p14="http://schemas.microsoft.com/office/powerpoint/2010/main" val="2642280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223194E5-1AB6-F62F-F929-430AB06ACE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999" b="98733" l="3458" r="98692">
                        <a14:foregroundMark x1="8131" y1="11280" x2="7850" y2="41952"/>
                        <a14:foregroundMark x1="7850" y1="41952" x2="8411" y2="43599"/>
                        <a14:foregroundMark x1="11308" y1="9125" x2="19907" y2="11027"/>
                        <a14:foregroundMark x1="3458" y1="30545" x2="27196" y2="37136"/>
                        <a14:foregroundMark x1="8131" y1="72750" x2="12336" y2="80862"/>
                        <a14:foregroundMark x1="12336" y1="80862" x2="12336" y2="80862"/>
                        <a14:foregroundMark x1="94526" y1="26743" x2="94393" y2="27250"/>
                        <a14:foregroundMark x1="94599" y1="26467" x2="94526" y2="26743"/>
                        <a14:foregroundMark x1="95027" y1="24842" x2="94927" y2="25222"/>
                        <a14:foregroundMark x1="95094" y1="24588" x2="95027" y2="24842"/>
                        <a14:foregroundMark x1="95194" y1="24208" x2="95094" y2="24588"/>
                        <a14:foregroundMark x1="95294" y1="23828" x2="95194" y2="24208"/>
                        <a14:foregroundMark x1="95995" y1="21166" x2="95361" y2="23574"/>
                        <a14:foregroundMark x1="97196" y1="16603" x2="95995" y2="21166"/>
                        <a14:foregroundMark x1="85836" y1="42839" x2="85140" y2="44106"/>
                        <a14:foregroundMark x1="87088" y1="40558" x2="85836" y2="42839"/>
                        <a14:foregroundMark x1="90636" y1="34094" x2="87088" y2="40558"/>
                        <a14:foregroundMark x1="91123" y1="33207" x2="90636" y2="34094"/>
                        <a14:foregroundMark x1="94393" y1="27250" x2="91123" y2="33207"/>
                        <a14:foregroundMark x1="95140" y1="30672" x2="89439" y2="31052"/>
                        <a14:foregroundMark x1="91972" y1="25856" x2="91215" y2="26616"/>
                        <a14:foregroundMark x1="92225" y1="25602" x2="91972" y2="25856"/>
                        <a14:foregroundMark x1="93234" y1="24588" x2="92981" y2="24842"/>
                        <a14:foregroundMark x1="93612" y1="24208" x2="93234" y2="24588"/>
                        <a14:foregroundMark x1="93990" y1="23828" x2="93612" y2="24208"/>
                        <a14:foregroundMark x1="96640" y1="21166" x2="94243" y2="23574"/>
                        <a14:foregroundMark x1="98785" y1="19011" x2="96640" y2="21166"/>
                        <a14:foregroundMark x1="12568" y1="96958" x2="13253" y2="97592"/>
                        <a14:foregroundMark x1="83322" y1="86601" x2="83271" y2="83270"/>
                        <a14:foregroundMark x1="62530" y1="22781" x2="58318" y2="23828"/>
                        <a14:foregroundMark x1="68735" y1="29784" x2="73084" y2="33587"/>
                        <a14:foregroundMark x1="63320" y1="25049" x2="64671" y2="26230"/>
                        <a14:foregroundMark x1="60765" y1="22814" x2="61965" y2="23863"/>
                        <a14:foregroundMark x1="59884" y1="22044" x2="60765" y2="22814"/>
                        <a14:foregroundMark x1="55981" y1="18631" x2="58315" y2="20672"/>
                        <a14:foregroundMark x1="81874" y1="85228" x2="80561" y2="73131"/>
                        <a14:foregroundMark x1="14299" y1="98226" x2="14299" y2="98226"/>
                        <a14:foregroundMark x1="12804" y1="96071" x2="12804" y2="96071"/>
                        <a14:foregroundMark x1="11682" y1="95691" x2="11682" y2="95691"/>
                        <a14:foregroundMark x1="10187" y1="95057" x2="10187" y2="95057"/>
                        <a14:foregroundMark x1="9720" y1="95437" x2="9720" y2="95437"/>
                        <a14:foregroundMark x1="10935" y1="98352" x2="10935" y2="98352"/>
                        <a14:foregroundMark x1="96075" y1="30038" x2="96075" y2="30038"/>
                        <a14:foregroundMark x1="95701" y1="31052" x2="95701" y2="31052"/>
                        <a14:foregroundMark x1="96262" y1="28897" x2="96262" y2="28897"/>
                        <a14:foregroundMark x1="96822" y1="31052" x2="96822" y2="31052"/>
                        <a14:foregroundMark x1="70093" y1="21546" x2="70093" y2="21546"/>
                        <a14:foregroundMark x1="63551" y1="21673" x2="65607" y2="22307"/>
                        <a14:foregroundMark x1="66168" y1="23194" x2="62710" y2="21673"/>
                        <a14:foregroundMark x1="68972" y1="21926" x2="66168" y2="22940"/>
                        <a14:foregroundMark x1="69533" y1="22180" x2="69533" y2="22180"/>
                        <a14:foregroundMark x1="69533" y1="22180" x2="69533" y2="22180"/>
                        <a14:foregroundMark x1="69065" y1="20913" x2="69065" y2="20913"/>
                        <a14:foregroundMark x1="69065" y1="20786" x2="69065" y2="20786"/>
                        <a14:foregroundMark x1="69065" y1="20786" x2="69065" y2="20786"/>
                        <a14:foregroundMark x1="69065" y1="20786" x2="68505" y2="21166"/>
                        <a14:foregroundMark x1="62336" y1="21926" x2="63645" y2="22560"/>
                        <a14:foregroundMark x1="69065" y1="20786" x2="68411" y2="21166"/>
                        <a14:foregroundMark x1="69065" y1="20659" x2="69065" y2="20659"/>
                        <a14:foregroundMark x1="69065" y1="20659" x2="69065" y2="20659"/>
                        <a14:foregroundMark x1="69065" y1="20659" x2="69065" y2="20659"/>
                        <a14:foregroundMark x1="69065" y1="20659" x2="69065" y2="20659"/>
                        <a14:foregroundMark x1="69065" y1="20659" x2="69065" y2="20659"/>
                        <a14:foregroundMark x1="69065" y1="20659" x2="69065" y2="20659"/>
                        <a14:foregroundMark x1="69065" y1="20659" x2="69065" y2="20659"/>
                        <a14:backgroundMark x1="55794" y1="85805" x2="69252" y2="92015"/>
                        <a14:backgroundMark x1="69252" y1="92015" x2="70748" y2="87452"/>
                        <a14:backgroundMark x1="70748" y1="87452" x2="59813" y2="88593"/>
                        <a14:backgroundMark x1="59813" y1="88593" x2="56355" y2="91128"/>
                        <a14:backgroundMark x1="56355" y1="91128" x2="58692" y2="87452"/>
                        <a14:backgroundMark x1="58692" y1="87452" x2="62710" y2="87072"/>
                        <a14:backgroundMark x1="62710" y1="87072" x2="67290" y2="87579"/>
                        <a14:backgroundMark x1="67290" y1="87579" x2="68411" y2="88466"/>
                        <a14:backgroundMark x1="70280" y1="84791" x2="66262" y2="84411"/>
                        <a14:backgroundMark x1="66262" y1="84411" x2="60748" y2="87199"/>
                        <a14:backgroundMark x1="60748" y1="87199" x2="61308" y2="91635"/>
                        <a14:backgroundMark x1="61308" y1="91635" x2="69533" y2="87199"/>
                        <a14:backgroundMark x1="69533" y1="87199" x2="67290" y2="83904"/>
                        <a14:backgroundMark x1="67290" y1="83904" x2="71682" y2="83650"/>
                        <a14:backgroundMark x1="71682" y1="83650" x2="71682" y2="83777"/>
                        <a14:backgroundMark x1="54860" y1="85171" x2="60654" y2="92522"/>
                        <a14:backgroundMark x1="60654" y1="92522" x2="61589" y2="93283"/>
                        <a14:backgroundMark x1="72897" y1="84918" x2="68505" y2="85932"/>
                        <a14:backgroundMark x1="72991" y1="84030" x2="73364" y2="84664"/>
                        <a14:backgroundMark x1="84019" y1="89480" x2="81028" y2="86185"/>
                        <a14:backgroundMark x1="72056" y1="83777" x2="73271" y2="84537"/>
                        <a14:backgroundMark x1="84112" y1="91255" x2="83178" y2="86946"/>
                        <a14:backgroundMark x1="83364" y1="88086" x2="82430" y2="87959"/>
                        <a14:backgroundMark x1="82523" y1="87706" x2="85421" y2="90114"/>
                        <a14:backgroundMark x1="85421" y1="90114" x2="85794" y2="90748"/>
                        <a14:backgroundMark x1="63364" y1="75285" x2="63364" y2="75285"/>
                        <a14:backgroundMark x1="88411" y1="47275" x2="88411" y2="47275"/>
                        <a14:backgroundMark x1="68160" y1="25314" x2="67383" y2="27630"/>
                        <a14:backgroundMark x1="66449" y1="30165" x2="67383" y2="28137"/>
                        <a14:backgroundMark x1="66636" y1="28897" x2="67383" y2="26109"/>
                        <a14:backgroundMark x1="66355" y1="29785" x2="66636" y2="30038"/>
                        <a14:backgroundMark x1="67103" y1="26743" x2="66262" y2="29404"/>
                        <a14:backgroundMark x1="58411" y1="20913" x2="58411" y2="20913"/>
                        <a14:backgroundMark x1="70000" y1="21039" x2="69357" y2="20786"/>
                        <a14:backgroundMark x1="58224" y1="20913" x2="60841" y2="19518"/>
                        <a14:backgroundMark x1="87009" y1="42839" x2="87009" y2="42839"/>
                        <a14:backgroundMark x1="92056" y1="33207" x2="92056" y2="33207"/>
                        <a14:backgroundMark x1="95234" y1="24208" x2="95234" y2="24208"/>
                        <a14:backgroundMark x1="95421" y1="23828" x2="95421" y2="23828"/>
                        <a14:backgroundMark x1="95234" y1="23828" x2="95234" y2="23828"/>
                        <a14:backgroundMark x1="10654" y1="95564" x2="10654" y2="95564"/>
                        <a14:backgroundMark x1="11095" y1="94930" x2="11495" y2="93536"/>
                        <a14:backgroundMark x1="10986" y1="95311" x2="11095" y2="94930"/>
                        <a14:backgroundMark x1="10841" y1="95817" x2="10986" y2="95311"/>
                        <a14:backgroundMark x1="11223" y1="94930" x2="12804" y2="92142"/>
                        <a14:backgroundMark x1="10935" y1="95437" x2="11223" y2="94930"/>
                        <a14:backgroundMark x1="9065" y1="84537" x2="9065" y2="84537"/>
                        <a14:backgroundMark x1="12150" y1="96578" x2="12150" y2="96578"/>
                        <a14:backgroundMark x1="11869" y1="96578" x2="11869" y2="96578"/>
                        <a14:backgroundMark x1="13364" y1="97592" x2="13364" y2="97592"/>
                        <a14:backgroundMark x1="13364" y1="97592" x2="13364" y2="97592"/>
                        <a14:backgroundMark x1="13011" y1="98226" x2="12710" y2="99366"/>
                        <a14:backgroundMark x1="13178" y1="97592" x2="13011" y2="98226"/>
                        <a14:backgroundMark x1="12430" y1="96958" x2="12430" y2="96958"/>
                        <a14:backgroundMark x1="11963" y1="96578" x2="11963" y2="96578"/>
                        <a14:backgroundMark x1="10841" y1="95184" x2="10841" y2="95184"/>
                        <a14:backgroundMark x1="9813" y1="94804" x2="9813" y2="94804"/>
                        <a14:backgroundMark x1="11963" y1="96451" x2="11963" y2="96451"/>
                        <a14:backgroundMark x1="11776" y1="96451" x2="11776" y2="96451"/>
                        <a14:backgroundMark x1="12991" y1="97592" x2="12991" y2="97592"/>
                        <a14:backgroundMark x1="12991" y1="97592" x2="12991" y2="97592"/>
                        <a14:backgroundMark x1="11308" y1="96071" x2="11308" y2="96071"/>
                        <a14:backgroundMark x1="10654" y1="95311" x2="10654" y2="95311"/>
                        <a14:backgroundMark x1="12991" y1="97465" x2="12991" y2="97465"/>
                        <a14:backgroundMark x1="10577" y1="96071" x2="9813" y2="95691"/>
                        <a14:backgroundMark x1="12617" y1="97085" x2="10577" y2="96071"/>
                        <a14:backgroundMark x1="94860" y1="25222" x2="94860" y2="25222"/>
                        <a14:backgroundMark x1="95047" y1="24842" x2="95047" y2="24842"/>
                        <a14:backgroundMark x1="95140" y1="24588" x2="95140" y2="24588"/>
                        <a14:backgroundMark x1="94766" y1="26236" x2="94766" y2="26236"/>
                        <a14:backgroundMark x1="94953" y1="25856" x2="94953" y2="25856"/>
                        <a14:backgroundMark x1="94860" y1="25602" x2="94860" y2="25602"/>
                        <a14:backgroundMark x1="94579" y1="26743" x2="94579" y2="26743"/>
                        <a14:backgroundMark x1="95421" y1="23574" x2="95421" y2="23574"/>
                        <a14:backgroundMark x1="96916" y1="21166" x2="96916" y2="21166"/>
                        <a14:backgroundMark x1="95234" y1="23701" x2="95234" y2="23701"/>
                        <a14:backgroundMark x1="94860" y1="25349" x2="94673" y2="26489"/>
                        <a14:backgroundMark x1="95234" y1="30925" x2="95234" y2="30925"/>
                        <a14:backgroundMark x1="87196" y1="40558" x2="87196" y2="40558"/>
                        <a14:backgroundMark x1="90935" y1="34094" x2="90935" y2="34094"/>
                      </a14:backgroundRemoval>
                    </a14:imgEffect>
                  </a14:imgLayer>
                </a14:imgProps>
              </a:ext>
              <a:ext uri="{28A0092B-C50C-407E-A947-70E740481C1C}">
                <a14:useLocalDpi xmlns:a14="http://schemas.microsoft.com/office/drawing/2010/main" val="0"/>
              </a:ext>
            </a:extLst>
          </a:blip>
          <a:srcRect b="5671"/>
          <a:stretch/>
        </p:blipFill>
        <p:spPr>
          <a:xfrm>
            <a:off x="553756" y="573023"/>
            <a:ext cx="9365918" cy="5804308"/>
          </a:xfrm>
          <a:prstGeom prst="rect">
            <a:avLst/>
          </a:prstGeom>
        </p:spPr>
      </p:pic>
      <p:sp>
        <p:nvSpPr>
          <p:cNvPr id="2" name="Date Placeholder 1">
            <a:extLst>
              <a:ext uri="{FF2B5EF4-FFF2-40B4-BE49-F238E27FC236}">
                <a16:creationId xmlns:a16="http://schemas.microsoft.com/office/drawing/2014/main" id="{7A053327-511F-2FA0-4390-F49EDDAAD7DC}"/>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3" name="Footer Placeholder 2">
            <a:extLst>
              <a:ext uri="{FF2B5EF4-FFF2-40B4-BE49-F238E27FC236}">
                <a16:creationId xmlns:a16="http://schemas.microsoft.com/office/drawing/2014/main" id="{BBE28441-5396-4DA5-AA59-107C0ED0FBC5}"/>
              </a:ext>
            </a:extLst>
          </p:cNvPr>
          <p:cNvSpPr>
            <a:spLocks noGrp="1"/>
          </p:cNvSpPr>
          <p:nvPr>
            <p:ph type="ftr" sz="quarter" idx="3"/>
          </p:nvPr>
        </p:nvSpPr>
        <p:spPr/>
        <p:txBody>
          <a:bodyPr/>
          <a:lstStyle/>
          <a:p>
            <a:r>
              <a:rPr lang="en-US"/>
              <a:t>howardcomputers.com </a:t>
            </a:r>
            <a:r>
              <a:rPr lang="en-US">
                <a:solidFill>
                  <a:schemeClr val="tx1">
                    <a:lumMod val="65000"/>
                    <a:lumOff val="35000"/>
                  </a:schemeClr>
                </a:solidFill>
              </a:rPr>
              <a:t>|</a:t>
            </a:r>
            <a:r>
              <a:rPr lang="en-US"/>
              <a:t> +1(888) 912-3151</a:t>
            </a:r>
            <a:endParaRPr lang="en-US" dirty="0"/>
          </a:p>
        </p:txBody>
      </p:sp>
      <p:sp>
        <p:nvSpPr>
          <p:cNvPr id="4" name="Slide Number Placeholder 3">
            <a:extLst>
              <a:ext uri="{FF2B5EF4-FFF2-40B4-BE49-F238E27FC236}">
                <a16:creationId xmlns:a16="http://schemas.microsoft.com/office/drawing/2014/main" id="{6DACEB1F-B333-CEE7-3D64-D791C6DE065A}"/>
              </a:ext>
            </a:extLst>
          </p:cNvPr>
          <p:cNvSpPr>
            <a:spLocks noGrp="1"/>
          </p:cNvSpPr>
          <p:nvPr>
            <p:ph type="sldNum" sz="quarter" idx="4"/>
          </p:nvPr>
        </p:nvSpPr>
        <p:spPr/>
        <p:txBody>
          <a:bodyPr/>
          <a:lstStyle/>
          <a:p>
            <a:r>
              <a:rPr lang="en-US"/>
              <a:t>| </a:t>
            </a:r>
            <a:fld id="{1D16B7BE-58DB-2A4D-A10D-B4C560DEC8E3}" type="slidenum">
              <a:rPr lang="en-US" smtClean="0"/>
              <a:pPr/>
              <a:t>23</a:t>
            </a:fld>
            <a:endParaRPr lang="en-US" dirty="0"/>
          </a:p>
        </p:txBody>
      </p:sp>
      <p:sp>
        <p:nvSpPr>
          <p:cNvPr id="18" name="TextBox 17">
            <a:extLst>
              <a:ext uri="{FF2B5EF4-FFF2-40B4-BE49-F238E27FC236}">
                <a16:creationId xmlns:a16="http://schemas.microsoft.com/office/drawing/2014/main" id="{15F705F6-13DA-FF0D-EE9A-308ED8863507}"/>
              </a:ext>
            </a:extLst>
          </p:cNvPr>
          <p:cNvSpPr txBox="1"/>
          <p:nvPr/>
        </p:nvSpPr>
        <p:spPr>
          <a:xfrm>
            <a:off x="1471977" y="398263"/>
            <a:ext cx="9248045"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EDU, MED, BIZ-GOV Sales Force 2023</a:t>
            </a:r>
          </a:p>
        </p:txBody>
      </p:sp>
      <p:sp>
        <p:nvSpPr>
          <p:cNvPr id="19" name="TextBox 18">
            <a:extLst>
              <a:ext uri="{FF2B5EF4-FFF2-40B4-BE49-F238E27FC236}">
                <a16:creationId xmlns:a16="http://schemas.microsoft.com/office/drawing/2014/main" id="{6DC8CE54-6F57-121A-C7C1-88EF767E09CD}"/>
              </a:ext>
            </a:extLst>
          </p:cNvPr>
          <p:cNvSpPr txBox="1"/>
          <p:nvPr/>
        </p:nvSpPr>
        <p:spPr>
          <a:xfrm>
            <a:off x="9685762" y="3390188"/>
            <a:ext cx="1504752" cy="646331"/>
          </a:xfrm>
          <a:prstGeom prst="rect">
            <a:avLst/>
          </a:prstGeom>
          <a:noFill/>
        </p:spPr>
        <p:txBody>
          <a:bodyPr wrap="square" rtlCol="0">
            <a:spAutoFit/>
          </a:bodyPr>
          <a:lstStyle/>
          <a:p>
            <a:r>
              <a:rPr lang="en-US" dirty="0">
                <a:latin typeface="Gomme Sans" panose="020B0604020204040204"/>
              </a:rPr>
              <a:t>Current Reps in All States</a:t>
            </a:r>
          </a:p>
        </p:txBody>
      </p:sp>
      <p:sp>
        <p:nvSpPr>
          <p:cNvPr id="20" name="TextBox 19">
            <a:extLst>
              <a:ext uri="{FF2B5EF4-FFF2-40B4-BE49-F238E27FC236}">
                <a16:creationId xmlns:a16="http://schemas.microsoft.com/office/drawing/2014/main" id="{32012DA7-C9E5-4BFA-3248-01AE88BC7F89}"/>
              </a:ext>
            </a:extLst>
          </p:cNvPr>
          <p:cNvSpPr txBox="1"/>
          <p:nvPr/>
        </p:nvSpPr>
        <p:spPr>
          <a:xfrm>
            <a:off x="9716280" y="4293354"/>
            <a:ext cx="1867167" cy="646331"/>
          </a:xfrm>
          <a:prstGeom prst="rect">
            <a:avLst/>
          </a:prstGeom>
          <a:noFill/>
        </p:spPr>
        <p:txBody>
          <a:bodyPr wrap="square" rtlCol="0">
            <a:spAutoFit/>
          </a:bodyPr>
          <a:lstStyle/>
          <a:p>
            <a:r>
              <a:rPr lang="en-US" dirty="0">
                <a:latin typeface="Gomme Sans" panose="020B0604020204040204"/>
              </a:rPr>
              <a:t>Future</a:t>
            </a:r>
          </a:p>
          <a:p>
            <a:r>
              <a:rPr lang="en-US" dirty="0">
                <a:latin typeface="Gomme Sans" panose="020B0604020204040204"/>
              </a:rPr>
              <a:t>Growth</a:t>
            </a:r>
          </a:p>
        </p:txBody>
      </p:sp>
      <p:sp>
        <p:nvSpPr>
          <p:cNvPr id="22" name="Rectangle 21">
            <a:extLst>
              <a:ext uri="{FF2B5EF4-FFF2-40B4-BE49-F238E27FC236}">
                <a16:creationId xmlns:a16="http://schemas.microsoft.com/office/drawing/2014/main" id="{7F26787D-11BE-C580-0CD7-93A22E6EE14D}"/>
              </a:ext>
            </a:extLst>
          </p:cNvPr>
          <p:cNvSpPr/>
          <p:nvPr/>
        </p:nvSpPr>
        <p:spPr>
          <a:xfrm>
            <a:off x="9333994" y="3381019"/>
            <a:ext cx="311285" cy="356681"/>
          </a:xfrm>
          <a:prstGeom prst="rect">
            <a:avLst/>
          </a:prstGeom>
          <a:solidFill>
            <a:srgbClr val="789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mme Sans" panose="020B0604020204040204"/>
            </a:endParaRPr>
          </a:p>
        </p:txBody>
      </p:sp>
      <p:sp>
        <p:nvSpPr>
          <p:cNvPr id="23" name="Rectangle 22">
            <a:extLst>
              <a:ext uri="{FF2B5EF4-FFF2-40B4-BE49-F238E27FC236}">
                <a16:creationId xmlns:a16="http://schemas.microsoft.com/office/drawing/2014/main" id="{EF1CEFE6-CE02-49D1-CC73-3572E50BA06C}"/>
              </a:ext>
            </a:extLst>
          </p:cNvPr>
          <p:cNvSpPr/>
          <p:nvPr/>
        </p:nvSpPr>
        <p:spPr>
          <a:xfrm>
            <a:off x="9347215" y="4341220"/>
            <a:ext cx="311285" cy="356681"/>
          </a:xfrm>
          <a:prstGeom prst="rect">
            <a:avLst/>
          </a:prstGeom>
          <a:solidFill>
            <a:srgbClr val="D2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mme Sans" panose="020B0604020204040204"/>
            </a:endParaRPr>
          </a:p>
        </p:txBody>
      </p:sp>
      <p:sp>
        <p:nvSpPr>
          <p:cNvPr id="6" name="Oval 5">
            <a:extLst>
              <a:ext uri="{FF2B5EF4-FFF2-40B4-BE49-F238E27FC236}">
                <a16:creationId xmlns:a16="http://schemas.microsoft.com/office/drawing/2014/main" id="{9DD05F35-3014-30B6-FF68-42DCB091E904}"/>
              </a:ext>
            </a:extLst>
          </p:cNvPr>
          <p:cNvSpPr/>
          <p:nvPr/>
        </p:nvSpPr>
        <p:spPr>
          <a:xfrm>
            <a:off x="9318324" y="4328569"/>
            <a:ext cx="369065" cy="369332"/>
          </a:xfrm>
          <a:prstGeom prst="ellipse">
            <a:avLst/>
          </a:prstGeom>
          <a:solidFill>
            <a:srgbClr val="D79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mme Sans" panose="020B0604020204040204"/>
            </a:endParaRPr>
          </a:p>
        </p:txBody>
      </p:sp>
    </p:spTree>
    <p:extLst>
      <p:ext uri="{BB962C8B-B14F-4D97-AF65-F5344CB8AC3E}">
        <p14:creationId xmlns:p14="http://schemas.microsoft.com/office/powerpoint/2010/main" val="2400299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B3903F88-549E-794F-A4BE-6005A869302F}"/>
              </a:ext>
            </a:extLst>
          </p:cNvPr>
          <p:cNvSpPr>
            <a:spLocks noGrp="1"/>
          </p:cNvSpPr>
          <p:nvPr>
            <p:ph type="title"/>
          </p:nvPr>
        </p:nvSpPr>
        <p:spPr>
          <a:xfrm>
            <a:off x="2643910" y="2807477"/>
            <a:ext cx="6841269" cy="1162346"/>
          </a:xfrm>
        </p:spPr>
        <p:txBody>
          <a:bodyPr>
            <a:noAutofit/>
          </a:bodyPr>
          <a:lstStyle/>
          <a:p>
            <a:r>
              <a:rPr lang="en-US" sz="8000" b="1" dirty="0">
                <a:latin typeface="Arial Black" panose="020B0604020202020204" pitchFamily="34" charset="0"/>
                <a:cs typeface="Arial Black" panose="020B0604020202020204" pitchFamily="34" charset="0"/>
              </a:rPr>
              <a:t>THANK YOU</a:t>
            </a:r>
          </a:p>
        </p:txBody>
      </p:sp>
      <p:sp>
        <p:nvSpPr>
          <p:cNvPr id="13" name="Subtitle 9">
            <a:extLst>
              <a:ext uri="{FF2B5EF4-FFF2-40B4-BE49-F238E27FC236}">
                <a16:creationId xmlns:a16="http://schemas.microsoft.com/office/drawing/2014/main" id="{E29622E3-3DD4-B648-8EBE-D243054967F5}"/>
              </a:ext>
            </a:extLst>
          </p:cNvPr>
          <p:cNvSpPr>
            <a:spLocks noGrp="1"/>
          </p:cNvSpPr>
          <p:nvPr>
            <p:ph type="subTitle" idx="1"/>
          </p:nvPr>
        </p:nvSpPr>
        <p:spPr>
          <a:xfrm>
            <a:off x="4538438" y="4088612"/>
            <a:ext cx="1607695" cy="380343"/>
          </a:xfrm>
        </p:spPr>
        <p:txBody>
          <a:bodyPr>
            <a:normAutofit/>
          </a:bodyPr>
          <a:lstStyle/>
          <a:p>
            <a:pPr algn="l"/>
            <a:r>
              <a:rPr lang="en-US" sz="2000" dirty="0">
                <a:solidFill>
                  <a:srgbClr val="0197D0"/>
                </a:solidFill>
              </a:rPr>
              <a:t>Presented by</a:t>
            </a:r>
            <a:endParaRPr lang="en-US" sz="2200" dirty="0">
              <a:solidFill>
                <a:srgbClr val="0197D0"/>
              </a:solidFill>
            </a:endParaRPr>
          </a:p>
        </p:txBody>
      </p:sp>
      <p:pic>
        <p:nvPicPr>
          <p:cNvPr id="14" name="Picture 13">
            <a:extLst>
              <a:ext uri="{FF2B5EF4-FFF2-40B4-BE49-F238E27FC236}">
                <a16:creationId xmlns:a16="http://schemas.microsoft.com/office/drawing/2014/main" id="{C07BA3F8-4E3F-6F47-BF44-6F6877C17883}"/>
              </a:ext>
            </a:extLst>
          </p:cNvPr>
          <p:cNvPicPr>
            <a:picLocks noChangeAspect="1"/>
          </p:cNvPicPr>
          <p:nvPr/>
        </p:nvPicPr>
        <p:blipFill>
          <a:blip r:embed="rId4"/>
          <a:srcRect/>
          <a:stretch/>
        </p:blipFill>
        <p:spPr>
          <a:xfrm>
            <a:off x="6064545" y="3977305"/>
            <a:ext cx="1607695" cy="614323"/>
          </a:xfrm>
          <a:prstGeom prst="rect">
            <a:avLst/>
          </a:prstGeom>
        </p:spPr>
      </p:pic>
      <p:pic>
        <p:nvPicPr>
          <p:cNvPr id="15" name="Picture 14">
            <a:extLst>
              <a:ext uri="{FF2B5EF4-FFF2-40B4-BE49-F238E27FC236}">
                <a16:creationId xmlns:a16="http://schemas.microsoft.com/office/drawing/2014/main" id="{3A4D144C-48C0-9E42-9AEA-DC65ACEC00B2}"/>
              </a:ext>
            </a:extLst>
          </p:cNvPr>
          <p:cNvPicPr>
            <a:picLocks noChangeAspect="1"/>
          </p:cNvPicPr>
          <p:nvPr/>
        </p:nvPicPr>
        <p:blipFill>
          <a:blip r:embed="rId5"/>
          <a:srcRect/>
          <a:stretch/>
        </p:blipFill>
        <p:spPr>
          <a:xfrm>
            <a:off x="2372462" y="1959485"/>
            <a:ext cx="7427198" cy="840510"/>
          </a:xfrm>
          <a:prstGeom prst="rect">
            <a:avLst/>
          </a:prstGeom>
        </p:spPr>
      </p:pic>
    </p:spTree>
    <p:extLst>
      <p:ext uri="{BB962C8B-B14F-4D97-AF65-F5344CB8AC3E}">
        <p14:creationId xmlns:p14="http://schemas.microsoft.com/office/powerpoint/2010/main" val="3747776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3</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2688430" y="4555502"/>
            <a:ext cx="8027846"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THE FIRST HOWARD BUILDING</a:t>
            </a:r>
          </a:p>
        </p:txBody>
      </p:sp>
      <p:grpSp>
        <p:nvGrpSpPr>
          <p:cNvPr id="28" name="Group 27">
            <a:extLst>
              <a:ext uri="{FF2B5EF4-FFF2-40B4-BE49-F238E27FC236}">
                <a16:creationId xmlns:a16="http://schemas.microsoft.com/office/drawing/2014/main" id="{A84AE42F-5C6D-5946-A01B-C0FCDB2CA32D}"/>
              </a:ext>
            </a:extLst>
          </p:cNvPr>
          <p:cNvGrpSpPr/>
          <p:nvPr/>
        </p:nvGrpSpPr>
        <p:grpSpPr>
          <a:xfrm>
            <a:off x="1843924" y="4462795"/>
            <a:ext cx="758546" cy="830997"/>
            <a:chOff x="10426512" y="2167987"/>
            <a:chExt cx="842439"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426513" y="2167987"/>
              <a:ext cx="842438"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426512" y="2291508"/>
              <a:ext cx="830674"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2" name="Picture 31" descr="The First Howard Building&#10;Description automatically generated">
            <a:extLst>
              <a:ext uri="{FF2B5EF4-FFF2-40B4-BE49-F238E27FC236}">
                <a16:creationId xmlns:a16="http://schemas.microsoft.com/office/drawing/2014/main" id="{2115F5B7-7C8E-1240-AD83-2A0A3962C825}"/>
              </a:ext>
            </a:extLst>
          </p:cNvPr>
          <p:cNvPicPr>
            <a:picLocks noChangeAspect="1"/>
          </p:cNvPicPr>
          <p:nvPr/>
        </p:nvPicPr>
        <p:blipFill rotWithShape="1">
          <a:blip r:embed="rId3"/>
          <a:srcRect t="27155" b="16584"/>
          <a:stretch/>
        </p:blipFill>
        <p:spPr>
          <a:xfrm>
            <a:off x="-16488" y="-10274"/>
            <a:ext cx="12232489" cy="3729519"/>
          </a:xfrm>
          <a:prstGeom prst="rect">
            <a:avLst/>
          </a:prstGeom>
        </p:spPr>
      </p:pic>
      <p:sp>
        <p:nvSpPr>
          <p:cNvPr id="12" name="TextBox 11">
            <a:extLst>
              <a:ext uri="{FF2B5EF4-FFF2-40B4-BE49-F238E27FC236}">
                <a16:creationId xmlns:a16="http://schemas.microsoft.com/office/drawing/2014/main" id="{FCE7EB44-B997-0348-A32D-08504FC00A71}"/>
              </a:ext>
            </a:extLst>
          </p:cNvPr>
          <p:cNvSpPr txBox="1"/>
          <p:nvPr/>
        </p:nvSpPr>
        <p:spPr>
          <a:xfrm>
            <a:off x="3830083" y="5328566"/>
            <a:ext cx="4575377" cy="338554"/>
          </a:xfrm>
          <a:prstGeom prst="rect">
            <a:avLst/>
          </a:prstGeom>
          <a:noFill/>
        </p:spPr>
        <p:txBody>
          <a:bodyPr wrap="square" rtlCol="0">
            <a:spAutoFit/>
          </a:bodyPr>
          <a:lstStyle/>
          <a:p>
            <a:pPr algn="ctr"/>
            <a:r>
              <a:rPr lang="en-US" sz="1600" dirty="0">
                <a:solidFill>
                  <a:schemeClr val="tx1">
                    <a:lumMod val="50000"/>
                    <a:lumOff val="50000"/>
                  </a:schemeClr>
                </a:solidFill>
                <a:latin typeface="Arial" panose="020B0604020202020204" pitchFamily="34" charset="0"/>
                <a:cs typeface="Arial" panose="020B0604020202020204" pitchFamily="34" charset="0"/>
              </a:rPr>
              <a:t>Established 1968 </a:t>
            </a:r>
            <a:r>
              <a:rPr lang="en-US" sz="1600" dirty="0">
                <a:solidFill>
                  <a:srgbClr val="002A64"/>
                </a:solidFill>
                <a:latin typeface="Arial" panose="020B0604020202020204" pitchFamily="34" charset="0"/>
                <a:cs typeface="Arial" panose="020B0604020202020204" pitchFamily="34" charset="0"/>
              </a:rPr>
              <a:t>|</a:t>
            </a:r>
            <a:r>
              <a:rPr lang="en-US" sz="1600" dirty="0">
                <a:solidFill>
                  <a:schemeClr val="tx1">
                    <a:lumMod val="50000"/>
                    <a:lumOff val="50000"/>
                  </a:schemeClr>
                </a:solidFill>
                <a:latin typeface="Arial" panose="020B0604020202020204" pitchFamily="34" charset="0"/>
                <a:cs typeface="Arial" panose="020B0604020202020204" pitchFamily="34" charset="0"/>
              </a:rPr>
              <a:t> Located in Laurel, Mississippi</a:t>
            </a:r>
          </a:p>
        </p:txBody>
      </p:sp>
    </p:spTree>
    <p:extLst>
      <p:ext uri="{BB962C8B-B14F-4D97-AF65-F5344CB8AC3E}">
        <p14:creationId xmlns:p14="http://schemas.microsoft.com/office/powerpoint/2010/main" val="3140463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4</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3327583" y="398818"/>
            <a:ext cx="5747279"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HOWARD INDUSTRIES</a:t>
            </a:r>
          </a:p>
        </p:txBody>
      </p:sp>
      <p:grpSp>
        <p:nvGrpSpPr>
          <p:cNvPr id="28" name="Group 27">
            <a:extLst>
              <a:ext uri="{FF2B5EF4-FFF2-40B4-BE49-F238E27FC236}">
                <a16:creationId xmlns:a16="http://schemas.microsoft.com/office/drawing/2014/main" id="{A84AE42F-5C6D-5946-A01B-C0FCDB2CA32D}"/>
              </a:ext>
            </a:extLst>
          </p:cNvPr>
          <p:cNvGrpSpPr/>
          <p:nvPr/>
        </p:nvGrpSpPr>
        <p:grpSpPr>
          <a:xfrm>
            <a:off x="2417761" y="306111"/>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5FB866DD-9C44-7BE1-06B4-23F408BEC39D}"/>
              </a:ext>
            </a:extLst>
          </p:cNvPr>
          <p:cNvPicPr>
            <a:picLocks noChangeAspect="1"/>
          </p:cNvPicPr>
          <p:nvPr/>
        </p:nvPicPr>
        <p:blipFill>
          <a:blip r:embed="rId3">
            <a:duotone>
              <a:prstClr val="black"/>
              <a:schemeClr val="accent1">
                <a:tint val="45000"/>
                <a:satMod val="400000"/>
              </a:schemeClr>
            </a:duotone>
          </a:blip>
          <a:stretch>
            <a:fillRect/>
          </a:stretch>
        </p:blipFill>
        <p:spPr>
          <a:xfrm>
            <a:off x="9533906" y="1979610"/>
            <a:ext cx="1004398" cy="1233471"/>
          </a:xfrm>
          <a:prstGeom prst="rect">
            <a:avLst/>
          </a:prstGeom>
        </p:spPr>
      </p:pic>
      <p:pic>
        <p:nvPicPr>
          <p:cNvPr id="14" name="Picture 13">
            <a:extLst>
              <a:ext uri="{FF2B5EF4-FFF2-40B4-BE49-F238E27FC236}">
                <a16:creationId xmlns:a16="http://schemas.microsoft.com/office/drawing/2014/main" id="{867975E4-6715-84BE-CC1F-B68100A55CD7}"/>
              </a:ext>
            </a:extLst>
          </p:cNvPr>
          <p:cNvPicPr>
            <a:picLocks noChangeAspect="1"/>
          </p:cNvPicPr>
          <p:nvPr/>
        </p:nvPicPr>
        <p:blipFill>
          <a:blip r:embed="rId4">
            <a:duotone>
              <a:prstClr val="black"/>
              <a:schemeClr val="accent1">
                <a:tint val="45000"/>
                <a:satMod val="400000"/>
              </a:schemeClr>
            </a:duotone>
          </a:blip>
          <a:stretch>
            <a:fillRect/>
          </a:stretch>
        </p:blipFill>
        <p:spPr>
          <a:xfrm>
            <a:off x="5843763" y="2020295"/>
            <a:ext cx="1218894" cy="1224036"/>
          </a:xfrm>
          <a:prstGeom prst="rect">
            <a:avLst/>
          </a:prstGeom>
        </p:spPr>
      </p:pic>
      <p:pic>
        <p:nvPicPr>
          <p:cNvPr id="15" name="Picture 14">
            <a:extLst>
              <a:ext uri="{FF2B5EF4-FFF2-40B4-BE49-F238E27FC236}">
                <a16:creationId xmlns:a16="http://schemas.microsoft.com/office/drawing/2014/main" id="{BAF50A0F-E40B-1956-0359-0BDA4E94E806}"/>
              </a:ext>
            </a:extLst>
          </p:cNvPr>
          <p:cNvPicPr>
            <a:picLocks noChangeAspect="1"/>
          </p:cNvPicPr>
          <p:nvPr/>
        </p:nvPicPr>
        <p:blipFill>
          <a:blip r:embed="rId5">
            <a:alphaModFix amt="50000"/>
            <a:duotone>
              <a:prstClr val="black"/>
              <a:schemeClr val="accent1">
                <a:tint val="45000"/>
                <a:satMod val="400000"/>
              </a:schemeClr>
            </a:duotone>
          </a:blip>
          <a:stretch>
            <a:fillRect/>
          </a:stretch>
        </p:blipFill>
        <p:spPr>
          <a:xfrm>
            <a:off x="738363" y="2954605"/>
            <a:ext cx="930169" cy="758354"/>
          </a:xfrm>
          <a:prstGeom prst="rect">
            <a:avLst/>
          </a:prstGeom>
        </p:spPr>
      </p:pic>
      <p:pic>
        <p:nvPicPr>
          <p:cNvPr id="16" name="Picture 15">
            <a:extLst>
              <a:ext uri="{FF2B5EF4-FFF2-40B4-BE49-F238E27FC236}">
                <a16:creationId xmlns:a16="http://schemas.microsoft.com/office/drawing/2014/main" id="{1154F052-9C7F-66A3-6E7C-E17AD01537C6}"/>
              </a:ext>
            </a:extLst>
          </p:cNvPr>
          <p:cNvPicPr>
            <a:picLocks noChangeAspect="1"/>
          </p:cNvPicPr>
          <p:nvPr/>
        </p:nvPicPr>
        <p:blipFill>
          <a:blip r:embed="rId6">
            <a:alphaModFix amt="50000"/>
            <a:duotone>
              <a:prstClr val="black"/>
              <a:schemeClr val="accent1">
                <a:tint val="45000"/>
                <a:satMod val="400000"/>
              </a:schemeClr>
            </a:duotone>
          </a:blip>
          <a:stretch>
            <a:fillRect/>
          </a:stretch>
        </p:blipFill>
        <p:spPr>
          <a:xfrm>
            <a:off x="704497" y="1990211"/>
            <a:ext cx="938464" cy="847224"/>
          </a:xfrm>
          <a:prstGeom prst="rect">
            <a:avLst/>
          </a:prstGeom>
        </p:spPr>
      </p:pic>
      <p:pic>
        <p:nvPicPr>
          <p:cNvPr id="18" name="Picture 17">
            <a:extLst>
              <a:ext uri="{FF2B5EF4-FFF2-40B4-BE49-F238E27FC236}">
                <a16:creationId xmlns:a16="http://schemas.microsoft.com/office/drawing/2014/main" id="{BBC3E0FB-74D0-EB30-8520-D62479639FEB}"/>
              </a:ext>
            </a:extLst>
          </p:cNvPr>
          <p:cNvPicPr>
            <a:picLocks noChangeAspect="1"/>
          </p:cNvPicPr>
          <p:nvPr/>
        </p:nvPicPr>
        <p:blipFill>
          <a:blip r:embed="rId7">
            <a:duotone>
              <a:prstClr val="black"/>
              <a:schemeClr val="accent1">
                <a:tint val="45000"/>
                <a:satMod val="400000"/>
              </a:schemeClr>
            </a:duotone>
          </a:blip>
          <a:stretch>
            <a:fillRect/>
          </a:stretch>
        </p:blipFill>
        <p:spPr>
          <a:xfrm>
            <a:off x="1744930" y="1470041"/>
            <a:ext cx="1006215" cy="1361862"/>
          </a:xfrm>
          <a:prstGeom prst="rect">
            <a:avLst/>
          </a:prstGeom>
        </p:spPr>
      </p:pic>
      <p:pic>
        <p:nvPicPr>
          <p:cNvPr id="21" name="Picture 20">
            <a:extLst>
              <a:ext uri="{FF2B5EF4-FFF2-40B4-BE49-F238E27FC236}">
                <a16:creationId xmlns:a16="http://schemas.microsoft.com/office/drawing/2014/main" id="{3860D16C-8B60-91A3-1A13-BE887214E0F0}"/>
              </a:ext>
            </a:extLst>
          </p:cNvPr>
          <p:cNvPicPr>
            <a:picLocks noChangeAspect="1"/>
          </p:cNvPicPr>
          <p:nvPr/>
        </p:nvPicPr>
        <p:blipFill>
          <a:blip r:embed="rId8">
            <a:alphaModFix amt="50000"/>
            <a:duotone>
              <a:prstClr val="black"/>
              <a:schemeClr val="accent1">
                <a:tint val="45000"/>
                <a:satMod val="400000"/>
              </a:schemeClr>
            </a:duotone>
          </a:blip>
          <a:stretch>
            <a:fillRect/>
          </a:stretch>
        </p:blipFill>
        <p:spPr>
          <a:xfrm>
            <a:off x="2866779" y="2123171"/>
            <a:ext cx="1068805" cy="697331"/>
          </a:xfrm>
          <a:prstGeom prst="rect">
            <a:avLst/>
          </a:prstGeom>
        </p:spPr>
      </p:pic>
      <p:pic>
        <p:nvPicPr>
          <p:cNvPr id="22" name="Picture 21">
            <a:extLst>
              <a:ext uri="{FF2B5EF4-FFF2-40B4-BE49-F238E27FC236}">
                <a16:creationId xmlns:a16="http://schemas.microsoft.com/office/drawing/2014/main" id="{7F9DD9DC-9C58-96E5-41FC-1530C74E5969}"/>
              </a:ext>
            </a:extLst>
          </p:cNvPr>
          <p:cNvPicPr>
            <a:picLocks noChangeAspect="1"/>
          </p:cNvPicPr>
          <p:nvPr/>
        </p:nvPicPr>
        <p:blipFill>
          <a:blip r:embed="rId9">
            <a:alphaModFix amt="50000"/>
            <a:duotone>
              <a:prstClr val="black"/>
              <a:schemeClr val="accent1">
                <a:tint val="45000"/>
                <a:satMod val="400000"/>
              </a:schemeClr>
            </a:duotone>
          </a:blip>
          <a:stretch>
            <a:fillRect/>
          </a:stretch>
        </p:blipFill>
        <p:spPr>
          <a:xfrm>
            <a:off x="2968585" y="2931558"/>
            <a:ext cx="1211531" cy="781401"/>
          </a:xfrm>
          <a:prstGeom prst="rect">
            <a:avLst/>
          </a:prstGeom>
        </p:spPr>
      </p:pic>
      <p:pic>
        <p:nvPicPr>
          <p:cNvPr id="23" name="Picture 22">
            <a:extLst>
              <a:ext uri="{FF2B5EF4-FFF2-40B4-BE49-F238E27FC236}">
                <a16:creationId xmlns:a16="http://schemas.microsoft.com/office/drawing/2014/main" id="{045F85C6-2FFA-0454-75C5-7037FEB25CB1}"/>
              </a:ext>
            </a:extLst>
          </p:cNvPr>
          <p:cNvPicPr>
            <a:picLocks noChangeAspect="1"/>
          </p:cNvPicPr>
          <p:nvPr/>
        </p:nvPicPr>
        <p:blipFill>
          <a:blip r:embed="rId10">
            <a:alphaModFix amt="50000"/>
            <a:duotone>
              <a:prstClr val="black"/>
              <a:schemeClr val="accent1">
                <a:tint val="45000"/>
                <a:satMod val="400000"/>
              </a:schemeClr>
            </a:duotone>
          </a:blip>
          <a:stretch>
            <a:fillRect/>
          </a:stretch>
        </p:blipFill>
        <p:spPr>
          <a:xfrm>
            <a:off x="1824533" y="3015628"/>
            <a:ext cx="1081840" cy="697331"/>
          </a:xfrm>
          <a:prstGeom prst="rect">
            <a:avLst/>
          </a:prstGeom>
        </p:spPr>
      </p:pic>
      <p:sp>
        <p:nvSpPr>
          <p:cNvPr id="26" name="TextBox 25">
            <a:extLst>
              <a:ext uri="{FF2B5EF4-FFF2-40B4-BE49-F238E27FC236}">
                <a16:creationId xmlns:a16="http://schemas.microsoft.com/office/drawing/2014/main" id="{0CA4C2F6-6AB3-33DF-E7C7-4688D32E6626}"/>
              </a:ext>
            </a:extLst>
          </p:cNvPr>
          <p:cNvSpPr txBox="1"/>
          <p:nvPr/>
        </p:nvSpPr>
        <p:spPr>
          <a:xfrm>
            <a:off x="567191" y="4578360"/>
            <a:ext cx="3831772" cy="1280826"/>
          </a:xfrm>
          <a:prstGeom prst="rect">
            <a:avLst/>
          </a:prstGeom>
          <a:noFill/>
        </p:spPr>
        <p:txBody>
          <a:bodyPr wrap="square" rtlCol="0">
            <a:no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Nine different facilities including corporate headquarters, manufacturing facilities, and a transportation facility. </a:t>
            </a:r>
          </a:p>
        </p:txBody>
      </p:sp>
      <p:sp>
        <p:nvSpPr>
          <p:cNvPr id="33" name="Rectangle 32">
            <a:extLst>
              <a:ext uri="{FF2B5EF4-FFF2-40B4-BE49-F238E27FC236}">
                <a16:creationId xmlns:a16="http://schemas.microsoft.com/office/drawing/2014/main" id="{1FDFF417-C1DC-9E94-3352-C489A8E45EF8}"/>
              </a:ext>
            </a:extLst>
          </p:cNvPr>
          <p:cNvSpPr/>
          <p:nvPr/>
        </p:nvSpPr>
        <p:spPr>
          <a:xfrm>
            <a:off x="291584" y="3961410"/>
            <a:ext cx="4338267" cy="584776"/>
          </a:xfrm>
          <a:prstGeom prst="rect">
            <a:avLst/>
          </a:prstGeom>
          <a:noFill/>
        </p:spPr>
        <p:txBody>
          <a:bodyPr wrap="square">
            <a:spAutoFit/>
          </a:bodyPr>
          <a:lstStyle/>
          <a:p>
            <a:pPr algn="ctr"/>
            <a:r>
              <a:rPr lang="en-US" sz="3200" dirty="0">
                <a:ln w="0"/>
                <a:solidFill>
                  <a:srgbClr val="002060"/>
                </a:solidFill>
                <a:latin typeface="Malgun Gothic" panose="020B0503020000020004" pitchFamily="34" charset="-127"/>
                <a:ea typeface="Malgun Gothic" panose="020B0503020000020004" pitchFamily="34" charset="-127"/>
                <a:cs typeface="Avenir LT Std 65 Medium"/>
              </a:rPr>
              <a:t>9 Different Facilities</a:t>
            </a:r>
          </a:p>
        </p:txBody>
      </p:sp>
      <p:sp>
        <p:nvSpPr>
          <p:cNvPr id="39" name="Rectangle 38">
            <a:extLst>
              <a:ext uri="{FF2B5EF4-FFF2-40B4-BE49-F238E27FC236}">
                <a16:creationId xmlns:a16="http://schemas.microsoft.com/office/drawing/2014/main" id="{9315418A-7201-C1E8-90D7-9E9B4D50D1F5}"/>
              </a:ext>
            </a:extLst>
          </p:cNvPr>
          <p:cNvSpPr/>
          <p:nvPr/>
        </p:nvSpPr>
        <p:spPr>
          <a:xfrm>
            <a:off x="4437587" y="3474160"/>
            <a:ext cx="4031246" cy="1077218"/>
          </a:xfrm>
          <a:prstGeom prst="rect">
            <a:avLst/>
          </a:prstGeom>
          <a:noFill/>
        </p:spPr>
        <p:txBody>
          <a:bodyPr wrap="square">
            <a:spAutoFit/>
          </a:bodyPr>
          <a:lstStyle/>
          <a:p>
            <a:pPr algn="ctr"/>
            <a:r>
              <a:rPr lang="en-US" sz="3200" dirty="0">
                <a:ln w="0"/>
                <a:solidFill>
                  <a:srgbClr val="002060"/>
                </a:solidFill>
                <a:latin typeface="Malgun Gothic" panose="020B0503020000020004" pitchFamily="34" charset="-127"/>
                <a:ea typeface="Malgun Gothic" panose="020B0503020000020004" pitchFamily="34" charset="-127"/>
                <a:cs typeface="Avenir LT Std 65 Medium"/>
              </a:rPr>
              <a:t>Over 5-Million Square Feet</a:t>
            </a:r>
          </a:p>
        </p:txBody>
      </p:sp>
      <p:sp>
        <p:nvSpPr>
          <p:cNvPr id="40" name="Rectangle 39">
            <a:extLst>
              <a:ext uri="{FF2B5EF4-FFF2-40B4-BE49-F238E27FC236}">
                <a16:creationId xmlns:a16="http://schemas.microsoft.com/office/drawing/2014/main" id="{C97371E1-5700-70D2-A817-BE28D2DAF1E2}"/>
              </a:ext>
            </a:extLst>
          </p:cNvPr>
          <p:cNvSpPr/>
          <p:nvPr/>
        </p:nvSpPr>
        <p:spPr>
          <a:xfrm>
            <a:off x="8468833" y="3447178"/>
            <a:ext cx="3347776" cy="1077218"/>
          </a:xfrm>
          <a:prstGeom prst="rect">
            <a:avLst/>
          </a:prstGeom>
          <a:noFill/>
        </p:spPr>
        <p:txBody>
          <a:bodyPr wrap="square">
            <a:spAutoFit/>
          </a:bodyPr>
          <a:lstStyle/>
          <a:p>
            <a:pPr algn="ctr"/>
            <a:r>
              <a:rPr lang="en-US" sz="3200" dirty="0">
                <a:ln w="0"/>
                <a:solidFill>
                  <a:srgbClr val="002060"/>
                </a:solidFill>
                <a:latin typeface="Malgun Gothic" panose="020B0503020000020004" pitchFamily="34" charset="-127"/>
                <a:ea typeface="Malgun Gothic" panose="020B0503020000020004" pitchFamily="34" charset="-127"/>
                <a:cs typeface="Avenir LT Std 65 Medium"/>
              </a:rPr>
              <a:t>More Than </a:t>
            </a:r>
          </a:p>
          <a:p>
            <a:pPr algn="ctr"/>
            <a:r>
              <a:rPr lang="en-US" sz="3200" dirty="0">
                <a:ln w="0"/>
                <a:solidFill>
                  <a:srgbClr val="002060"/>
                </a:solidFill>
                <a:latin typeface="Malgun Gothic" panose="020B0503020000020004" pitchFamily="34" charset="-127"/>
                <a:ea typeface="Malgun Gothic" panose="020B0503020000020004" pitchFamily="34" charset="-127"/>
                <a:cs typeface="Avenir LT Std 65 Medium"/>
              </a:rPr>
              <a:t>150 Engineers</a:t>
            </a:r>
          </a:p>
        </p:txBody>
      </p:sp>
      <p:sp>
        <p:nvSpPr>
          <p:cNvPr id="46" name="TextBox 45">
            <a:extLst>
              <a:ext uri="{FF2B5EF4-FFF2-40B4-BE49-F238E27FC236}">
                <a16:creationId xmlns:a16="http://schemas.microsoft.com/office/drawing/2014/main" id="{21E10D53-604D-BBB5-6990-0E76B2208258}"/>
              </a:ext>
            </a:extLst>
          </p:cNvPr>
          <p:cNvSpPr txBox="1"/>
          <p:nvPr/>
        </p:nvSpPr>
        <p:spPr>
          <a:xfrm>
            <a:off x="4604503" y="4578360"/>
            <a:ext cx="3831772" cy="1280826"/>
          </a:xfrm>
          <a:prstGeom prst="rect">
            <a:avLst/>
          </a:prstGeom>
          <a:noFill/>
        </p:spPr>
        <p:txBody>
          <a:bodyPr wrap="square" rtlCol="0">
            <a:no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Over 5 million square feet of manufacturing space for Howard products – transformers, lighting, kiosks, medical equipment, computers, &amp; more.</a:t>
            </a:r>
          </a:p>
        </p:txBody>
      </p:sp>
      <p:sp>
        <p:nvSpPr>
          <p:cNvPr id="47" name="TextBox 46">
            <a:extLst>
              <a:ext uri="{FF2B5EF4-FFF2-40B4-BE49-F238E27FC236}">
                <a16:creationId xmlns:a16="http://schemas.microsoft.com/office/drawing/2014/main" id="{2D9A013F-1E7F-E6AB-FFF8-CDD2E2D1730B}"/>
              </a:ext>
            </a:extLst>
          </p:cNvPr>
          <p:cNvSpPr txBox="1"/>
          <p:nvPr/>
        </p:nvSpPr>
        <p:spPr>
          <a:xfrm>
            <a:off x="8226835" y="4578360"/>
            <a:ext cx="3831772" cy="1280826"/>
          </a:xfrm>
          <a:prstGeom prst="rect">
            <a:avLst/>
          </a:prstGeom>
          <a:noFill/>
        </p:spPr>
        <p:txBody>
          <a:bodyPr wrap="square" rtlCol="0">
            <a:no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Over 150 mechanical, industrial,</a:t>
            </a:r>
          </a:p>
          <a:p>
            <a:pPr algn="ctr"/>
            <a:r>
              <a:rPr lang="en-US" sz="1400" dirty="0">
                <a:solidFill>
                  <a:schemeClr val="tx1">
                    <a:lumMod val="65000"/>
                    <a:lumOff val="35000"/>
                  </a:schemeClr>
                </a:solidFill>
                <a:latin typeface="Arial" panose="020B0604020202020204" pitchFamily="34" charset="0"/>
                <a:cs typeface="Arial" panose="020B0604020202020204" pitchFamily="34" charset="0"/>
              </a:rPr>
              <a:t>and electrical engineers with </a:t>
            </a:r>
          </a:p>
          <a:p>
            <a:pPr algn="ctr"/>
            <a:r>
              <a:rPr lang="en-US" sz="1400" dirty="0">
                <a:solidFill>
                  <a:schemeClr val="tx1">
                    <a:lumMod val="65000"/>
                    <a:lumOff val="35000"/>
                  </a:schemeClr>
                </a:solidFill>
                <a:latin typeface="Arial" panose="020B0604020202020204" pitchFamily="34" charset="0"/>
                <a:cs typeface="Arial" panose="020B0604020202020204" pitchFamily="34" charset="0"/>
              </a:rPr>
              <a:t>thousands of years of combined</a:t>
            </a:r>
          </a:p>
          <a:p>
            <a:pPr algn="ctr"/>
            <a:r>
              <a:rPr lang="en-US" sz="1400" dirty="0">
                <a:solidFill>
                  <a:schemeClr val="tx1">
                    <a:lumMod val="65000"/>
                    <a:lumOff val="35000"/>
                  </a:schemeClr>
                </a:solidFill>
                <a:latin typeface="Arial" panose="020B0604020202020204" pitchFamily="34" charset="0"/>
                <a:cs typeface="Arial" panose="020B0604020202020204" pitchFamily="34" charset="0"/>
              </a:rPr>
              <a:t>experience.</a:t>
            </a:r>
          </a:p>
        </p:txBody>
      </p:sp>
    </p:spTree>
    <p:extLst>
      <p:ext uri="{BB962C8B-B14F-4D97-AF65-F5344CB8AC3E}">
        <p14:creationId xmlns:p14="http://schemas.microsoft.com/office/powerpoint/2010/main" val="2691289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5</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3327583" y="507678"/>
            <a:ext cx="6240170"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CORPORATE FACILITIES</a:t>
            </a:r>
          </a:p>
        </p:txBody>
      </p:sp>
      <p:grpSp>
        <p:nvGrpSpPr>
          <p:cNvPr id="28" name="Group 27">
            <a:extLst>
              <a:ext uri="{FF2B5EF4-FFF2-40B4-BE49-F238E27FC236}">
                <a16:creationId xmlns:a16="http://schemas.microsoft.com/office/drawing/2014/main" id="{A84AE42F-5C6D-5946-A01B-C0FCDB2CA32D}"/>
              </a:ext>
            </a:extLst>
          </p:cNvPr>
          <p:cNvGrpSpPr/>
          <p:nvPr/>
        </p:nvGrpSpPr>
        <p:grpSpPr>
          <a:xfrm>
            <a:off x="2417761" y="414971"/>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5692C059-9B69-D3F1-AACB-26378E44DCB6}"/>
              </a:ext>
            </a:extLst>
          </p:cNvPr>
          <p:cNvPicPr preferRelativeResize="0">
            <a:picLocks/>
          </p:cNvPicPr>
          <p:nvPr/>
        </p:nvPicPr>
        <p:blipFill rotWithShape="1">
          <a:blip r:embed="rId3">
            <a:extLst>
              <a:ext uri="{28A0092B-C50C-407E-A947-70E740481C1C}">
                <a14:useLocalDpi xmlns:a14="http://schemas.microsoft.com/office/drawing/2010/main" val="0"/>
              </a:ext>
            </a:extLst>
          </a:blip>
          <a:srcRect/>
          <a:stretch/>
        </p:blipFill>
        <p:spPr>
          <a:xfrm>
            <a:off x="315444" y="2892451"/>
            <a:ext cx="9002163" cy="1522313"/>
          </a:xfrm>
          <a:prstGeom prst="rect">
            <a:avLst/>
          </a:prstGeom>
        </p:spPr>
      </p:pic>
      <p:pic>
        <p:nvPicPr>
          <p:cNvPr id="7" name="Picture 6">
            <a:extLst>
              <a:ext uri="{FF2B5EF4-FFF2-40B4-BE49-F238E27FC236}">
                <a16:creationId xmlns:a16="http://schemas.microsoft.com/office/drawing/2014/main" id="{D8C11951-DE36-BC5F-A169-AB50249AC03A}"/>
              </a:ext>
            </a:extLst>
          </p:cNvPr>
          <p:cNvPicPr preferRelativeResize="0">
            <a:picLocks/>
          </p:cNvPicPr>
          <p:nvPr/>
        </p:nvPicPr>
        <p:blipFill rotWithShape="1">
          <a:blip r:embed="rId4">
            <a:extLst>
              <a:ext uri="{28A0092B-C50C-407E-A947-70E740481C1C}">
                <a14:useLocalDpi xmlns:a14="http://schemas.microsoft.com/office/drawing/2010/main" val="0"/>
              </a:ext>
            </a:extLst>
          </a:blip>
          <a:srcRect/>
          <a:stretch/>
        </p:blipFill>
        <p:spPr>
          <a:xfrm>
            <a:off x="333425" y="1335693"/>
            <a:ext cx="9002163" cy="1527667"/>
          </a:xfrm>
          <a:prstGeom prst="rect">
            <a:avLst/>
          </a:prstGeom>
        </p:spPr>
      </p:pic>
      <p:pic>
        <p:nvPicPr>
          <p:cNvPr id="9" name="Picture 8">
            <a:extLst>
              <a:ext uri="{FF2B5EF4-FFF2-40B4-BE49-F238E27FC236}">
                <a16:creationId xmlns:a16="http://schemas.microsoft.com/office/drawing/2014/main" id="{B6C75E2C-42E7-9644-60BA-4A17E4BF6AEE}"/>
              </a:ext>
            </a:extLst>
          </p:cNvPr>
          <p:cNvPicPr preferRelativeResize="0">
            <a:picLocks/>
          </p:cNvPicPr>
          <p:nvPr/>
        </p:nvPicPr>
        <p:blipFill rotWithShape="1">
          <a:blip r:embed="rId5">
            <a:extLst>
              <a:ext uri="{28A0092B-C50C-407E-A947-70E740481C1C}">
                <a14:useLocalDpi xmlns:a14="http://schemas.microsoft.com/office/drawing/2010/main" val="0"/>
              </a:ext>
            </a:extLst>
          </a:blip>
          <a:srcRect/>
          <a:stretch/>
        </p:blipFill>
        <p:spPr>
          <a:xfrm>
            <a:off x="315444" y="4537435"/>
            <a:ext cx="2850108" cy="1510304"/>
          </a:xfrm>
          <a:prstGeom prst="rect">
            <a:avLst/>
          </a:prstGeom>
        </p:spPr>
      </p:pic>
      <p:pic>
        <p:nvPicPr>
          <p:cNvPr id="12" name="Picture 11">
            <a:extLst>
              <a:ext uri="{FF2B5EF4-FFF2-40B4-BE49-F238E27FC236}">
                <a16:creationId xmlns:a16="http://schemas.microsoft.com/office/drawing/2014/main" id="{AB4FDD7C-84A0-AA6B-C826-66D88693B6E9}"/>
              </a:ext>
            </a:extLst>
          </p:cNvPr>
          <p:cNvPicPr>
            <a:picLocks noChangeAspect="1"/>
          </p:cNvPicPr>
          <p:nvPr/>
        </p:nvPicPr>
        <p:blipFill>
          <a:blip r:embed="rId6"/>
          <a:stretch>
            <a:fillRect/>
          </a:stretch>
        </p:blipFill>
        <p:spPr>
          <a:xfrm>
            <a:off x="3263523" y="4537435"/>
            <a:ext cx="2913204" cy="1664172"/>
          </a:xfrm>
          <a:prstGeom prst="rect">
            <a:avLst/>
          </a:prstGeom>
        </p:spPr>
      </p:pic>
      <p:pic>
        <p:nvPicPr>
          <p:cNvPr id="13" name="Picture 12">
            <a:extLst>
              <a:ext uri="{FF2B5EF4-FFF2-40B4-BE49-F238E27FC236}">
                <a16:creationId xmlns:a16="http://schemas.microsoft.com/office/drawing/2014/main" id="{F36A0F6F-27EF-D770-3869-BDC3075FCF2F}"/>
              </a:ext>
            </a:extLst>
          </p:cNvPr>
          <p:cNvPicPr preferRelativeResize="0">
            <a:picLocks/>
          </p:cNvPicPr>
          <p:nvPr/>
        </p:nvPicPr>
        <p:blipFill rotWithShape="1">
          <a:blip r:embed="rId7">
            <a:extLst>
              <a:ext uri="{28A0092B-C50C-407E-A947-70E740481C1C}">
                <a14:useLocalDpi xmlns:a14="http://schemas.microsoft.com/office/drawing/2010/main" val="0"/>
              </a:ext>
            </a:extLst>
          </a:blip>
          <a:srcRect/>
          <a:stretch/>
        </p:blipFill>
        <p:spPr>
          <a:xfrm>
            <a:off x="6421320" y="4537434"/>
            <a:ext cx="2850108" cy="1522313"/>
          </a:xfrm>
          <a:prstGeom prst="rect">
            <a:avLst/>
          </a:prstGeom>
        </p:spPr>
      </p:pic>
      <p:sp>
        <p:nvSpPr>
          <p:cNvPr id="14" name="TextBox 13">
            <a:extLst>
              <a:ext uri="{FF2B5EF4-FFF2-40B4-BE49-F238E27FC236}">
                <a16:creationId xmlns:a16="http://schemas.microsoft.com/office/drawing/2014/main" id="{87D56671-0FE8-B470-2518-DF5DDE3688EA}"/>
              </a:ext>
            </a:extLst>
          </p:cNvPr>
          <p:cNvSpPr txBox="1"/>
          <p:nvPr/>
        </p:nvSpPr>
        <p:spPr>
          <a:xfrm>
            <a:off x="9335588" y="1775804"/>
            <a:ext cx="2540968" cy="181588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Over 4,300 employees</a:t>
            </a:r>
          </a:p>
          <a:p>
            <a:pPr marL="285750" indent="-285750">
              <a:lnSpc>
                <a:spcPct val="150000"/>
              </a:lnSpc>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Largest employer among privately-held companies in the state of MS</a:t>
            </a:r>
          </a:p>
        </p:txBody>
      </p:sp>
    </p:spTree>
    <p:extLst>
      <p:ext uri="{BB962C8B-B14F-4D97-AF65-F5344CB8AC3E}">
        <p14:creationId xmlns:p14="http://schemas.microsoft.com/office/powerpoint/2010/main" val="3764169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6</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2690125" y="3968010"/>
            <a:ext cx="7796430"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CORPORATE HEADQUARTERS</a:t>
            </a:r>
          </a:p>
        </p:txBody>
      </p:sp>
      <p:grpSp>
        <p:nvGrpSpPr>
          <p:cNvPr id="28" name="Group 27">
            <a:extLst>
              <a:ext uri="{FF2B5EF4-FFF2-40B4-BE49-F238E27FC236}">
                <a16:creationId xmlns:a16="http://schemas.microsoft.com/office/drawing/2014/main" id="{A84AE42F-5C6D-5946-A01B-C0FCDB2CA32D}"/>
              </a:ext>
            </a:extLst>
          </p:cNvPr>
          <p:cNvGrpSpPr/>
          <p:nvPr/>
        </p:nvGrpSpPr>
        <p:grpSpPr>
          <a:xfrm>
            <a:off x="1780303" y="3875303"/>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BEF19D80-C8CF-E540-B32D-6DDFE1D0093C}"/>
              </a:ext>
            </a:extLst>
          </p:cNvPr>
          <p:cNvPicPr>
            <a:picLocks noChangeAspect="1"/>
          </p:cNvPicPr>
          <p:nvPr/>
        </p:nvPicPr>
        <p:blipFill rotWithShape="1">
          <a:blip r:embed="rId3">
            <a:extLst>
              <a:ext uri="{28A0092B-C50C-407E-A947-70E740481C1C}">
                <a14:useLocalDpi xmlns:a14="http://schemas.microsoft.com/office/drawing/2010/main" val="0"/>
              </a:ext>
            </a:extLst>
          </a:blip>
          <a:srcRect l="485" t="907" b="8897"/>
          <a:stretch/>
        </p:blipFill>
        <p:spPr>
          <a:xfrm>
            <a:off x="-19877" y="-5141"/>
            <a:ext cx="12241695" cy="3695701"/>
          </a:xfrm>
          <a:prstGeom prst="rect">
            <a:avLst/>
          </a:prstGeom>
          <a:ln>
            <a:noFill/>
          </a:ln>
        </p:spPr>
      </p:pic>
      <p:sp>
        <p:nvSpPr>
          <p:cNvPr id="16" name="TextBox 15">
            <a:extLst>
              <a:ext uri="{FF2B5EF4-FFF2-40B4-BE49-F238E27FC236}">
                <a16:creationId xmlns:a16="http://schemas.microsoft.com/office/drawing/2014/main" id="{0CB5B187-68A5-BD4C-B496-A85ED82F3972}"/>
              </a:ext>
            </a:extLst>
          </p:cNvPr>
          <p:cNvSpPr txBox="1"/>
          <p:nvPr/>
        </p:nvSpPr>
        <p:spPr>
          <a:xfrm>
            <a:off x="2231608" y="4948465"/>
            <a:ext cx="3937186" cy="923330"/>
          </a:xfrm>
          <a:prstGeom prst="rect">
            <a:avLst/>
          </a:prstGeom>
          <a:noFill/>
        </p:spPr>
        <p:txBody>
          <a:bodyPr wrap="none" rtlCol="0">
            <a:noAutofit/>
          </a:bodyPr>
          <a:lstStyle/>
          <a:p>
            <a:r>
              <a:rPr lang="en-US" sz="1600" dirty="0">
                <a:solidFill>
                  <a:schemeClr val="tx1">
                    <a:lumMod val="65000"/>
                    <a:lumOff val="35000"/>
                  </a:schemeClr>
                </a:solidFill>
                <a:latin typeface="Arial" panose="020B0604020202020204" pitchFamily="34" charset="0"/>
                <a:cs typeface="Arial" panose="020B0604020202020204" pitchFamily="34" charset="0"/>
              </a:rPr>
              <a:t>Our Corporate Headquarters, in Ellisville </a:t>
            </a:r>
          </a:p>
          <a:p>
            <a:r>
              <a:rPr lang="en-US" sz="1600" dirty="0">
                <a:solidFill>
                  <a:schemeClr val="tx1">
                    <a:lumMod val="65000"/>
                    <a:lumOff val="35000"/>
                  </a:schemeClr>
                </a:solidFill>
                <a:latin typeface="Arial" panose="020B0604020202020204" pitchFamily="34" charset="0"/>
                <a:cs typeface="Arial" panose="020B0604020202020204" pitchFamily="34" charset="0"/>
              </a:rPr>
              <a:t>Mississippi, is a 5-Story structure wrapped </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600" dirty="0">
                <a:solidFill>
                  <a:schemeClr val="tx1">
                    <a:lumMod val="65000"/>
                    <a:lumOff val="35000"/>
                  </a:schemeClr>
                </a:solidFill>
                <a:latin typeface="Arial" panose="020B0604020202020204" pitchFamily="34" charset="0"/>
                <a:cs typeface="Arial" panose="020B0604020202020204" pitchFamily="34" charset="0"/>
              </a:rPr>
              <a:t>in two tones of blue glass which includes:</a:t>
            </a:r>
          </a:p>
        </p:txBody>
      </p:sp>
      <p:sp>
        <p:nvSpPr>
          <p:cNvPr id="17" name="TextBox 16">
            <a:extLst>
              <a:ext uri="{FF2B5EF4-FFF2-40B4-BE49-F238E27FC236}">
                <a16:creationId xmlns:a16="http://schemas.microsoft.com/office/drawing/2014/main" id="{7563EC9D-4897-D442-911C-7F49F60A210A}"/>
              </a:ext>
            </a:extLst>
          </p:cNvPr>
          <p:cNvSpPr txBox="1"/>
          <p:nvPr/>
        </p:nvSpPr>
        <p:spPr>
          <a:xfrm>
            <a:off x="6923594" y="4947632"/>
            <a:ext cx="3310128" cy="923330"/>
          </a:xfrm>
          <a:prstGeom prst="rect">
            <a:avLst/>
          </a:prstGeom>
          <a:noFill/>
        </p:spPr>
        <p:txBody>
          <a:bodyPr wrap="none" rtlCol="0">
            <a:noAutofit/>
          </a:bodyPr>
          <a:lstStyle/>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60,000 ft</a:t>
            </a:r>
            <a:r>
              <a:rPr lang="en-US" sz="1600" baseline="30000" dirty="0">
                <a:solidFill>
                  <a:schemeClr val="tx1">
                    <a:lumMod val="65000"/>
                    <a:lumOff val="35000"/>
                  </a:schemeClr>
                </a:solidFill>
                <a:latin typeface="Arial" panose="020B0604020202020204" pitchFamily="34" charset="0"/>
                <a:cs typeface="Arial" panose="020B0604020202020204" pitchFamily="34" charset="0"/>
              </a:rPr>
              <a:t>2</a:t>
            </a:r>
            <a:r>
              <a:rPr lang="en-US" sz="1600" dirty="0">
                <a:solidFill>
                  <a:schemeClr val="tx1">
                    <a:lumMod val="65000"/>
                    <a:lumOff val="35000"/>
                  </a:schemeClr>
                </a:solidFill>
                <a:latin typeface="Arial" panose="020B0604020202020204" pitchFamily="34" charset="0"/>
                <a:cs typeface="Arial" panose="020B0604020202020204" pitchFamily="34" charset="0"/>
              </a:rPr>
              <a:t> of office space</a:t>
            </a:r>
          </a:p>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72,000 ft</a:t>
            </a:r>
            <a:r>
              <a:rPr lang="en-US" sz="1600" baseline="30000" dirty="0">
                <a:solidFill>
                  <a:schemeClr val="tx1">
                    <a:lumMod val="65000"/>
                    <a:lumOff val="35000"/>
                  </a:schemeClr>
                </a:solidFill>
                <a:latin typeface="Arial" panose="020B0604020202020204" pitchFamily="34" charset="0"/>
                <a:cs typeface="Arial" panose="020B0604020202020204" pitchFamily="34" charset="0"/>
              </a:rPr>
              <a:t>2 </a:t>
            </a:r>
            <a:r>
              <a:rPr lang="en-US" sz="1600" dirty="0">
                <a:solidFill>
                  <a:schemeClr val="tx1">
                    <a:lumMod val="65000"/>
                    <a:lumOff val="35000"/>
                  </a:schemeClr>
                </a:solidFill>
                <a:latin typeface="Arial" panose="020B0604020202020204" pitchFamily="34" charset="0"/>
                <a:cs typeface="Arial" panose="020B0604020202020204" pitchFamily="34" charset="0"/>
              </a:rPr>
              <a:t>manufacturing plant </a:t>
            </a:r>
          </a:p>
          <a:p>
            <a:r>
              <a:rPr lang="en-US" sz="1600" dirty="0">
                <a:solidFill>
                  <a:schemeClr val="tx1">
                    <a:lumMod val="65000"/>
                    <a:lumOff val="35000"/>
                  </a:schemeClr>
                </a:solidFill>
                <a:latin typeface="Arial" panose="020B0604020202020204" pitchFamily="34" charset="0"/>
                <a:cs typeface="Arial" panose="020B0604020202020204" pitchFamily="34" charset="0"/>
              </a:rPr>
              <a:t>   for technology products </a:t>
            </a:r>
          </a:p>
        </p:txBody>
      </p:sp>
      <p:cxnSp>
        <p:nvCxnSpPr>
          <p:cNvPr id="18" name="Straight Connector 17">
            <a:extLst>
              <a:ext uri="{FF2B5EF4-FFF2-40B4-BE49-F238E27FC236}">
                <a16:creationId xmlns:a16="http://schemas.microsoft.com/office/drawing/2014/main" id="{C7CB8311-C2E7-3642-873D-B220BCB50EE1}"/>
              </a:ext>
            </a:extLst>
          </p:cNvPr>
          <p:cNvCxnSpPr>
            <a:cxnSpLocks/>
          </p:cNvCxnSpPr>
          <p:nvPr/>
        </p:nvCxnSpPr>
        <p:spPr>
          <a:xfrm flipH="1">
            <a:off x="6547305" y="4897937"/>
            <a:ext cx="2318" cy="88663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749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7</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2366902" y="507678"/>
            <a:ext cx="7458196"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OUR IMPACT ON MISSISSIPPI</a:t>
            </a:r>
          </a:p>
        </p:txBody>
      </p:sp>
      <p:sp>
        <p:nvSpPr>
          <p:cNvPr id="25" name="TextBox 24">
            <a:extLst>
              <a:ext uri="{FF2B5EF4-FFF2-40B4-BE49-F238E27FC236}">
                <a16:creationId xmlns:a16="http://schemas.microsoft.com/office/drawing/2014/main" id="{C66AFF5C-F4A1-244C-B2A7-76F9FE519D5F}"/>
              </a:ext>
            </a:extLst>
          </p:cNvPr>
          <p:cNvSpPr txBox="1"/>
          <p:nvPr/>
        </p:nvSpPr>
        <p:spPr>
          <a:xfrm>
            <a:off x="4828671" y="1637283"/>
            <a:ext cx="6677528" cy="300133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Our employees’ annual payroll is over </a:t>
            </a:r>
            <a:r>
              <a:rPr lang="en-US" sz="1600" b="1" dirty="0">
                <a:solidFill>
                  <a:srgbClr val="63BC46"/>
                </a:solidFill>
                <a:latin typeface="Arial" panose="020B0604020202020204" pitchFamily="34" charset="0"/>
                <a:cs typeface="Arial" panose="020B0604020202020204" pitchFamily="34" charset="0"/>
              </a:rPr>
              <a:t>$177 million</a:t>
            </a:r>
            <a:r>
              <a:rPr lang="en-US" sz="1600" b="1" dirty="0">
                <a:solidFill>
                  <a:schemeClr val="tx1">
                    <a:lumMod val="65000"/>
                    <a:lumOff val="35000"/>
                  </a:schemeClr>
                </a:solidFill>
                <a:latin typeface="Arial" panose="020B0604020202020204" pitchFamily="34" charset="0"/>
                <a:cs typeface="Arial" panose="020B0604020202020204" pitchFamily="34" charset="0"/>
              </a:rPr>
              <a:t>.</a:t>
            </a:r>
          </a:p>
          <a:p>
            <a:pPr marL="342900" indent="-34290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Between Howard Industries and our employees, we pay over </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600" b="1" dirty="0">
                <a:solidFill>
                  <a:srgbClr val="63BC46"/>
                </a:solidFill>
                <a:latin typeface="Arial" panose="020B0604020202020204" pitchFamily="34" charset="0"/>
                <a:cs typeface="Arial" panose="020B0604020202020204" pitchFamily="34" charset="0"/>
              </a:rPr>
              <a:t>$56 million</a:t>
            </a:r>
            <a:r>
              <a:rPr lang="en-US" sz="1600" b="1" dirty="0">
                <a:solidFill>
                  <a:srgbClr val="012D61"/>
                </a:solidFill>
                <a:latin typeface="Arial" panose="020B0604020202020204" pitchFamily="34" charset="0"/>
                <a:cs typeface="Arial" panose="020B0604020202020204" pitchFamily="34" charset="0"/>
              </a:rPr>
              <a:t> </a:t>
            </a:r>
            <a:r>
              <a:rPr lang="en-US" sz="1600" dirty="0">
                <a:solidFill>
                  <a:schemeClr val="tx1">
                    <a:lumMod val="65000"/>
                    <a:lumOff val="35000"/>
                  </a:schemeClr>
                </a:solidFill>
                <a:latin typeface="Arial" panose="020B0604020202020204" pitchFamily="34" charset="0"/>
                <a:cs typeface="Arial" panose="020B0604020202020204" pitchFamily="34" charset="0"/>
              </a:rPr>
              <a:t>in taxes every year.</a:t>
            </a:r>
          </a:p>
          <a:p>
            <a:pPr marL="342900" indent="-34290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HI has invested over </a:t>
            </a:r>
            <a:r>
              <a:rPr lang="en-US" sz="1600" b="1" dirty="0">
                <a:solidFill>
                  <a:srgbClr val="63BC46"/>
                </a:solidFill>
                <a:latin typeface="Arial" panose="020B0604020202020204" pitchFamily="34" charset="0"/>
                <a:cs typeface="Arial" panose="020B0604020202020204" pitchFamily="34" charset="0"/>
              </a:rPr>
              <a:t>$460 million </a:t>
            </a:r>
            <a:r>
              <a:rPr lang="en-US" sz="1600" dirty="0">
                <a:solidFill>
                  <a:schemeClr val="tx1">
                    <a:lumMod val="65000"/>
                    <a:lumOff val="35000"/>
                  </a:schemeClr>
                </a:solidFill>
                <a:latin typeface="Arial" panose="020B0604020202020204" pitchFamily="34" charset="0"/>
                <a:cs typeface="Arial" panose="020B0604020202020204" pitchFamily="34" charset="0"/>
              </a:rPr>
              <a:t>in Mississippi and purchase approximately </a:t>
            </a:r>
            <a:r>
              <a:rPr lang="en-US" sz="1600" b="1" dirty="0">
                <a:solidFill>
                  <a:srgbClr val="63BC46"/>
                </a:solidFill>
                <a:latin typeface="Arial" panose="020B0604020202020204" pitchFamily="34" charset="0"/>
                <a:cs typeface="Arial" panose="020B0604020202020204" pitchFamily="34" charset="0"/>
              </a:rPr>
              <a:t>$86 million</a:t>
            </a:r>
            <a:r>
              <a:rPr lang="en-US" sz="1600" dirty="0">
                <a:solidFill>
                  <a:srgbClr val="63BC46"/>
                </a:solidFill>
                <a:latin typeface="Arial" panose="020B0604020202020204" pitchFamily="34" charset="0"/>
                <a:cs typeface="Arial" panose="020B0604020202020204" pitchFamily="34" charset="0"/>
              </a:rPr>
              <a:t> </a:t>
            </a:r>
            <a:r>
              <a:rPr lang="en-US" sz="1600" dirty="0">
                <a:solidFill>
                  <a:schemeClr val="tx1">
                    <a:lumMod val="65000"/>
                    <a:lumOff val="35000"/>
                  </a:schemeClr>
                </a:solidFill>
                <a:latin typeface="Arial" panose="020B0604020202020204" pitchFamily="34" charset="0"/>
                <a:cs typeface="Arial" panose="020B0604020202020204" pitchFamily="34" charset="0"/>
              </a:rPr>
              <a:t>of materials from Mississippi </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600" dirty="0">
                <a:solidFill>
                  <a:schemeClr val="tx1">
                    <a:lumMod val="65000"/>
                    <a:lumOff val="35000"/>
                  </a:schemeClr>
                </a:solidFill>
                <a:latin typeface="Arial" panose="020B0604020202020204" pitchFamily="34" charset="0"/>
                <a:cs typeface="Arial" panose="020B0604020202020204" pitchFamily="34" charset="0"/>
              </a:rPr>
              <a:t>companies annually.</a:t>
            </a:r>
            <a:endParaRPr lang="en-US" sz="1600" b="1" dirty="0">
              <a:solidFill>
                <a:schemeClr val="tx1">
                  <a:lumMod val="65000"/>
                  <a:lumOff val="35000"/>
                </a:schemeClr>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According to the Mississippi Economic Authority, our total impact on </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600" dirty="0">
                <a:solidFill>
                  <a:schemeClr val="tx1">
                    <a:lumMod val="65000"/>
                    <a:lumOff val="35000"/>
                  </a:schemeClr>
                </a:solidFill>
                <a:latin typeface="Arial" panose="020B0604020202020204" pitchFamily="34" charset="0"/>
                <a:cs typeface="Arial" panose="020B0604020202020204" pitchFamily="34" charset="0"/>
              </a:rPr>
              <a:t>our state is </a:t>
            </a:r>
            <a:r>
              <a:rPr lang="en-US" sz="1600" b="1" dirty="0">
                <a:solidFill>
                  <a:srgbClr val="63BC46"/>
                </a:solidFill>
                <a:latin typeface="Arial" panose="020B0604020202020204" pitchFamily="34" charset="0"/>
                <a:cs typeface="Arial" panose="020B0604020202020204" pitchFamily="34" charset="0"/>
              </a:rPr>
              <a:t>$500 million </a:t>
            </a:r>
            <a:r>
              <a:rPr lang="en-US" sz="1600" dirty="0">
                <a:solidFill>
                  <a:schemeClr val="tx1">
                    <a:lumMod val="65000"/>
                    <a:lumOff val="35000"/>
                  </a:schemeClr>
                </a:solidFill>
                <a:latin typeface="Arial" panose="020B0604020202020204" pitchFamily="34" charset="0"/>
                <a:cs typeface="Arial" panose="020B0604020202020204" pitchFamily="34" charset="0"/>
              </a:rPr>
              <a:t>each year.</a:t>
            </a:r>
            <a:endParaRPr lang="en-US" sz="1600" b="1"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55FCA84A-9EC4-AB40-9B22-BF75589CEE2C}"/>
              </a:ext>
            </a:extLst>
          </p:cNvPr>
          <p:cNvCxnSpPr/>
          <p:nvPr/>
        </p:nvCxnSpPr>
        <p:spPr>
          <a:xfrm>
            <a:off x="4560732" y="1497497"/>
            <a:ext cx="0" cy="434008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sky, grass, outdoor&#10;&#10;Description automatically generated">
            <a:extLst>
              <a:ext uri="{FF2B5EF4-FFF2-40B4-BE49-F238E27FC236}">
                <a16:creationId xmlns:a16="http://schemas.microsoft.com/office/drawing/2014/main" id="{A5E1A4FA-CC37-61EB-E62F-4B686C635E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343" b="93179" l="9642" r="89993">
                        <a14:foregroundMark x1="48722" y1="81680" x2="64719" y2="82807"/>
                        <a14:foregroundMark x1="27975" y1="70045" x2="39810" y2="64713"/>
                        <a14:foregroundMark x1="15413" y1="75705" x2="23285" y2="72158"/>
                        <a14:foregroundMark x1="23757" y1="69632" x2="49817" y2="51240"/>
                        <a14:foregroundMark x1="14755" y1="75986" x2="20557" y2="71891"/>
                        <a14:foregroundMark x1="20215" y1="69286" x2="58510" y2="43067"/>
                        <a14:foregroundMark x1="15121" y1="72773" x2="16927" y2="71536"/>
                        <a14:foregroundMark x1="27236" y1="69973" x2="33455" y2="62289"/>
                        <a14:foregroundMark x1="20818" y1="77903" x2="25307" y2="72356"/>
                        <a14:foregroundMark x1="13367" y1="77903" x2="40321" y2="71815"/>
                        <a14:foregroundMark x1="40321" y1="71815" x2="40467" y2="71815"/>
                        <a14:foregroundMark x1="30901" y1="71969" x2="54711" y2="63980"/>
                        <a14:foregroundMark x1="12710" y1="78072" x2="28744" y2="72692"/>
                        <a14:foregroundMark x1="55223" y1="87937" x2="56976" y2="68264"/>
                        <a14:foregroundMark x1="67933" y1="86979" x2="60920" y2="63360"/>
                        <a14:foregroundMark x1="38860" y1="9752" x2="53689" y2="9188"/>
                        <a14:foregroundMark x1="53689" y1="9188" x2="72389" y2="10372"/>
                        <a14:foregroundMark x1="72389" y1="10372" x2="76917" y2="10147"/>
                        <a14:foregroundMark x1="52520" y1="90023" x2="68079" y2="16855"/>
                        <a14:foregroundMark x1="15559" y1="77903" x2="25420" y2="76719"/>
                        <a14:foregroundMark x1="13952" y1="77790" x2="29072" y2="77057"/>
                        <a14:foregroundMark x1="23009" y1="78636" x2="12482" y2="77528"/>
                        <a14:foregroundMark x1="39372" y1="10259" x2="71293" y2="9526"/>
                        <a14:foregroundMark x1="71293" y1="9526" x2="77283" y2="10485"/>
                        <a14:foregroundMark x1="15924" y1="69504" x2="37619" y2="71195"/>
                        <a14:foregroundMark x1="14463" y1="78185" x2="30314" y2="77339"/>
                        <a14:foregroundMark x1="13054" y1="78487" x2="59825" y2="77114"/>
                        <a14:foregroundMark x1="11833" y1="78523" x2="13045" y2="78487"/>
                        <a14:foregroundMark x1="59825" y1="77114" x2="60920" y2="77227"/>
                        <a14:foregroundMark x1="19795" y1="78467" x2="32213" y2="78467"/>
                        <a14:foregroundMark x1="32213" y1="78467" x2="43389" y2="77790"/>
                        <a14:foregroundMark x1="43389" y1="77790" x2="54127" y2="78523"/>
                        <a14:foregroundMark x1="13660" y1="77452" x2="14941" y2="68129"/>
                        <a14:foregroundMark x1="21518" y1="60139" x2="25566" y2="56201"/>
                        <a14:foregroundMark x1="21077" y1="60567" x2="21329" y2="60322"/>
                        <a14:foregroundMark x1="16449" y1="65070" x2="17796" y2="63759"/>
                        <a14:foregroundMark x1="69905" y1="79932" x2="67202" y2="69504"/>
                        <a14:foregroundMark x1="67348" y1="69729" x2="70197" y2="79143"/>
                        <a14:foregroundMark x1="70197" y1="79143" x2="67787" y2="65220"/>
                        <a14:foregroundMark x1="39299" y1="9865" x2="72023" y2="8343"/>
                        <a14:foregroundMark x1="72023" y1="8343" x2="77721" y2="10485"/>
                        <a14:foregroundMark x1="19576" y1="35626" x2="51132" y2="49436"/>
                        <a14:foregroundMark x1="51132" y1="49436" x2="51132" y2="49436"/>
                        <a14:foregroundMark x1="75091" y1="34949" x2="76844" y2="17080"/>
                        <a14:foregroundMark x1="77721" y1="11950" x2="76187" y2="20519"/>
                        <a14:foregroundMark x1="76187" y1="20519" x2="76041" y2="20744"/>
                        <a14:foregroundMark x1="71512" y1="64600" x2="72608" y2="41375"/>
                        <a14:foregroundMark x1="72608" y1="41375" x2="73411" y2="39853"/>
                        <a14:foregroundMark x1="71950" y1="74239" x2="70124" y2="85738"/>
                        <a14:foregroundMark x1="70124" y1="85738" x2="63112" y2="88952"/>
                        <a14:foregroundMark x1="63112" y1="88952" x2="51936" y2="88952"/>
                        <a14:foregroundMark x1="48768" y1="87463" x2="68955" y2="86640"/>
                        <a14:foregroundMark x1="68955" y1="86640" x2="69102" y2="86640"/>
                        <a14:foregroundMark x1="55442" y1="90417" x2="61724" y2="88162"/>
                        <a14:foregroundMark x1="61724" y1="88162" x2="68663" y2="88670"/>
                        <a14:foregroundMark x1="68663" y1="88670" x2="71001" y2="89853"/>
                        <a14:foregroundMark x1="46311" y1="79876" x2="46018" y2="85447"/>
                        <a14:foregroundMark x1="25493" y1="29200" x2="37180" y2="13923"/>
                        <a14:foregroundMark x1="37180" y1="13923" x2="62381" y2="25986"/>
                        <a14:foregroundMark x1="62381" y1="25986" x2="66180" y2="33766"/>
                        <a14:foregroundMark x1="66180" y1="33766" x2="66180" y2="33991"/>
                        <a14:foregroundMark x1="35866" y1="21871" x2="54273" y2="23393"/>
                        <a14:foregroundMark x1="26443" y1="25085" x2="37473" y2="9977"/>
                        <a14:foregroundMark x1="37473" y1="9977" x2="40029" y2="9245"/>
                        <a14:foregroundMark x1="21329" y1="40023" x2="38422" y2="55242"/>
                        <a14:foregroundMark x1="21549" y1="42672" x2="23813" y2="46054"/>
                        <a14:foregroundMark x1="23302" y1="53890" x2="30533" y2="59696"/>
                        <a14:foregroundMark x1="30533" y1="59696" x2="30606" y2="59865"/>
                        <a14:foregroundMark x1="21256" y1="50620" x2="24763" y2="45772"/>
                        <a14:foregroundMark x1="24763" y1="45772" x2="24763" y2="45772"/>
                        <a14:foregroundMark x1="74726" y1="36077" x2="73046" y2="50000"/>
                        <a14:foregroundMark x1="20599" y1="33540" x2="23594" y2="30440"/>
                        <a14:backgroundMark x1="17969" y1="42277" x2="18115" y2="49098"/>
                        <a14:backgroundMark x1="18115" y1="49098" x2="20526" y2="55186"/>
                        <a14:backgroundMark x1="20526" y1="55186" x2="20964" y2="55468"/>
                        <a14:backgroundMark x1="18773" y1="59696" x2="17969" y2="62120"/>
                        <a14:backgroundMark x1="73776" y1="58230" x2="76260" y2="77396"/>
                        <a14:backgroundMark x1="15267" y1="66573" x2="13806" y2="67193"/>
                        <a14:backgroundMark x1="15413" y1="66065" x2="15413" y2="64318"/>
                        <a14:backgroundMark x1="21402" y1="60767" x2="17604" y2="63641"/>
                        <a14:backgroundMark x1="15559" y1="65502" x2="14098" y2="66855"/>
                        <a14:backgroundMark x1="16289" y1="64994" x2="15047" y2="66347"/>
                        <a14:backgroundMark x1="21622" y1="60936" x2="20380" y2="60428"/>
                        <a14:backgroundMark x1="12272" y1="77170" x2="10592" y2="76212"/>
                        <a14:backgroundMark x1="46749" y1="87317" x2="50037" y2="95209"/>
                        <a14:backgroundMark x1="50037" y1="95209" x2="50037" y2="95547"/>
                        <a14:backgroundMark x1="45508" y1="86471" x2="49963" y2="93912"/>
                        <a14:backgroundMark x1="49963" y1="93912" x2="51570" y2="93292"/>
                        <a14:backgroundMark x1="45289" y1="85908" x2="46457" y2="86753"/>
                        <a14:backgroundMark x1="76333" y1="57835" x2="77867" y2="37711"/>
                        <a14:backgroundMark x1="21256" y1="60767" x2="21256" y2="60767"/>
                        <a14:backgroundMark x1="21476" y1="60372" x2="21476" y2="60372"/>
                        <a14:backgroundMark x1="21476" y1="60372" x2="21476" y2="60372"/>
                        <a14:backgroundMark x1="21549" y1="60710" x2="20015" y2="60147"/>
                        <a14:backgroundMark x1="21402" y1="60541" x2="20307" y2="60034"/>
                        <a14:backgroundMark x1="21329" y1="60598" x2="21037" y2="60090"/>
                        <a14:backgroundMark x1="21695" y1="60485" x2="21037" y2="59752"/>
                      </a14:backgroundRemoval>
                    </a14:imgEffect>
                  </a14:imgLayer>
                </a14:imgProps>
              </a:ext>
              <a:ext uri="{28A0092B-C50C-407E-A947-70E740481C1C}">
                <a14:useLocalDpi xmlns:a14="http://schemas.microsoft.com/office/drawing/2010/main" val="0"/>
              </a:ext>
            </a:extLst>
          </a:blip>
          <a:srcRect l="9566" t="7858" r="18431" b="5936"/>
          <a:stretch/>
        </p:blipFill>
        <p:spPr>
          <a:xfrm>
            <a:off x="1164770" y="1533422"/>
            <a:ext cx="2774321" cy="4304161"/>
          </a:xfrm>
          <a:prstGeom prst="rect">
            <a:avLst/>
          </a:prstGeom>
        </p:spPr>
      </p:pic>
    </p:spTree>
    <p:extLst>
      <p:ext uri="{BB962C8B-B14F-4D97-AF65-F5344CB8AC3E}">
        <p14:creationId xmlns:p14="http://schemas.microsoft.com/office/powerpoint/2010/main" val="4018804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8</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250375" y="533400"/>
            <a:ext cx="11691249"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ONE OF MISSISSIPPI’S LARGEST EMPLOYERS</a:t>
            </a:r>
          </a:p>
        </p:txBody>
      </p:sp>
      <p:pic>
        <p:nvPicPr>
          <p:cNvPr id="2" name="Picture 1">
            <a:extLst>
              <a:ext uri="{FF2B5EF4-FFF2-40B4-BE49-F238E27FC236}">
                <a16:creationId xmlns:a16="http://schemas.microsoft.com/office/drawing/2014/main" id="{5A6BC5D7-4132-0A4E-2E48-9BFC49FA4DF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53280" y="1391002"/>
            <a:ext cx="3749350" cy="2305899"/>
          </a:xfrm>
          <a:prstGeom prst="rect">
            <a:avLst/>
          </a:prstGeom>
        </p:spPr>
      </p:pic>
      <p:pic>
        <p:nvPicPr>
          <p:cNvPr id="9" name="Picture 8">
            <a:extLst>
              <a:ext uri="{FF2B5EF4-FFF2-40B4-BE49-F238E27FC236}">
                <a16:creationId xmlns:a16="http://schemas.microsoft.com/office/drawing/2014/main" id="{69D74D5B-BA18-7C07-D030-A765E7BBB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1958" y="1389041"/>
            <a:ext cx="4406761" cy="2313550"/>
          </a:xfrm>
          <a:prstGeom prst="rect">
            <a:avLst/>
          </a:prstGeom>
        </p:spPr>
      </p:pic>
      <p:pic>
        <p:nvPicPr>
          <p:cNvPr id="10" name="Picture 9">
            <a:extLst>
              <a:ext uri="{FF2B5EF4-FFF2-40B4-BE49-F238E27FC236}">
                <a16:creationId xmlns:a16="http://schemas.microsoft.com/office/drawing/2014/main" id="{CE98760B-4639-B261-72C6-9C26E970041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53280" y="3696901"/>
            <a:ext cx="10485440" cy="2303935"/>
          </a:xfrm>
          <a:prstGeom prst="rect">
            <a:avLst/>
          </a:prstGeom>
        </p:spPr>
      </p:pic>
      <p:pic>
        <p:nvPicPr>
          <p:cNvPr id="11" name="Picture 10">
            <a:extLst>
              <a:ext uri="{FF2B5EF4-FFF2-40B4-BE49-F238E27FC236}">
                <a16:creationId xmlns:a16="http://schemas.microsoft.com/office/drawing/2014/main" id="{CA08CAF2-FF8F-FCF2-5EE4-FD08B01594AC}"/>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602630" y="1390022"/>
            <a:ext cx="2329329" cy="2305898"/>
          </a:xfrm>
          <a:prstGeom prst="rect">
            <a:avLst/>
          </a:prstGeom>
        </p:spPr>
      </p:pic>
    </p:spTree>
    <p:extLst>
      <p:ext uri="{BB962C8B-B14F-4D97-AF65-F5344CB8AC3E}">
        <p14:creationId xmlns:p14="http://schemas.microsoft.com/office/powerpoint/2010/main" val="735990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November 29, 2022</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9</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2851641" y="507678"/>
            <a:ext cx="7685309"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HOWARD POWER SOLUTIONS</a:t>
            </a:r>
          </a:p>
        </p:txBody>
      </p:sp>
      <p:sp>
        <p:nvSpPr>
          <p:cNvPr id="25" name="TextBox 24">
            <a:extLst>
              <a:ext uri="{FF2B5EF4-FFF2-40B4-BE49-F238E27FC236}">
                <a16:creationId xmlns:a16="http://schemas.microsoft.com/office/drawing/2014/main" id="{C66AFF5C-F4A1-244C-B2A7-76F9FE519D5F}"/>
              </a:ext>
            </a:extLst>
          </p:cNvPr>
          <p:cNvSpPr txBox="1"/>
          <p:nvPr/>
        </p:nvSpPr>
        <p:spPr>
          <a:xfrm>
            <a:off x="7917478" y="1648216"/>
            <a:ext cx="3640942"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Established 1969</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600" dirty="0">
                <a:solidFill>
                  <a:schemeClr val="tx1">
                    <a:lumMod val="65000"/>
                    <a:lumOff val="35000"/>
                  </a:schemeClr>
                </a:solidFill>
                <a:latin typeface="Arial" panose="020B0604020202020204" pitchFamily="34" charset="0"/>
                <a:cs typeface="Arial" panose="020B0604020202020204" pitchFamily="34" charset="0"/>
              </a:rPr>
              <a:t>Located in Laurel, Mississippi</a:t>
            </a:r>
          </a:p>
          <a:p>
            <a:pPr marL="285750" indent="-285750">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Largest single transformer manufacturing facility in the world over 2 million ft</a:t>
            </a:r>
            <a:r>
              <a:rPr lang="en-US" sz="1600" baseline="30000" dirty="0">
                <a:solidFill>
                  <a:schemeClr val="tx1">
                    <a:lumMod val="65000"/>
                    <a:lumOff val="35000"/>
                  </a:schemeClr>
                </a:solidFill>
                <a:latin typeface="Arial" panose="020B0604020202020204" pitchFamily="34" charset="0"/>
                <a:cs typeface="Arial" panose="020B0604020202020204" pitchFamily="34" charset="0"/>
              </a:rPr>
              <a:t>2</a:t>
            </a:r>
            <a:r>
              <a:rPr lang="en-US" sz="1600" dirty="0">
                <a:solidFill>
                  <a:schemeClr val="tx1">
                    <a:lumMod val="65000"/>
                    <a:lumOff val="35000"/>
                  </a:schemeClr>
                </a:solidFill>
                <a:latin typeface="Arial" panose="020B0604020202020204" pitchFamily="34" charset="0"/>
                <a:cs typeface="Arial" panose="020B0604020202020204" pitchFamily="34" charset="0"/>
              </a:rPr>
              <a:t> (2,500,000 sq. ft.)</a:t>
            </a:r>
          </a:p>
          <a:p>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Transformer division is the #1 producer of oil-filled distribution transformers in the United States.</a:t>
            </a:r>
          </a:p>
          <a:p>
            <a:pPr marL="285750" indent="-285750">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Manufacturer of Distribution, Small Power and Medium Power Transformers; Voltage Regulators, Components and Metal Enclosures</a:t>
            </a:r>
          </a:p>
        </p:txBody>
      </p:sp>
      <p:cxnSp>
        <p:nvCxnSpPr>
          <p:cNvPr id="26" name="Straight Connector 25">
            <a:extLst>
              <a:ext uri="{FF2B5EF4-FFF2-40B4-BE49-F238E27FC236}">
                <a16:creationId xmlns:a16="http://schemas.microsoft.com/office/drawing/2014/main" id="{55FCA84A-9EC4-AB40-9B22-BF75589CEE2C}"/>
              </a:ext>
            </a:extLst>
          </p:cNvPr>
          <p:cNvCxnSpPr/>
          <p:nvPr/>
        </p:nvCxnSpPr>
        <p:spPr>
          <a:xfrm>
            <a:off x="7660500" y="1497497"/>
            <a:ext cx="0" cy="434008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A84AE42F-5C6D-5946-A01B-C0FCDB2CA32D}"/>
              </a:ext>
            </a:extLst>
          </p:cNvPr>
          <p:cNvGrpSpPr/>
          <p:nvPr/>
        </p:nvGrpSpPr>
        <p:grpSpPr>
          <a:xfrm>
            <a:off x="1941819" y="414971"/>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Picture 26" descr="Howard Industries Transform Plant&#10;Description automatically generated">
            <a:extLst>
              <a:ext uri="{FF2B5EF4-FFF2-40B4-BE49-F238E27FC236}">
                <a16:creationId xmlns:a16="http://schemas.microsoft.com/office/drawing/2014/main" id="{AB800A83-E758-4C44-BCD6-3E762CCCEFD7}"/>
              </a:ext>
            </a:extLst>
          </p:cNvPr>
          <p:cNvPicPr>
            <a:picLocks noChangeAspect="1"/>
          </p:cNvPicPr>
          <p:nvPr/>
        </p:nvPicPr>
        <p:blipFill>
          <a:blip r:embed="rId3"/>
          <a:stretch>
            <a:fillRect/>
          </a:stretch>
        </p:blipFill>
        <p:spPr>
          <a:xfrm>
            <a:off x="729474" y="1497497"/>
            <a:ext cx="6547048" cy="4360546"/>
          </a:xfrm>
          <a:prstGeom prst="rect">
            <a:avLst/>
          </a:prstGeom>
        </p:spPr>
      </p:pic>
      <p:pic>
        <p:nvPicPr>
          <p:cNvPr id="15" name="Picture 14">
            <a:extLst>
              <a:ext uri="{FF2B5EF4-FFF2-40B4-BE49-F238E27FC236}">
                <a16:creationId xmlns:a16="http://schemas.microsoft.com/office/drawing/2014/main" id="{1AFBB55E-1550-F64D-B6BD-BE58520D1426}"/>
              </a:ext>
            </a:extLst>
          </p:cNvPr>
          <p:cNvPicPr>
            <a:picLocks noChangeAspect="1"/>
          </p:cNvPicPr>
          <p:nvPr/>
        </p:nvPicPr>
        <p:blipFill>
          <a:blip r:embed="rId4"/>
          <a:srcRect/>
          <a:stretch/>
        </p:blipFill>
        <p:spPr>
          <a:xfrm>
            <a:off x="1276291" y="3573275"/>
            <a:ext cx="2079010" cy="1860593"/>
          </a:xfrm>
          <a:prstGeom prst="rect">
            <a:avLst/>
          </a:prstGeom>
        </p:spPr>
      </p:pic>
    </p:spTree>
    <p:extLst>
      <p:ext uri="{BB962C8B-B14F-4D97-AF65-F5344CB8AC3E}">
        <p14:creationId xmlns:p14="http://schemas.microsoft.com/office/powerpoint/2010/main" val="3070452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5743</TotalTime>
  <Words>1622</Words>
  <Application>Microsoft Macintosh PowerPoint</Application>
  <PresentationFormat>Widescreen</PresentationFormat>
  <Paragraphs>249</Paragraphs>
  <Slides>24</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Malgun Gothic</vt:lpstr>
      <vt:lpstr>Algerian</vt:lpstr>
      <vt:lpstr>Arial</vt:lpstr>
      <vt:lpstr>Arial Black</vt:lpstr>
      <vt:lpstr>Calibri</vt:lpstr>
      <vt:lpstr>Calibri Light</vt:lpstr>
      <vt:lpstr>Gomme Sans</vt:lpstr>
      <vt:lpstr>Symbol</vt:lpstr>
      <vt:lpstr>Office Theme</vt:lpstr>
      <vt:lpstr>Custom Design</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910</cp:revision>
  <dcterms:created xsi:type="dcterms:W3CDTF">2019-08-21T13:57:26Z</dcterms:created>
  <dcterms:modified xsi:type="dcterms:W3CDTF">2022-11-29T17:12:31Z</dcterms:modified>
</cp:coreProperties>
</file>