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docProps/app.xml" ContentType="application/vnd.openxmlformats-officedocument.extended-properties+xml"/>
  <Override PartName="/docProps/core.xml" ContentType="application/vnd.openxmlformats-package.core-propertie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Default Extension="jpg" ContentType="image/jpg"/>
  <Override PartName="/ppt/slides/slide2.xml" ContentType="application/vnd.openxmlformats-officedocument.presentationml.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7772400" cy="100584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viewProps" Target="viewProps.xml"/><Relationship Id="rId4" Type="http://schemas.openxmlformats.org/officeDocument/2006/relationships/presProps" Target="presProps.xml"/><Relationship Id="rId5" Type="http://schemas.openxmlformats.org/officeDocument/2006/relationships/tableStyles" Target="tableStyles.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showMasterSp="0">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5377" y="9257221"/>
            <a:ext cx="259079" cy="264795"/>
          </a:xfrm>
          <a:custGeom>
            <a:avLst/>
            <a:gdLst/>
            <a:ahLst/>
            <a:cxnLst/>
            <a:rect l="l" t="t" r="r" b="b"/>
            <a:pathLst>
              <a:path w="259080" h="264795">
                <a:moveTo>
                  <a:pt x="149618" y="109651"/>
                </a:moveTo>
                <a:lnTo>
                  <a:pt x="115125" y="109651"/>
                </a:lnTo>
                <a:lnTo>
                  <a:pt x="43141" y="234302"/>
                </a:lnTo>
                <a:lnTo>
                  <a:pt x="60401" y="264185"/>
                </a:lnTo>
                <a:lnTo>
                  <a:pt x="149618" y="109651"/>
                </a:lnTo>
                <a:close/>
              </a:path>
              <a:path w="259080" h="264795">
                <a:moveTo>
                  <a:pt x="258991" y="0"/>
                </a:moveTo>
                <a:lnTo>
                  <a:pt x="0" y="0"/>
                </a:lnTo>
                <a:lnTo>
                  <a:pt x="17259" y="29883"/>
                </a:lnTo>
                <a:lnTo>
                  <a:pt x="207251" y="29883"/>
                </a:lnTo>
                <a:lnTo>
                  <a:pt x="178435"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17" name="bk object 17"/>
          <p:cNvSpPr/>
          <p:nvPr/>
        </p:nvSpPr>
        <p:spPr>
          <a:xfrm>
            <a:off x="457196"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18" name="bk object 18"/>
          <p:cNvSpPr/>
          <p:nvPr/>
        </p:nvSpPr>
        <p:spPr>
          <a:xfrm>
            <a:off x="526307"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19" name="bk object 19"/>
          <p:cNvSpPr/>
          <p:nvPr/>
        </p:nvSpPr>
        <p:spPr>
          <a:xfrm>
            <a:off x="576687"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2" name="Holder 2"/>
          <p:cNvSpPr>
            <a:spLocks noGrp="1"/>
          </p:cNvSpPr>
          <p:nvPr>
            <p:ph type="title"/>
          </p:nvPr>
        </p:nvSpPr>
        <p:spPr/>
        <p:txBody>
          <a:bodyPr lIns="0" tIns="0" rIns="0" bIns="0"/>
          <a:lstStyle>
            <a:lvl1pPr>
              <a:defRPr sz="3600" b="0" i="0" u="heavy">
                <a:solidFill>
                  <a:srgbClr val="203D7C"/>
                </a:solidFill>
                <a:latin typeface="Arial"/>
                <a:cs typeface="Arial"/>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u="heavy">
                <a:solidFill>
                  <a:srgbClr val="203D7C"/>
                </a:solidFill>
                <a:latin typeface="Arial"/>
                <a:cs typeface="Arial"/>
              </a:defRPr>
            </a:lvl1pPr>
          </a:lstStyle>
          <a:p/>
        </p:txBody>
      </p:sp>
      <p:sp>
        <p:nvSpPr>
          <p:cNvPr id="3" name="Holder 3"/>
          <p:cNvSpPr>
            <a:spLocks noGrp="1"/>
          </p:cNvSpPr>
          <p:nvPr>
            <p:ph idx="2" sz="half"/>
          </p:nvPr>
        </p:nvSpPr>
        <p:spPr>
          <a:xfrm>
            <a:off x="388620" y="2313432"/>
            <a:ext cx="3380994" cy="6638544"/>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4002786" y="2313432"/>
            <a:ext cx="3380994" cy="6638544"/>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u="heavy">
                <a:solidFill>
                  <a:srgbClr val="203D7C"/>
                </a:solidFill>
                <a:latin typeface="Arial"/>
                <a:cs typeface="Arial"/>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7745" y="365755"/>
            <a:ext cx="6536908" cy="548640"/>
          </a:xfrm>
          <a:prstGeom prst="rect">
            <a:avLst/>
          </a:prstGeom>
        </p:spPr>
        <p:txBody>
          <a:bodyPr wrap="square" lIns="0" tIns="0" rIns="0" bIns="0">
            <a:spAutoFit/>
          </a:bodyPr>
          <a:lstStyle>
            <a:lvl1pPr>
              <a:defRPr sz="3600" b="0" i="0" u="heavy">
                <a:solidFill>
                  <a:srgbClr val="203D7C"/>
                </a:solidFill>
                <a:latin typeface="Arial"/>
                <a:cs typeface="Arial"/>
              </a:defRPr>
            </a:lvl1pPr>
          </a:lstStyle>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p:txBody>
      </p:sp>
      <p:sp>
        <p:nvSpPr>
          <p:cNvPr id="4" name="Holder 4"/>
          <p:cNvSpPr>
            <a:spLocks noGrp="1"/>
          </p:cNvSpPr>
          <p:nvPr>
            <p:ph type="ftr" idx="5" sz="quarter"/>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idx="6" sz="half"/>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p>
        </p:txBody>
      </p:sp>
    </p:spTree>
  </p:cSld>
  <p:clrMap folHlink="folHlink" hlink="hlink" accent1="accent1" accent2="accent2" accent3="accent3" accent4="accent4" accent5="accent5" accent6="accent6" tx2="dk2" bg2="lt2" tx1="dk1" bg1="lt1"/>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iosk@howard.com" TargetMode="Externa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8546592"/>
          </a:xfrm>
          <a:prstGeom prst="rect">
            <a:avLst/>
          </a:prstGeom>
          <a:blipFill>
            <a:blip r:embed="rId2" cstate="print"/>
            <a:stretch>
              <a:fillRect/>
            </a:stretch>
          </a:blipFill>
        </p:spPr>
        <p:txBody>
          <a:bodyPr wrap="square" lIns="0" tIns="0" rIns="0" bIns="0" rtlCol="0"/>
          <a:lstStyle/>
          <a:p/>
        </p:txBody>
      </p:sp>
      <p:sp>
        <p:nvSpPr>
          <p:cNvPr id="3" name="object 3"/>
          <p:cNvSpPr txBox="1"/>
          <p:nvPr/>
        </p:nvSpPr>
        <p:spPr>
          <a:xfrm>
            <a:off x="463033" y="9015076"/>
            <a:ext cx="2490470" cy="454659"/>
          </a:xfrm>
          <a:prstGeom prst="rect">
            <a:avLst/>
          </a:prstGeom>
        </p:spPr>
        <p:txBody>
          <a:bodyPr wrap="square" lIns="0" tIns="0" rIns="0" bIns="0" rtlCol="0" vert="horz">
            <a:spAutoFit/>
          </a:bodyPr>
          <a:lstStyle/>
          <a:p>
            <a:pPr marL="12700">
              <a:lnSpc>
                <a:spcPts val="1185"/>
              </a:lnSpc>
            </a:pPr>
            <a:r>
              <a:rPr dirty="0" sz="1050" spc="85">
                <a:solidFill>
                  <a:srgbClr val="4D4D4F"/>
                </a:solidFill>
                <a:latin typeface="Arial"/>
                <a:cs typeface="Arial"/>
              </a:rPr>
              <a:t>HOWARD</a:t>
            </a:r>
            <a:r>
              <a:rPr dirty="0" sz="1050" spc="45">
                <a:solidFill>
                  <a:srgbClr val="4D4D4F"/>
                </a:solidFill>
                <a:latin typeface="Arial"/>
                <a:cs typeface="Arial"/>
              </a:rPr>
              <a:t> </a:t>
            </a:r>
            <a:r>
              <a:rPr dirty="0" sz="1050" spc="60">
                <a:solidFill>
                  <a:srgbClr val="4D4D4F"/>
                </a:solidFill>
                <a:latin typeface="Arial"/>
                <a:cs typeface="Arial"/>
              </a:rPr>
              <a:t>INTERACTIVE</a:t>
            </a:r>
            <a:endParaRPr sz="1050">
              <a:latin typeface="Arial"/>
              <a:cs typeface="Arial"/>
            </a:endParaRPr>
          </a:p>
          <a:p>
            <a:pPr marL="16510">
              <a:lnSpc>
                <a:spcPts val="2265"/>
              </a:lnSpc>
            </a:pPr>
            <a:r>
              <a:rPr dirty="0" sz="1950" spc="60" b="1">
                <a:solidFill>
                  <a:srgbClr val="4D4D4F"/>
                </a:solidFill>
                <a:latin typeface="Arial"/>
                <a:cs typeface="Arial"/>
              </a:rPr>
              <a:t>KIOSK</a:t>
            </a:r>
            <a:r>
              <a:rPr dirty="0" sz="1950" spc="95" b="1">
                <a:solidFill>
                  <a:srgbClr val="4D4D4F"/>
                </a:solidFill>
                <a:latin typeface="Arial"/>
                <a:cs typeface="Arial"/>
              </a:rPr>
              <a:t> </a:t>
            </a:r>
            <a:r>
              <a:rPr dirty="0" sz="1950" spc="85" b="1">
                <a:solidFill>
                  <a:srgbClr val="4D4D4F"/>
                </a:solidFill>
                <a:latin typeface="Arial"/>
                <a:cs typeface="Arial"/>
              </a:rPr>
              <a:t>SOLUTIONS</a:t>
            </a:r>
            <a:endParaRPr sz="195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5377" y="9257221"/>
            <a:ext cx="259079" cy="264795"/>
          </a:xfrm>
          <a:custGeom>
            <a:avLst/>
            <a:gdLst/>
            <a:ahLst/>
            <a:cxnLst/>
            <a:rect l="l" t="t" r="r" b="b"/>
            <a:pathLst>
              <a:path w="259080" h="264795">
                <a:moveTo>
                  <a:pt x="149618" y="109651"/>
                </a:moveTo>
                <a:lnTo>
                  <a:pt x="115125" y="109651"/>
                </a:lnTo>
                <a:lnTo>
                  <a:pt x="43141" y="234302"/>
                </a:lnTo>
                <a:lnTo>
                  <a:pt x="60401" y="264185"/>
                </a:lnTo>
                <a:lnTo>
                  <a:pt x="149618" y="109651"/>
                </a:lnTo>
                <a:close/>
              </a:path>
              <a:path w="259080" h="264795">
                <a:moveTo>
                  <a:pt x="258991" y="0"/>
                </a:moveTo>
                <a:lnTo>
                  <a:pt x="0" y="0"/>
                </a:lnTo>
                <a:lnTo>
                  <a:pt x="17259" y="29883"/>
                </a:lnTo>
                <a:lnTo>
                  <a:pt x="207251" y="29883"/>
                </a:lnTo>
                <a:lnTo>
                  <a:pt x="178435"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457196"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526307"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576687"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572471" y="9302704"/>
            <a:ext cx="167005"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10</a:t>
            </a:r>
            <a:endParaRPr sz="1000">
              <a:latin typeface="AvenirLTStd-Book"/>
              <a:cs typeface="AvenirLTStd-Book"/>
            </a:endParaRPr>
          </a:p>
        </p:txBody>
      </p:sp>
      <p:sp>
        <p:nvSpPr>
          <p:cNvPr id="7" name="object 7"/>
          <p:cNvSpPr/>
          <p:nvPr/>
        </p:nvSpPr>
        <p:spPr>
          <a:xfrm>
            <a:off x="1082967"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1082967"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9" name="object 9"/>
          <p:cNvSpPr txBox="1"/>
          <p:nvPr/>
        </p:nvSpPr>
        <p:spPr>
          <a:xfrm>
            <a:off x="621926" y="1416750"/>
            <a:ext cx="6617970" cy="1228725"/>
          </a:xfrm>
          <a:prstGeom prst="rect">
            <a:avLst/>
          </a:prstGeom>
        </p:spPr>
        <p:txBody>
          <a:bodyPr wrap="square" lIns="0" tIns="0" rIns="0" bIns="0" rtlCol="0" vert="horz">
            <a:spAutoFit/>
          </a:bodyPr>
          <a:lstStyle/>
          <a:p>
            <a:pPr marL="12700">
              <a:lnSpc>
                <a:spcPct val="100000"/>
              </a:lnSpc>
            </a:pPr>
            <a:r>
              <a:rPr dirty="0" sz="1400" spc="80">
                <a:solidFill>
                  <a:srgbClr val="65BD60"/>
                </a:solidFill>
                <a:latin typeface="Arial"/>
                <a:cs typeface="Arial"/>
              </a:rPr>
              <a:t>Kiosk</a:t>
            </a:r>
            <a:r>
              <a:rPr dirty="0" sz="1400" spc="20">
                <a:solidFill>
                  <a:srgbClr val="65BD60"/>
                </a:solidFill>
                <a:latin typeface="Arial"/>
                <a:cs typeface="Arial"/>
              </a:rPr>
              <a:t> </a:t>
            </a:r>
            <a:r>
              <a:rPr dirty="0" sz="1400" spc="120">
                <a:solidFill>
                  <a:srgbClr val="65BD60"/>
                </a:solidFill>
                <a:latin typeface="Arial"/>
                <a:cs typeface="Arial"/>
              </a:rPr>
              <a:t>Application/Frontend</a:t>
            </a:r>
            <a:endParaRPr sz="1400">
              <a:latin typeface="Arial"/>
              <a:cs typeface="Arial"/>
            </a:endParaRPr>
          </a:p>
          <a:p>
            <a:pPr marL="12700" marR="5080">
              <a:lnSpc>
                <a:spcPts val="1300"/>
              </a:lnSpc>
              <a:spcBef>
                <a:spcPts val="480"/>
              </a:spcBef>
            </a:pPr>
            <a:r>
              <a:rPr dirty="0" sz="1100">
                <a:solidFill>
                  <a:srgbClr val="4C4D4F"/>
                </a:solidFill>
                <a:latin typeface="Helvetica-Light"/>
                <a:cs typeface="Helvetica-Light"/>
              </a:rPr>
              <a:t>The Kiosk Application, or Frontend, is the customizable software that allows customers to look up</a:t>
            </a:r>
            <a:r>
              <a:rPr dirty="0" sz="1100" spc="-100">
                <a:solidFill>
                  <a:srgbClr val="4C4D4F"/>
                </a:solidFill>
                <a:latin typeface="Helvetica-Light"/>
                <a:cs typeface="Helvetica-Light"/>
              </a:rPr>
              <a:t> </a:t>
            </a:r>
            <a:r>
              <a:rPr dirty="0" sz="1100">
                <a:solidFill>
                  <a:srgbClr val="4C4D4F"/>
                </a:solidFill>
                <a:latin typeface="Helvetica-Light"/>
                <a:cs typeface="Helvetica-Light"/>
              </a:rPr>
              <a:t>account  information and make</a:t>
            </a:r>
            <a:r>
              <a:rPr dirty="0" sz="1100" spc="-100">
                <a:solidFill>
                  <a:srgbClr val="4C4D4F"/>
                </a:solidFill>
                <a:latin typeface="Helvetica-Light"/>
                <a:cs typeface="Helvetica-Light"/>
              </a:rPr>
              <a:t> </a:t>
            </a:r>
            <a:r>
              <a:rPr dirty="0" sz="1100">
                <a:solidFill>
                  <a:srgbClr val="4C4D4F"/>
                </a:solidFill>
                <a:latin typeface="Helvetica-Light"/>
                <a:cs typeface="Helvetica-Light"/>
              </a:rPr>
              <a:t>payments.</a:t>
            </a:r>
            <a:endParaRPr sz="1100">
              <a:latin typeface="Helvetica-Light"/>
              <a:cs typeface="Helvetica-Light"/>
            </a:endParaRPr>
          </a:p>
          <a:p>
            <a:pPr>
              <a:lnSpc>
                <a:spcPct val="100000"/>
              </a:lnSpc>
            </a:pPr>
            <a:endParaRPr sz="1100">
              <a:latin typeface="Times New Roman"/>
              <a:cs typeface="Times New Roman"/>
            </a:endParaRPr>
          </a:p>
          <a:p>
            <a:pPr>
              <a:lnSpc>
                <a:spcPct val="100000"/>
              </a:lnSpc>
              <a:spcBef>
                <a:spcPts val="35"/>
              </a:spcBef>
            </a:pPr>
            <a:endParaRPr sz="1500">
              <a:latin typeface="Times New Roman"/>
              <a:cs typeface="Times New Roman"/>
            </a:endParaRPr>
          </a:p>
          <a:p>
            <a:pPr marL="12700">
              <a:lnSpc>
                <a:spcPct val="100000"/>
              </a:lnSpc>
            </a:pPr>
            <a:r>
              <a:rPr dirty="0" sz="1400" spc="95">
                <a:solidFill>
                  <a:srgbClr val="65BD60"/>
                </a:solidFill>
                <a:latin typeface="Arial"/>
                <a:cs typeface="Arial"/>
              </a:rPr>
              <a:t>Customization </a:t>
            </a:r>
            <a:r>
              <a:rPr dirty="0" sz="1400" spc="100">
                <a:solidFill>
                  <a:srgbClr val="65BD60"/>
                </a:solidFill>
                <a:latin typeface="Arial"/>
                <a:cs typeface="Arial"/>
              </a:rPr>
              <a:t>may </a:t>
            </a:r>
            <a:r>
              <a:rPr dirty="0" sz="1400" spc="95">
                <a:solidFill>
                  <a:srgbClr val="65BD60"/>
                </a:solidFill>
                <a:latin typeface="Arial"/>
                <a:cs typeface="Arial"/>
              </a:rPr>
              <a:t>include </a:t>
            </a:r>
            <a:r>
              <a:rPr dirty="0" sz="1400" spc="110">
                <a:solidFill>
                  <a:srgbClr val="65BD60"/>
                </a:solidFill>
                <a:latin typeface="Arial"/>
                <a:cs typeface="Arial"/>
              </a:rPr>
              <a:t>the</a:t>
            </a:r>
            <a:r>
              <a:rPr dirty="0" sz="1400" spc="-155">
                <a:solidFill>
                  <a:srgbClr val="65BD60"/>
                </a:solidFill>
                <a:latin typeface="Arial"/>
                <a:cs typeface="Arial"/>
              </a:rPr>
              <a:t> </a:t>
            </a:r>
            <a:r>
              <a:rPr dirty="0" sz="1400" spc="105">
                <a:solidFill>
                  <a:srgbClr val="65BD60"/>
                </a:solidFill>
                <a:latin typeface="Arial"/>
                <a:cs typeface="Arial"/>
              </a:rPr>
              <a:t>following:</a:t>
            </a:r>
            <a:endParaRPr sz="1400">
              <a:latin typeface="Arial"/>
              <a:cs typeface="Arial"/>
            </a:endParaRPr>
          </a:p>
        </p:txBody>
      </p:sp>
      <p:sp>
        <p:nvSpPr>
          <p:cNvPr id="10" name="object 10"/>
          <p:cNvSpPr txBox="1"/>
          <p:nvPr/>
        </p:nvSpPr>
        <p:spPr>
          <a:xfrm>
            <a:off x="634631" y="2850895"/>
            <a:ext cx="762000" cy="593090"/>
          </a:xfrm>
          <a:prstGeom prst="rect">
            <a:avLst/>
          </a:prstGeom>
          <a:solidFill>
            <a:srgbClr val="65BD60"/>
          </a:solidFill>
        </p:spPr>
        <p:txBody>
          <a:bodyPr wrap="square" lIns="0" tIns="13970" rIns="0" bIns="0" rtlCol="0" vert="horz">
            <a:spAutoFit/>
          </a:bodyPr>
          <a:lstStyle/>
          <a:p>
            <a:pPr algn="ctr">
              <a:lnSpc>
                <a:spcPct val="100000"/>
              </a:lnSpc>
              <a:spcBef>
                <a:spcPts val="110"/>
              </a:spcBef>
            </a:pPr>
            <a:r>
              <a:rPr dirty="0" sz="3600">
                <a:solidFill>
                  <a:srgbClr val="FFFFFF"/>
                </a:solidFill>
                <a:latin typeface="Gotham-Medium"/>
                <a:cs typeface="Gotham-Medium"/>
              </a:rPr>
              <a:t>1</a:t>
            </a:r>
            <a:endParaRPr sz="3600">
              <a:latin typeface="Gotham-Medium"/>
              <a:cs typeface="Gotham-Medium"/>
            </a:endParaRPr>
          </a:p>
        </p:txBody>
      </p:sp>
      <p:sp>
        <p:nvSpPr>
          <p:cNvPr id="11" name="object 11"/>
          <p:cNvSpPr txBox="1"/>
          <p:nvPr/>
        </p:nvSpPr>
        <p:spPr>
          <a:xfrm>
            <a:off x="1528241" y="2850895"/>
            <a:ext cx="5798185" cy="593090"/>
          </a:xfrm>
          <a:prstGeom prst="rect">
            <a:avLst/>
          </a:prstGeom>
          <a:solidFill>
            <a:srgbClr val="203D7C"/>
          </a:solidFill>
        </p:spPr>
        <p:txBody>
          <a:bodyPr wrap="square" lIns="0" tIns="6350" rIns="0" bIns="0" rtlCol="0" vert="horz">
            <a:spAutoFit/>
          </a:bodyPr>
          <a:lstStyle/>
          <a:p>
            <a:pPr>
              <a:lnSpc>
                <a:spcPct val="100000"/>
              </a:lnSpc>
              <a:spcBef>
                <a:spcPts val="50"/>
              </a:spcBef>
            </a:pPr>
            <a:endParaRPr sz="1300">
              <a:latin typeface="Times New Roman"/>
              <a:cs typeface="Times New Roman"/>
            </a:endParaRPr>
          </a:p>
          <a:p>
            <a:pPr marL="155575">
              <a:lnSpc>
                <a:spcPct val="100000"/>
              </a:lnSpc>
            </a:pPr>
            <a:r>
              <a:rPr dirty="0" sz="1100">
                <a:solidFill>
                  <a:srgbClr val="FFFFFF"/>
                </a:solidFill>
                <a:latin typeface="Helvetica-Light"/>
                <a:cs typeface="Helvetica-Light"/>
              </a:rPr>
              <a:t>Alternate wording (“Enter Account #” vs. “Enter Member ID”,</a:t>
            </a:r>
            <a:r>
              <a:rPr dirty="0" sz="1100" spc="-100">
                <a:solidFill>
                  <a:srgbClr val="FFFFFF"/>
                </a:solidFill>
                <a:latin typeface="Helvetica-Light"/>
                <a:cs typeface="Helvetica-Light"/>
              </a:rPr>
              <a:t> </a:t>
            </a:r>
            <a:r>
              <a:rPr dirty="0" sz="1100">
                <a:solidFill>
                  <a:srgbClr val="FFFFFF"/>
                </a:solidFill>
                <a:latin typeface="Helvetica-Light"/>
                <a:cs typeface="Helvetica-Light"/>
              </a:rPr>
              <a:t>etc.)</a:t>
            </a:r>
            <a:endParaRPr sz="1100">
              <a:latin typeface="Helvetica-Light"/>
              <a:cs typeface="Helvetica-Light"/>
            </a:endParaRPr>
          </a:p>
        </p:txBody>
      </p:sp>
      <p:sp>
        <p:nvSpPr>
          <p:cNvPr id="12" name="object 12"/>
          <p:cNvSpPr txBox="1"/>
          <p:nvPr/>
        </p:nvSpPr>
        <p:spPr>
          <a:xfrm>
            <a:off x="634631" y="3732174"/>
            <a:ext cx="762000" cy="593090"/>
          </a:xfrm>
          <a:prstGeom prst="rect">
            <a:avLst/>
          </a:prstGeom>
          <a:solidFill>
            <a:srgbClr val="65BD60"/>
          </a:solidFill>
        </p:spPr>
        <p:txBody>
          <a:bodyPr wrap="square" lIns="0" tIns="13970" rIns="0" bIns="0" rtlCol="0" vert="horz">
            <a:spAutoFit/>
          </a:bodyPr>
          <a:lstStyle/>
          <a:p>
            <a:pPr marL="240665">
              <a:lnSpc>
                <a:spcPct val="100000"/>
              </a:lnSpc>
              <a:spcBef>
                <a:spcPts val="110"/>
              </a:spcBef>
            </a:pPr>
            <a:r>
              <a:rPr dirty="0" sz="3600">
                <a:solidFill>
                  <a:srgbClr val="FFFFFF"/>
                </a:solidFill>
                <a:latin typeface="Gotham-Medium"/>
                <a:cs typeface="Gotham-Medium"/>
              </a:rPr>
              <a:t>2</a:t>
            </a:r>
            <a:endParaRPr sz="3600">
              <a:latin typeface="Gotham-Medium"/>
              <a:cs typeface="Gotham-Medium"/>
            </a:endParaRPr>
          </a:p>
        </p:txBody>
      </p:sp>
      <p:sp>
        <p:nvSpPr>
          <p:cNvPr id="13" name="object 13"/>
          <p:cNvSpPr txBox="1"/>
          <p:nvPr/>
        </p:nvSpPr>
        <p:spPr>
          <a:xfrm>
            <a:off x="1528241" y="3732174"/>
            <a:ext cx="5798185" cy="593090"/>
          </a:xfrm>
          <a:prstGeom prst="rect">
            <a:avLst/>
          </a:prstGeom>
          <a:solidFill>
            <a:srgbClr val="203D7C"/>
          </a:solidFill>
        </p:spPr>
        <p:txBody>
          <a:bodyPr wrap="square" lIns="0" tIns="6350" rIns="0" bIns="0" rtlCol="0" vert="horz">
            <a:spAutoFit/>
          </a:bodyPr>
          <a:lstStyle/>
          <a:p>
            <a:pPr>
              <a:lnSpc>
                <a:spcPct val="100000"/>
              </a:lnSpc>
              <a:spcBef>
                <a:spcPts val="50"/>
              </a:spcBef>
            </a:pPr>
            <a:endParaRPr sz="1300">
              <a:latin typeface="Times New Roman"/>
              <a:cs typeface="Times New Roman"/>
            </a:endParaRPr>
          </a:p>
          <a:p>
            <a:pPr marL="155575">
              <a:lnSpc>
                <a:spcPct val="100000"/>
              </a:lnSpc>
            </a:pPr>
            <a:r>
              <a:rPr dirty="0" sz="1100">
                <a:solidFill>
                  <a:srgbClr val="FFFFFF"/>
                </a:solidFill>
                <a:latin typeface="Helvetica-Light"/>
                <a:cs typeface="Helvetica-Light"/>
              </a:rPr>
              <a:t>Matching colors &amp; graphics to reflect your current marketing</a:t>
            </a:r>
            <a:r>
              <a:rPr dirty="0" sz="1100" spc="-100">
                <a:solidFill>
                  <a:srgbClr val="FFFFFF"/>
                </a:solidFill>
                <a:latin typeface="Helvetica-Light"/>
                <a:cs typeface="Helvetica-Light"/>
              </a:rPr>
              <a:t> </a:t>
            </a:r>
            <a:r>
              <a:rPr dirty="0" sz="1100">
                <a:solidFill>
                  <a:srgbClr val="FFFFFF"/>
                </a:solidFill>
                <a:latin typeface="Helvetica-Light"/>
                <a:cs typeface="Helvetica-Light"/>
              </a:rPr>
              <a:t>brand</a:t>
            </a:r>
            <a:endParaRPr sz="1100">
              <a:latin typeface="Helvetica-Light"/>
              <a:cs typeface="Helvetica-Light"/>
            </a:endParaRPr>
          </a:p>
        </p:txBody>
      </p:sp>
      <p:sp>
        <p:nvSpPr>
          <p:cNvPr id="14" name="object 14"/>
          <p:cNvSpPr txBox="1"/>
          <p:nvPr/>
        </p:nvSpPr>
        <p:spPr>
          <a:xfrm>
            <a:off x="634631" y="4613465"/>
            <a:ext cx="762000" cy="593090"/>
          </a:xfrm>
          <a:prstGeom prst="rect">
            <a:avLst/>
          </a:prstGeom>
          <a:solidFill>
            <a:srgbClr val="65BD60"/>
          </a:solidFill>
        </p:spPr>
        <p:txBody>
          <a:bodyPr wrap="square" lIns="0" tIns="13970" rIns="0" bIns="0" rtlCol="0" vert="horz">
            <a:spAutoFit/>
          </a:bodyPr>
          <a:lstStyle/>
          <a:p>
            <a:pPr marL="239395">
              <a:lnSpc>
                <a:spcPct val="100000"/>
              </a:lnSpc>
              <a:spcBef>
                <a:spcPts val="110"/>
              </a:spcBef>
            </a:pPr>
            <a:r>
              <a:rPr dirty="0" sz="3600">
                <a:solidFill>
                  <a:srgbClr val="FFFFFF"/>
                </a:solidFill>
                <a:latin typeface="Gotham-Medium"/>
                <a:cs typeface="Gotham-Medium"/>
              </a:rPr>
              <a:t>3</a:t>
            </a:r>
            <a:endParaRPr sz="3600">
              <a:latin typeface="Gotham-Medium"/>
              <a:cs typeface="Gotham-Medium"/>
            </a:endParaRPr>
          </a:p>
        </p:txBody>
      </p:sp>
      <p:sp>
        <p:nvSpPr>
          <p:cNvPr id="15" name="object 15"/>
          <p:cNvSpPr txBox="1"/>
          <p:nvPr/>
        </p:nvSpPr>
        <p:spPr>
          <a:xfrm>
            <a:off x="1528241" y="4613465"/>
            <a:ext cx="5798185" cy="593090"/>
          </a:xfrm>
          <a:prstGeom prst="rect">
            <a:avLst/>
          </a:prstGeom>
          <a:solidFill>
            <a:srgbClr val="203D7C"/>
          </a:solidFill>
        </p:spPr>
        <p:txBody>
          <a:bodyPr wrap="square" lIns="0" tIns="123189" rIns="0" bIns="0" rtlCol="0" vert="horz">
            <a:spAutoFit/>
          </a:bodyPr>
          <a:lstStyle/>
          <a:p>
            <a:pPr marL="155575" marR="176530">
              <a:lnSpc>
                <a:spcPts val="1300"/>
              </a:lnSpc>
              <a:spcBef>
                <a:spcPts val="969"/>
              </a:spcBef>
            </a:pPr>
            <a:r>
              <a:rPr dirty="0" sz="1100">
                <a:solidFill>
                  <a:srgbClr val="FFFFFF"/>
                </a:solidFill>
                <a:latin typeface="Helvetica-Light"/>
                <a:cs typeface="Helvetica-Light"/>
              </a:rPr>
              <a:t>Additional “qualifiers” for account lookup (a PIN to verify, member ID, last 4 digits of</a:t>
            </a:r>
            <a:r>
              <a:rPr dirty="0" sz="1100" spc="-100">
                <a:solidFill>
                  <a:srgbClr val="FFFFFF"/>
                </a:solidFill>
                <a:latin typeface="Helvetica-Light"/>
                <a:cs typeface="Helvetica-Light"/>
              </a:rPr>
              <a:t> </a:t>
            </a:r>
            <a:r>
              <a:rPr dirty="0" sz="1100">
                <a:solidFill>
                  <a:srgbClr val="FFFFFF"/>
                </a:solidFill>
                <a:latin typeface="Helvetica-Light"/>
                <a:cs typeface="Helvetica-Light"/>
              </a:rPr>
              <a:t>the  phone number associated with the account,</a:t>
            </a:r>
            <a:r>
              <a:rPr dirty="0" sz="1100" spc="-100">
                <a:solidFill>
                  <a:srgbClr val="FFFFFF"/>
                </a:solidFill>
                <a:latin typeface="Helvetica-Light"/>
                <a:cs typeface="Helvetica-Light"/>
              </a:rPr>
              <a:t> </a:t>
            </a:r>
            <a:r>
              <a:rPr dirty="0" sz="1100">
                <a:solidFill>
                  <a:srgbClr val="FFFFFF"/>
                </a:solidFill>
                <a:latin typeface="Helvetica-Light"/>
                <a:cs typeface="Helvetica-Light"/>
              </a:rPr>
              <a:t>etc.)</a:t>
            </a:r>
            <a:endParaRPr sz="1100">
              <a:latin typeface="Helvetica-Light"/>
              <a:cs typeface="Helvetica-Light"/>
            </a:endParaRPr>
          </a:p>
        </p:txBody>
      </p:sp>
      <p:sp>
        <p:nvSpPr>
          <p:cNvPr id="16" name="object 16"/>
          <p:cNvSpPr txBox="1"/>
          <p:nvPr/>
        </p:nvSpPr>
        <p:spPr>
          <a:xfrm>
            <a:off x="621926" y="5821729"/>
            <a:ext cx="6649084" cy="1111885"/>
          </a:xfrm>
          <a:prstGeom prst="rect">
            <a:avLst/>
          </a:prstGeom>
        </p:spPr>
        <p:txBody>
          <a:bodyPr wrap="square" lIns="0" tIns="0" rIns="0" bIns="0" rtlCol="0" vert="horz">
            <a:spAutoFit/>
          </a:bodyPr>
          <a:lstStyle/>
          <a:p>
            <a:pPr marL="12700">
              <a:lnSpc>
                <a:spcPct val="100000"/>
              </a:lnSpc>
            </a:pPr>
            <a:r>
              <a:rPr dirty="0" sz="1400" spc="95">
                <a:solidFill>
                  <a:srgbClr val="65BD60"/>
                </a:solidFill>
                <a:latin typeface="Arial"/>
                <a:cs typeface="Arial"/>
              </a:rPr>
              <a:t>Customization</a:t>
            </a:r>
            <a:endParaRPr sz="1400">
              <a:latin typeface="Arial"/>
              <a:cs typeface="Arial"/>
            </a:endParaRPr>
          </a:p>
          <a:p>
            <a:pPr marL="12700" marR="5080">
              <a:lnSpc>
                <a:spcPts val="1300"/>
              </a:lnSpc>
              <a:spcBef>
                <a:spcPts val="480"/>
              </a:spcBef>
            </a:pPr>
            <a:r>
              <a:rPr dirty="0" sz="1100">
                <a:solidFill>
                  <a:srgbClr val="4C4D4F"/>
                </a:solidFill>
                <a:latin typeface="Helvetica-Light"/>
                <a:cs typeface="Helvetica-Light"/>
              </a:rPr>
              <a:t>The Howard Kiosk concept is more than just a payment solution. Yes, our kiosk takes payments and  works </a:t>
            </a:r>
            <a:r>
              <a:rPr dirty="0" sz="1100" spc="-35">
                <a:solidFill>
                  <a:srgbClr val="4C4D4F"/>
                </a:solidFill>
                <a:latin typeface="Helvetica-Light"/>
                <a:cs typeface="Helvetica-Light"/>
              </a:rPr>
              <a:t>real-time </a:t>
            </a:r>
            <a:r>
              <a:rPr dirty="0" sz="1100" spc="-30">
                <a:solidFill>
                  <a:srgbClr val="4C4D4F"/>
                </a:solidFill>
                <a:latin typeface="Helvetica-Light"/>
                <a:cs typeface="Helvetica-Light"/>
              </a:rPr>
              <a:t>with billing </a:t>
            </a:r>
            <a:r>
              <a:rPr dirty="0" sz="1100" spc="-25">
                <a:solidFill>
                  <a:srgbClr val="4C4D4F"/>
                </a:solidFill>
                <a:latin typeface="Helvetica-Light"/>
                <a:cs typeface="Helvetica-Light"/>
              </a:rPr>
              <a:t>and </a:t>
            </a:r>
            <a:r>
              <a:rPr dirty="0" sz="1100" spc="-30">
                <a:solidFill>
                  <a:srgbClr val="4C4D4F"/>
                </a:solidFill>
                <a:latin typeface="Helvetica-Light"/>
                <a:cs typeface="Helvetica-Light"/>
              </a:rPr>
              <a:t>other </a:t>
            </a:r>
            <a:r>
              <a:rPr dirty="0" sz="1100" spc="-35">
                <a:solidFill>
                  <a:srgbClr val="4C4D4F"/>
                </a:solidFill>
                <a:latin typeface="Helvetica-Light"/>
                <a:cs typeface="Helvetica-Light"/>
              </a:rPr>
              <a:t>software. </a:t>
            </a:r>
            <a:r>
              <a:rPr dirty="0" sz="1100">
                <a:solidFill>
                  <a:srgbClr val="4C4D4F"/>
                </a:solidFill>
                <a:latin typeface="Helvetica-Light"/>
                <a:cs typeface="Helvetica-Light"/>
              </a:rPr>
              <a:t>However, Howard has designed its kiosk to be flexible in  other roles. A Howard kiosk can be customized by our staff to reflect the look and feel of your system or  billing software. We can change the customer interface to behave the way you want it to interact with your  customer.  Work with our software specialists to see just how easily we can satisfy your business</a:t>
            </a:r>
            <a:r>
              <a:rPr dirty="0" sz="1100" spc="-100">
                <a:solidFill>
                  <a:srgbClr val="4C4D4F"/>
                </a:solidFill>
                <a:latin typeface="Helvetica-Light"/>
                <a:cs typeface="Helvetica-Light"/>
              </a:rPr>
              <a:t> </a:t>
            </a:r>
            <a:r>
              <a:rPr dirty="0" sz="1100">
                <a:solidFill>
                  <a:srgbClr val="4C4D4F"/>
                </a:solidFill>
                <a:latin typeface="Helvetica-Light"/>
                <a:cs typeface="Helvetica-Light"/>
              </a:rPr>
              <a:t>needs.</a:t>
            </a:r>
            <a:endParaRPr sz="1100">
              <a:latin typeface="Helvetica-Light"/>
              <a:cs typeface="Helvetica-Light"/>
            </a:endParaRPr>
          </a:p>
        </p:txBody>
      </p:sp>
      <p:sp>
        <p:nvSpPr>
          <p:cNvPr id="17" name="object 17"/>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65BD60"/>
          </a:solidFill>
        </p:spPr>
        <p:txBody>
          <a:bodyPr wrap="square" lIns="0" tIns="0" rIns="0" bIns="0" rtlCol="0"/>
          <a:lstStyle/>
          <a:p/>
        </p:txBody>
      </p:sp>
      <p:sp>
        <p:nvSpPr>
          <p:cNvPr id="18" name="object 18"/>
          <p:cNvSpPr txBox="1"/>
          <p:nvPr/>
        </p:nvSpPr>
        <p:spPr>
          <a:xfrm>
            <a:off x="619029" y="404468"/>
            <a:ext cx="6703695" cy="370840"/>
          </a:xfrm>
          <a:prstGeom prst="rect">
            <a:avLst/>
          </a:prstGeom>
        </p:spPr>
        <p:txBody>
          <a:bodyPr wrap="square" lIns="0" tIns="0" rIns="0" bIns="0" rtlCol="0" vert="horz">
            <a:spAutoFit/>
          </a:bodyPr>
          <a:lstStyle/>
          <a:p>
            <a:pPr marL="12700">
              <a:lnSpc>
                <a:spcPct val="100000"/>
              </a:lnSpc>
            </a:pPr>
            <a:r>
              <a:rPr dirty="0" sz="2400" spc="-55" b="1">
                <a:solidFill>
                  <a:srgbClr val="FFFFFF"/>
                </a:solidFill>
                <a:latin typeface="Gotham"/>
                <a:cs typeface="Gotham"/>
              </a:rPr>
              <a:t>HOWARD </a:t>
            </a:r>
            <a:r>
              <a:rPr dirty="0" sz="2400" spc="-10" b="1">
                <a:solidFill>
                  <a:srgbClr val="FFFFFF"/>
                </a:solidFill>
                <a:latin typeface="Gotham"/>
                <a:cs typeface="Gotham"/>
              </a:rPr>
              <a:t>INTERACTIVE </a:t>
            </a:r>
            <a:r>
              <a:rPr dirty="0" sz="2400" spc="-30" b="1">
                <a:solidFill>
                  <a:srgbClr val="FFFFFF"/>
                </a:solidFill>
                <a:latin typeface="Gotham"/>
                <a:cs typeface="Gotham"/>
              </a:rPr>
              <a:t>SOFTWARE</a:t>
            </a:r>
            <a:r>
              <a:rPr dirty="0" sz="2400" spc="-5" b="1">
                <a:solidFill>
                  <a:srgbClr val="FFFFFF"/>
                </a:solidFill>
                <a:latin typeface="Gotham"/>
                <a:cs typeface="Gotham"/>
              </a:rPr>
              <a:t> </a:t>
            </a:r>
            <a:r>
              <a:rPr dirty="0" sz="2400" b="1">
                <a:solidFill>
                  <a:srgbClr val="FFFFFF"/>
                </a:solidFill>
                <a:latin typeface="Gotham"/>
                <a:cs typeface="Gotham"/>
              </a:rPr>
              <a:t>SUITE</a:t>
            </a:r>
            <a:endParaRPr sz="2400">
              <a:latin typeface="Gotham"/>
              <a:cs typeface="Gotha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56210" y="9257221"/>
            <a:ext cx="259079" cy="264795"/>
          </a:xfrm>
          <a:custGeom>
            <a:avLst/>
            <a:gdLst/>
            <a:ahLst/>
            <a:cxnLst/>
            <a:rect l="l" t="t" r="r" b="b"/>
            <a:pathLst>
              <a:path w="259079" h="264795">
                <a:moveTo>
                  <a:pt x="149618" y="109651"/>
                </a:moveTo>
                <a:lnTo>
                  <a:pt x="115125" y="109651"/>
                </a:lnTo>
                <a:lnTo>
                  <a:pt x="43141" y="234302"/>
                </a:lnTo>
                <a:lnTo>
                  <a:pt x="60401" y="264185"/>
                </a:lnTo>
                <a:lnTo>
                  <a:pt x="149618" y="109651"/>
                </a:lnTo>
                <a:close/>
              </a:path>
              <a:path w="259079" h="264795">
                <a:moveTo>
                  <a:pt x="258991" y="0"/>
                </a:moveTo>
                <a:lnTo>
                  <a:pt x="0" y="0"/>
                </a:lnTo>
                <a:lnTo>
                  <a:pt x="17259" y="29883"/>
                </a:lnTo>
                <a:lnTo>
                  <a:pt x="207251" y="29883"/>
                </a:lnTo>
                <a:lnTo>
                  <a:pt x="178434"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6918030"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6987140"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7037520"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7033304" y="9302704"/>
            <a:ext cx="167005"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11</a:t>
            </a:r>
            <a:endParaRPr sz="1000">
              <a:latin typeface="AvenirLTStd-Book"/>
              <a:cs typeface="AvenirLTStd-Book"/>
            </a:endParaRPr>
          </a:p>
        </p:txBody>
      </p:sp>
      <p:sp>
        <p:nvSpPr>
          <p:cNvPr id="7" name="object 7"/>
          <p:cNvSpPr/>
          <p:nvPr/>
        </p:nvSpPr>
        <p:spPr>
          <a:xfrm>
            <a:off x="608672"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608672"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9" name="object 9"/>
          <p:cNvSpPr txBox="1"/>
          <p:nvPr/>
        </p:nvSpPr>
        <p:spPr>
          <a:xfrm>
            <a:off x="615250" y="1410523"/>
            <a:ext cx="6685915" cy="616585"/>
          </a:xfrm>
          <a:prstGeom prst="rect">
            <a:avLst/>
          </a:prstGeom>
        </p:spPr>
        <p:txBody>
          <a:bodyPr wrap="square" lIns="0" tIns="0" rIns="0" bIns="0" rtlCol="0" vert="horz">
            <a:spAutoFit/>
          </a:bodyPr>
          <a:lstStyle/>
          <a:p>
            <a:pPr marL="12700">
              <a:lnSpc>
                <a:spcPct val="100000"/>
              </a:lnSpc>
            </a:pPr>
            <a:r>
              <a:rPr dirty="0" sz="1400" spc="85">
                <a:solidFill>
                  <a:srgbClr val="65BD60"/>
                </a:solidFill>
                <a:latin typeface="Arial"/>
                <a:cs typeface="Arial"/>
              </a:rPr>
              <a:t>Backend </a:t>
            </a:r>
            <a:r>
              <a:rPr dirty="0" sz="1400" spc="95">
                <a:solidFill>
                  <a:srgbClr val="65BD60"/>
                </a:solidFill>
                <a:latin typeface="Arial"/>
                <a:cs typeface="Arial"/>
              </a:rPr>
              <a:t>Management</a:t>
            </a:r>
            <a:r>
              <a:rPr dirty="0" sz="1400" spc="-70">
                <a:solidFill>
                  <a:srgbClr val="65BD60"/>
                </a:solidFill>
                <a:latin typeface="Arial"/>
                <a:cs typeface="Arial"/>
              </a:rPr>
              <a:t> </a:t>
            </a:r>
            <a:r>
              <a:rPr dirty="0" sz="1400" spc="70">
                <a:solidFill>
                  <a:srgbClr val="65BD60"/>
                </a:solidFill>
                <a:latin typeface="Arial"/>
                <a:cs typeface="Arial"/>
              </a:rPr>
              <a:t>Suite</a:t>
            </a:r>
            <a:endParaRPr sz="1400">
              <a:latin typeface="Arial"/>
              <a:cs typeface="Arial"/>
            </a:endParaRPr>
          </a:p>
          <a:p>
            <a:pPr marL="12700" marR="5080">
              <a:lnSpc>
                <a:spcPts val="1300"/>
              </a:lnSpc>
              <a:spcBef>
                <a:spcPts val="480"/>
              </a:spcBef>
            </a:pPr>
            <a:r>
              <a:rPr dirty="0" sz="1100" spc="-20">
                <a:solidFill>
                  <a:srgbClr val="4C4D4F"/>
                </a:solidFill>
                <a:latin typeface="Helvetica-Light"/>
                <a:cs typeface="Helvetica-Light"/>
              </a:rPr>
              <a:t>The</a:t>
            </a:r>
            <a:r>
              <a:rPr dirty="0" sz="1100" spc="-55">
                <a:solidFill>
                  <a:srgbClr val="4C4D4F"/>
                </a:solidFill>
                <a:latin typeface="Helvetica-Light"/>
                <a:cs typeface="Helvetica-Light"/>
              </a:rPr>
              <a:t> </a:t>
            </a:r>
            <a:r>
              <a:rPr dirty="0" sz="1100" spc="-30">
                <a:solidFill>
                  <a:srgbClr val="4C4D4F"/>
                </a:solidFill>
                <a:latin typeface="Helvetica-Light"/>
                <a:cs typeface="Helvetica-Light"/>
              </a:rPr>
              <a:t>Backend</a:t>
            </a:r>
            <a:r>
              <a:rPr dirty="0" sz="1100" spc="-55">
                <a:solidFill>
                  <a:srgbClr val="4C4D4F"/>
                </a:solidFill>
                <a:latin typeface="Helvetica-Light"/>
                <a:cs typeface="Helvetica-Light"/>
              </a:rPr>
              <a:t> </a:t>
            </a:r>
            <a:r>
              <a:rPr dirty="0" sz="1100" spc="-30">
                <a:solidFill>
                  <a:srgbClr val="4C4D4F"/>
                </a:solidFill>
                <a:latin typeface="Helvetica-Light"/>
                <a:cs typeface="Helvetica-Light"/>
              </a:rPr>
              <a:t>Management</a:t>
            </a:r>
            <a:r>
              <a:rPr dirty="0" sz="1100" spc="-55">
                <a:solidFill>
                  <a:srgbClr val="4C4D4F"/>
                </a:solidFill>
                <a:latin typeface="Helvetica-Light"/>
                <a:cs typeface="Helvetica-Light"/>
              </a:rPr>
              <a:t> </a:t>
            </a:r>
            <a:r>
              <a:rPr dirty="0" sz="1100" spc="-25">
                <a:solidFill>
                  <a:srgbClr val="4C4D4F"/>
                </a:solidFill>
                <a:latin typeface="Helvetica-Light"/>
                <a:cs typeface="Helvetica-Light"/>
              </a:rPr>
              <a:t>Suite</a:t>
            </a:r>
            <a:r>
              <a:rPr dirty="0" sz="1100" spc="-55">
                <a:solidFill>
                  <a:srgbClr val="4C4D4F"/>
                </a:solidFill>
                <a:latin typeface="Helvetica-Light"/>
                <a:cs typeface="Helvetica-Light"/>
              </a:rPr>
              <a:t> </a:t>
            </a:r>
            <a:r>
              <a:rPr dirty="0" sz="1100" spc="-25">
                <a:solidFill>
                  <a:srgbClr val="4C4D4F"/>
                </a:solidFill>
                <a:latin typeface="Helvetica-Light"/>
                <a:cs typeface="Helvetica-Light"/>
              </a:rPr>
              <a:t>allows</a:t>
            </a:r>
            <a:r>
              <a:rPr dirty="0" sz="1100" spc="-55">
                <a:solidFill>
                  <a:srgbClr val="4C4D4F"/>
                </a:solidFill>
                <a:latin typeface="Helvetica-Light"/>
                <a:cs typeface="Helvetica-Light"/>
              </a:rPr>
              <a:t> </a:t>
            </a:r>
            <a:r>
              <a:rPr dirty="0" sz="1100" spc="-25">
                <a:solidFill>
                  <a:srgbClr val="4C4D4F"/>
                </a:solidFill>
                <a:latin typeface="Helvetica-Light"/>
                <a:cs typeface="Helvetica-Light"/>
              </a:rPr>
              <a:t>kiosk</a:t>
            </a:r>
            <a:r>
              <a:rPr dirty="0" sz="1100" spc="-55">
                <a:solidFill>
                  <a:srgbClr val="4C4D4F"/>
                </a:solidFill>
                <a:latin typeface="Helvetica-Light"/>
                <a:cs typeface="Helvetica-Light"/>
              </a:rPr>
              <a:t> </a:t>
            </a:r>
            <a:r>
              <a:rPr dirty="0" sz="1100" spc="-25">
                <a:solidFill>
                  <a:srgbClr val="4C4D4F"/>
                </a:solidFill>
                <a:latin typeface="Helvetica-Light"/>
                <a:cs typeface="Helvetica-Light"/>
              </a:rPr>
              <a:t>owners</a:t>
            </a:r>
            <a:r>
              <a:rPr dirty="0" sz="1100" spc="-55">
                <a:solidFill>
                  <a:srgbClr val="4C4D4F"/>
                </a:solidFill>
                <a:latin typeface="Helvetica-Light"/>
                <a:cs typeface="Helvetica-Light"/>
              </a:rPr>
              <a:t> </a:t>
            </a:r>
            <a:r>
              <a:rPr dirty="0" sz="1100" spc="-20">
                <a:solidFill>
                  <a:srgbClr val="4C4D4F"/>
                </a:solidFill>
                <a:latin typeface="Helvetica-Light"/>
                <a:cs typeface="Helvetica-Light"/>
              </a:rPr>
              <a:t>and</a:t>
            </a:r>
            <a:r>
              <a:rPr dirty="0" sz="1100" spc="-55">
                <a:solidFill>
                  <a:srgbClr val="4C4D4F"/>
                </a:solidFill>
                <a:latin typeface="Helvetica-Light"/>
                <a:cs typeface="Helvetica-Light"/>
              </a:rPr>
              <a:t> </a:t>
            </a:r>
            <a:r>
              <a:rPr dirty="0" sz="1100" spc="-30">
                <a:solidFill>
                  <a:srgbClr val="4C4D4F"/>
                </a:solidFill>
                <a:latin typeface="Helvetica-Light"/>
                <a:cs typeface="Helvetica-Light"/>
              </a:rPr>
              <a:t>advertisers</a:t>
            </a:r>
            <a:r>
              <a:rPr dirty="0" sz="1100" spc="-55">
                <a:solidFill>
                  <a:srgbClr val="4C4D4F"/>
                </a:solidFill>
                <a:latin typeface="Helvetica-Light"/>
                <a:cs typeface="Helvetica-Light"/>
              </a:rPr>
              <a:t> </a:t>
            </a:r>
            <a:r>
              <a:rPr dirty="0" sz="1100" spc="-15">
                <a:solidFill>
                  <a:srgbClr val="4C4D4F"/>
                </a:solidFill>
                <a:latin typeface="Helvetica-Light"/>
                <a:cs typeface="Helvetica-Light"/>
              </a:rPr>
              <a:t>to</a:t>
            </a:r>
            <a:r>
              <a:rPr dirty="0" sz="1100" spc="-55">
                <a:solidFill>
                  <a:srgbClr val="4C4D4F"/>
                </a:solidFill>
                <a:latin typeface="Helvetica-Light"/>
                <a:cs typeface="Helvetica-Light"/>
              </a:rPr>
              <a:t> </a:t>
            </a:r>
            <a:r>
              <a:rPr dirty="0" sz="1100" spc="-25">
                <a:solidFill>
                  <a:srgbClr val="4C4D4F"/>
                </a:solidFill>
                <a:latin typeface="Helvetica-Light"/>
                <a:cs typeface="Helvetica-Light"/>
              </a:rPr>
              <a:t>manage</a:t>
            </a:r>
            <a:r>
              <a:rPr dirty="0" sz="1100" spc="-55">
                <a:solidFill>
                  <a:srgbClr val="4C4D4F"/>
                </a:solidFill>
                <a:latin typeface="Helvetica-Light"/>
                <a:cs typeface="Helvetica-Light"/>
              </a:rPr>
              <a:t> </a:t>
            </a:r>
            <a:r>
              <a:rPr dirty="0" sz="1100" spc="-20">
                <a:solidFill>
                  <a:srgbClr val="4C4D4F"/>
                </a:solidFill>
                <a:latin typeface="Helvetica-Light"/>
                <a:cs typeface="Helvetica-Light"/>
              </a:rPr>
              <a:t>the</a:t>
            </a:r>
            <a:r>
              <a:rPr dirty="0" sz="1100" spc="-55">
                <a:solidFill>
                  <a:srgbClr val="4C4D4F"/>
                </a:solidFill>
                <a:latin typeface="Helvetica-Light"/>
                <a:cs typeface="Helvetica-Light"/>
              </a:rPr>
              <a:t> </a:t>
            </a:r>
            <a:r>
              <a:rPr dirty="0" sz="1100" spc="-25">
                <a:solidFill>
                  <a:srgbClr val="4C4D4F"/>
                </a:solidFill>
                <a:latin typeface="Helvetica-Light"/>
                <a:cs typeface="Helvetica-Light"/>
              </a:rPr>
              <a:t>kiosk</a:t>
            </a:r>
            <a:r>
              <a:rPr dirty="0" sz="1100" spc="-55">
                <a:solidFill>
                  <a:srgbClr val="4C4D4F"/>
                </a:solidFill>
                <a:latin typeface="Helvetica-Light"/>
                <a:cs typeface="Helvetica-Light"/>
              </a:rPr>
              <a:t> </a:t>
            </a:r>
            <a:r>
              <a:rPr dirty="0" sz="1100" spc="-20">
                <a:solidFill>
                  <a:srgbClr val="4C4D4F"/>
                </a:solidFill>
                <a:latin typeface="Helvetica-Light"/>
                <a:cs typeface="Helvetica-Light"/>
              </a:rPr>
              <a:t>and</a:t>
            </a:r>
            <a:r>
              <a:rPr dirty="0" sz="1100" spc="-55">
                <a:solidFill>
                  <a:srgbClr val="4C4D4F"/>
                </a:solidFill>
                <a:latin typeface="Helvetica-Light"/>
                <a:cs typeface="Helvetica-Light"/>
              </a:rPr>
              <a:t> </a:t>
            </a:r>
            <a:r>
              <a:rPr dirty="0" sz="1100" spc="-30">
                <a:solidFill>
                  <a:srgbClr val="4C4D4F"/>
                </a:solidFill>
                <a:latin typeface="Helvetica-Light"/>
                <a:cs typeface="Helvetica-Light"/>
              </a:rPr>
              <a:t>relationships</a:t>
            </a:r>
            <a:r>
              <a:rPr dirty="0" sz="1100" spc="-55">
                <a:solidFill>
                  <a:srgbClr val="4C4D4F"/>
                </a:solidFill>
                <a:latin typeface="Helvetica-Light"/>
                <a:cs typeface="Helvetica-Light"/>
              </a:rPr>
              <a:t> </a:t>
            </a:r>
            <a:r>
              <a:rPr dirty="0" sz="1100" spc="-30">
                <a:solidFill>
                  <a:srgbClr val="4C4D4F"/>
                </a:solidFill>
                <a:latin typeface="Helvetica-Light"/>
                <a:cs typeface="Helvetica-Light"/>
              </a:rPr>
              <a:t>they  </a:t>
            </a:r>
            <a:r>
              <a:rPr dirty="0" sz="1100" spc="-20">
                <a:solidFill>
                  <a:srgbClr val="4C4D4F"/>
                </a:solidFill>
                <a:latin typeface="Helvetica-Light"/>
                <a:cs typeface="Helvetica-Light"/>
              </a:rPr>
              <a:t>own</a:t>
            </a:r>
            <a:r>
              <a:rPr dirty="0" sz="1100" spc="-55">
                <a:solidFill>
                  <a:srgbClr val="4C4D4F"/>
                </a:solidFill>
                <a:latin typeface="Helvetica-Light"/>
                <a:cs typeface="Helvetica-Light"/>
              </a:rPr>
              <a:t> </a:t>
            </a:r>
            <a:r>
              <a:rPr dirty="0" sz="1100" spc="-25">
                <a:solidFill>
                  <a:srgbClr val="4C4D4F"/>
                </a:solidFill>
                <a:latin typeface="Helvetica-Light"/>
                <a:cs typeface="Helvetica-Light"/>
              </a:rPr>
              <a:t>and/or</a:t>
            </a:r>
            <a:r>
              <a:rPr dirty="0" sz="1100" spc="-55">
                <a:solidFill>
                  <a:srgbClr val="4C4D4F"/>
                </a:solidFill>
                <a:latin typeface="Helvetica-Light"/>
                <a:cs typeface="Helvetica-Light"/>
              </a:rPr>
              <a:t> </a:t>
            </a:r>
            <a:r>
              <a:rPr dirty="0" sz="1100" spc="-20">
                <a:solidFill>
                  <a:srgbClr val="4C4D4F"/>
                </a:solidFill>
                <a:latin typeface="Helvetica-Light"/>
                <a:cs typeface="Helvetica-Light"/>
              </a:rPr>
              <a:t>are</a:t>
            </a:r>
            <a:r>
              <a:rPr dirty="0" sz="1100" spc="-55">
                <a:solidFill>
                  <a:srgbClr val="4C4D4F"/>
                </a:solidFill>
                <a:latin typeface="Helvetica-Light"/>
                <a:cs typeface="Helvetica-Light"/>
              </a:rPr>
              <a:t> </a:t>
            </a:r>
            <a:r>
              <a:rPr dirty="0" sz="1100" spc="-30">
                <a:solidFill>
                  <a:srgbClr val="4C4D4F"/>
                </a:solidFill>
                <a:latin typeface="Helvetica-Light"/>
                <a:cs typeface="Helvetica-Light"/>
              </a:rPr>
              <a:t>associated</a:t>
            </a:r>
            <a:r>
              <a:rPr dirty="0" sz="1100" spc="-55">
                <a:solidFill>
                  <a:srgbClr val="4C4D4F"/>
                </a:solidFill>
                <a:latin typeface="Helvetica-Light"/>
                <a:cs typeface="Helvetica-Light"/>
              </a:rPr>
              <a:t> </a:t>
            </a:r>
            <a:r>
              <a:rPr dirty="0" sz="1100" spc="-25">
                <a:solidFill>
                  <a:srgbClr val="4C4D4F"/>
                </a:solidFill>
                <a:latin typeface="Helvetica-Light"/>
                <a:cs typeface="Helvetica-Light"/>
              </a:rPr>
              <a:t>with.</a:t>
            </a:r>
            <a:r>
              <a:rPr dirty="0" sz="1100" spc="-55">
                <a:solidFill>
                  <a:srgbClr val="4C4D4F"/>
                </a:solidFill>
                <a:latin typeface="Helvetica-Light"/>
                <a:cs typeface="Helvetica-Light"/>
              </a:rPr>
              <a:t> </a:t>
            </a:r>
            <a:r>
              <a:rPr dirty="0" sz="1100" spc="-20">
                <a:solidFill>
                  <a:srgbClr val="4C4D4F"/>
                </a:solidFill>
                <a:latin typeface="Helvetica-Light"/>
                <a:cs typeface="Helvetica-Light"/>
              </a:rPr>
              <a:t>The</a:t>
            </a:r>
            <a:r>
              <a:rPr dirty="0" sz="1100" spc="-55">
                <a:solidFill>
                  <a:srgbClr val="4C4D4F"/>
                </a:solidFill>
                <a:latin typeface="Helvetica-Light"/>
                <a:cs typeface="Helvetica-Light"/>
              </a:rPr>
              <a:t> </a:t>
            </a:r>
            <a:r>
              <a:rPr dirty="0" sz="1100">
                <a:solidFill>
                  <a:srgbClr val="4C4D4F"/>
                </a:solidFill>
                <a:latin typeface="Helvetica-Light"/>
                <a:cs typeface="Helvetica-Light"/>
              </a:rPr>
              <a:t>3</a:t>
            </a:r>
            <a:r>
              <a:rPr dirty="0" sz="1100" spc="-55">
                <a:solidFill>
                  <a:srgbClr val="4C4D4F"/>
                </a:solidFill>
                <a:latin typeface="Helvetica-Light"/>
                <a:cs typeface="Helvetica-Light"/>
              </a:rPr>
              <a:t> </a:t>
            </a:r>
            <a:r>
              <a:rPr dirty="0" sz="1100" spc="-30">
                <a:solidFill>
                  <a:srgbClr val="4C4D4F"/>
                </a:solidFill>
                <a:latin typeface="Helvetica-Light"/>
                <a:cs typeface="Helvetica-Light"/>
              </a:rPr>
              <a:t>primary</a:t>
            </a:r>
            <a:r>
              <a:rPr dirty="0" sz="1100" spc="-55">
                <a:solidFill>
                  <a:srgbClr val="4C4D4F"/>
                </a:solidFill>
                <a:latin typeface="Helvetica-Light"/>
                <a:cs typeface="Helvetica-Light"/>
              </a:rPr>
              <a:t> </a:t>
            </a:r>
            <a:r>
              <a:rPr dirty="0" sz="1100" spc="-30">
                <a:solidFill>
                  <a:srgbClr val="4C4D4F"/>
                </a:solidFill>
                <a:latin typeface="Helvetica-Light"/>
                <a:cs typeface="Helvetica-Light"/>
              </a:rPr>
              <a:t>purposes</a:t>
            </a:r>
            <a:r>
              <a:rPr dirty="0" sz="1100" spc="-55">
                <a:solidFill>
                  <a:srgbClr val="4C4D4F"/>
                </a:solidFill>
                <a:latin typeface="Helvetica-Light"/>
                <a:cs typeface="Helvetica-Light"/>
              </a:rPr>
              <a:t> </a:t>
            </a:r>
            <a:r>
              <a:rPr dirty="0" sz="1100" spc="-20">
                <a:solidFill>
                  <a:srgbClr val="4C4D4F"/>
                </a:solidFill>
                <a:latin typeface="Helvetica-Light"/>
                <a:cs typeface="Helvetica-Light"/>
              </a:rPr>
              <a:t>for</a:t>
            </a:r>
            <a:r>
              <a:rPr dirty="0" sz="1100" spc="-55">
                <a:solidFill>
                  <a:srgbClr val="4C4D4F"/>
                </a:solidFill>
                <a:latin typeface="Helvetica-Light"/>
                <a:cs typeface="Helvetica-Light"/>
              </a:rPr>
              <a:t> </a:t>
            </a:r>
            <a:r>
              <a:rPr dirty="0" sz="1100" spc="-20">
                <a:solidFill>
                  <a:srgbClr val="4C4D4F"/>
                </a:solidFill>
                <a:latin typeface="Helvetica-Light"/>
                <a:cs typeface="Helvetica-Light"/>
              </a:rPr>
              <a:t>the</a:t>
            </a:r>
            <a:r>
              <a:rPr dirty="0" sz="1100" spc="-55">
                <a:solidFill>
                  <a:srgbClr val="4C4D4F"/>
                </a:solidFill>
                <a:latin typeface="Helvetica-Light"/>
                <a:cs typeface="Helvetica-Light"/>
              </a:rPr>
              <a:t> </a:t>
            </a:r>
            <a:r>
              <a:rPr dirty="0" sz="1100" spc="-30">
                <a:solidFill>
                  <a:srgbClr val="4C4D4F"/>
                </a:solidFill>
                <a:latin typeface="Helvetica-Light"/>
                <a:cs typeface="Helvetica-Light"/>
              </a:rPr>
              <a:t>backend</a:t>
            </a:r>
            <a:r>
              <a:rPr dirty="0" sz="1100" spc="-55">
                <a:solidFill>
                  <a:srgbClr val="4C4D4F"/>
                </a:solidFill>
                <a:latin typeface="Helvetica-Light"/>
                <a:cs typeface="Helvetica-Light"/>
              </a:rPr>
              <a:t> </a:t>
            </a:r>
            <a:r>
              <a:rPr dirty="0" sz="1100" spc="-20">
                <a:solidFill>
                  <a:srgbClr val="4C4D4F"/>
                </a:solidFill>
                <a:latin typeface="Helvetica-Light"/>
                <a:cs typeface="Helvetica-Light"/>
              </a:rPr>
              <a:t>are</a:t>
            </a:r>
            <a:r>
              <a:rPr dirty="0" sz="1100" spc="-55">
                <a:solidFill>
                  <a:srgbClr val="4C4D4F"/>
                </a:solidFill>
                <a:latin typeface="Helvetica-Light"/>
                <a:cs typeface="Helvetica-Light"/>
              </a:rPr>
              <a:t> </a:t>
            </a:r>
            <a:r>
              <a:rPr dirty="0" sz="1100" spc="-15">
                <a:solidFill>
                  <a:srgbClr val="4C4D4F"/>
                </a:solidFill>
                <a:latin typeface="Helvetica-Light"/>
                <a:cs typeface="Helvetica-Light"/>
              </a:rPr>
              <a:t>as</a:t>
            </a:r>
            <a:r>
              <a:rPr dirty="0" sz="1100" spc="-55">
                <a:solidFill>
                  <a:srgbClr val="4C4D4F"/>
                </a:solidFill>
                <a:latin typeface="Helvetica-Light"/>
                <a:cs typeface="Helvetica-Light"/>
              </a:rPr>
              <a:t> </a:t>
            </a:r>
            <a:r>
              <a:rPr dirty="0" sz="1100" spc="-30">
                <a:solidFill>
                  <a:srgbClr val="4C4D4F"/>
                </a:solidFill>
                <a:latin typeface="Helvetica-Light"/>
                <a:cs typeface="Helvetica-Light"/>
              </a:rPr>
              <a:t>follows:</a:t>
            </a:r>
            <a:endParaRPr sz="1100">
              <a:latin typeface="Helvetica-Light"/>
              <a:cs typeface="Helvetica-Light"/>
            </a:endParaRPr>
          </a:p>
        </p:txBody>
      </p:sp>
      <p:sp>
        <p:nvSpPr>
          <p:cNvPr id="10" name="object 10"/>
          <p:cNvSpPr txBox="1"/>
          <p:nvPr/>
        </p:nvSpPr>
        <p:spPr>
          <a:xfrm>
            <a:off x="1448840" y="2556077"/>
            <a:ext cx="1989455" cy="184785"/>
          </a:xfrm>
          <a:prstGeom prst="rect">
            <a:avLst/>
          </a:prstGeom>
        </p:spPr>
        <p:txBody>
          <a:bodyPr wrap="square" lIns="0" tIns="0" rIns="0" bIns="0" rtlCol="0" vert="horz">
            <a:spAutoFit/>
          </a:bodyPr>
          <a:lstStyle/>
          <a:p>
            <a:pPr marL="12700">
              <a:lnSpc>
                <a:spcPct val="100000"/>
              </a:lnSpc>
            </a:pPr>
            <a:r>
              <a:rPr dirty="0" sz="1100" b="1">
                <a:solidFill>
                  <a:srgbClr val="4C4D4F"/>
                </a:solidFill>
                <a:latin typeface="Helvetica"/>
                <a:cs typeface="Helvetica"/>
              </a:rPr>
              <a:t>Configuration and</a:t>
            </a:r>
            <a:r>
              <a:rPr dirty="0" sz="1100" spc="-100" b="1">
                <a:solidFill>
                  <a:srgbClr val="4C4D4F"/>
                </a:solidFill>
                <a:latin typeface="Helvetica"/>
                <a:cs typeface="Helvetica"/>
              </a:rPr>
              <a:t> </a:t>
            </a:r>
            <a:r>
              <a:rPr dirty="0" sz="1100" b="1">
                <a:solidFill>
                  <a:srgbClr val="4C4D4F"/>
                </a:solidFill>
                <a:latin typeface="Helvetica"/>
                <a:cs typeface="Helvetica"/>
              </a:rPr>
              <a:t>Monitoring</a:t>
            </a:r>
            <a:endParaRPr sz="1100">
              <a:latin typeface="Helvetica"/>
              <a:cs typeface="Helvetica"/>
            </a:endParaRPr>
          </a:p>
        </p:txBody>
      </p:sp>
      <p:sp>
        <p:nvSpPr>
          <p:cNvPr id="11" name="object 11"/>
          <p:cNvSpPr txBox="1"/>
          <p:nvPr/>
        </p:nvSpPr>
        <p:spPr>
          <a:xfrm>
            <a:off x="1538946" y="2784626"/>
            <a:ext cx="5847715" cy="895985"/>
          </a:xfrm>
          <a:prstGeom prst="rect">
            <a:avLst/>
          </a:prstGeom>
        </p:spPr>
        <p:txBody>
          <a:bodyPr wrap="square" lIns="0" tIns="0" rIns="0" bIns="0" rtlCol="0" vert="horz">
            <a:spAutoFit/>
          </a:bodyPr>
          <a:lstStyle/>
          <a:p>
            <a:pPr marL="222250" indent="-209550">
              <a:lnSpc>
                <a:spcPct val="100000"/>
              </a:lnSpc>
              <a:buChar char="–"/>
              <a:tabLst>
                <a:tab pos="221615" algn="l"/>
                <a:tab pos="222250" algn="l"/>
              </a:tabLst>
            </a:pPr>
            <a:r>
              <a:rPr dirty="0" sz="1100">
                <a:solidFill>
                  <a:srgbClr val="4C4D4F"/>
                </a:solidFill>
                <a:latin typeface="Helvetica-Light"/>
                <a:cs typeface="Helvetica-Light"/>
              </a:rPr>
              <a:t>Live Map showing kiosk locations can be</a:t>
            </a:r>
            <a:r>
              <a:rPr dirty="0" sz="1100" spc="-100">
                <a:solidFill>
                  <a:srgbClr val="4C4D4F"/>
                </a:solidFill>
                <a:latin typeface="Helvetica-Light"/>
                <a:cs typeface="Helvetica-Light"/>
              </a:rPr>
              <a:t> </a:t>
            </a:r>
            <a:r>
              <a:rPr dirty="0" sz="1100">
                <a:solidFill>
                  <a:srgbClr val="4C4D4F"/>
                </a:solidFill>
                <a:latin typeface="Helvetica-Light"/>
                <a:cs typeface="Helvetica-Light"/>
              </a:rPr>
              <a:t>installed</a:t>
            </a:r>
            <a:endParaRPr sz="1100">
              <a:latin typeface="Helvetica-Light"/>
              <a:cs typeface="Helvetica-Light"/>
            </a:endParaRPr>
          </a:p>
          <a:p>
            <a:pPr marL="222250" indent="-209550">
              <a:lnSpc>
                <a:spcPct val="100000"/>
              </a:lnSpc>
              <a:spcBef>
                <a:spcPts val="80"/>
              </a:spcBef>
              <a:buChar char="–"/>
              <a:tabLst>
                <a:tab pos="221615" algn="l"/>
                <a:tab pos="222250" algn="l"/>
              </a:tabLst>
            </a:pPr>
            <a:r>
              <a:rPr dirty="0" sz="1100">
                <a:solidFill>
                  <a:srgbClr val="4C4D4F"/>
                </a:solidFill>
                <a:latin typeface="Helvetica-Light"/>
                <a:cs typeface="Helvetica-Light"/>
              </a:rPr>
              <a:t>Advertising campaigns and individual ads (the owner’s own ads or third party</a:t>
            </a:r>
            <a:r>
              <a:rPr dirty="0" sz="1100" spc="-100">
                <a:solidFill>
                  <a:srgbClr val="4C4D4F"/>
                </a:solidFill>
                <a:latin typeface="Helvetica-Light"/>
                <a:cs typeface="Helvetica-Light"/>
              </a:rPr>
              <a:t> </a:t>
            </a:r>
            <a:r>
              <a:rPr dirty="0" sz="1100">
                <a:solidFill>
                  <a:srgbClr val="4C4D4F"/>
                </a:solidFill>
                <a:latin typeface="Helvetica-Light"/>
                <a:cs typeface="Helvetica-Light"/>
              </a:rPr>
              <a:t>advertisers)</a:t>
            </a:r>
            <a:endParaRPr sz="1100">
              <a:latin typeface="Helvetica-Light"/>
              <a:cs typeface="Helvetica-Light"/>
            </a:endParaRPr>
          </a:p>
          <a:p>
            <a:pPr marL="222250" indent="-209550">
              <a:lnSpc>
                <a:spcPct val="100000"/>
              </a:lnSpc>
              <a:spcBef>
                <a:spcPts val="80"/>
              </a:spcBef>
              <a:buChar char="–"/>
              <a:tabLst>
                <a:tab pos="221615" algn="l"/>
                <a:tab pos="222250" algn="l"/>
              </a:tabLst>
            </a:pPr>
            <a:r>
              <a:rPr dirty="0" sz="1100">
                <a:solidFill>
                  <a:srgbClr val="4C4D4F"/>
                </a:solidFill>
                <a:latin typeface="Helvetica-Light"/>
                <a:cs typeface="Helvetica-Light"/>
              </a:rPr>
              <a:t>Contacts for the owner account and for each</a:t>
            </a:r>
            <a:r>
              <a:rPr dirty="0" sz="1100" spc="-100">
                <a:solidFill>
                  <a:srgbClr val="4C4D4F"/>
                </a:solidFill>
                <a:latin typeface="Helvetica-Light"/>
                <a:cs typeface="Helvetica-Light"/>
              </a:rPr>
              <a:t> </a:t>
            </a:r>
            <a:r>
              <a:rPr dirty="0" sz="1100">
                <a:solidFill>
                  <a:srgbClr val="4C4D4F"/>
                </a:solidFill>
                <a:latin typeface="Helvetica-Light"/>
                <a:cs typeface="Helvetica-Light"/>
              </a:rPr>
              <a:t>location</a:t>
            </a:r>
            <a:endParaRPr sz="1100">
              <a:latin typeface="Helvetica-Light"/>
              <a:cs typeface="Helvetica-Light"/>
            </a:endParaRPr>
          </a:p>
          <a:p>
            <a:pPr marL="222250" indent="-209550">
              <a:lnSpc>
                <a:spcPct val="100000"/>
              </a:lnSpc>
              <a:spcBef>
                <a:spcPts val="80"/>
              </a:spcBef>
              <a:buChar char="–"/>
              <a:tabLst>
                <a:tab pos="221615" algn="l"/>
                <a:tab pos="222250" algn="l"/>
              </a:tabLst>
            </a:pPr>
            <a:r>
              <a:rPr dirty="0" sz="1100">
                <a:solidFill>
                  <a:srgbClr val="4C4D4F"/>
                </a:solidFill>
                <a:latin typeface="Helvetica-Light"/>
                <a:cs typeface="Helvetica-Light"/>
              </a:rPr>
              <a:t>A real-time map of the entire kiosk network with indications for problems (fault</a:t>
            </a:r>
            <a:r>
              <a:rPr dirty="0" sz="1100" spc="-100">
                <a:solidFill>
                  <a:srgbClr val="4C4D4F"/>
                </a:solidFill>
                <a:latin typeface="Helvetica-Light"/>
                <a:cs typeface="Helvetica-Light"/>
              </a:rPr>
              <a:t> </a:t>
            </a:r>
            <a:r>
              <a:rPr dirty="0" sz="1100">
                <a:solidFill>
                  <a:srgbClr val="4C4D4F"/>
                </a:solidFill>
                <a:latin typeface="Helvetica-Light"/>
                <a:cs typeface="Helvetica-Light"/>
              </a:rPr>
              <a:t>conditions)</a:t>
            </a:r>
            <a:endParaRPr sz="1100">
              <a:latin typeface="Helvetica-Light"/>
              <a:cs typeface="Helvetica-Light"/>
            </a:endParaRPr>
          </a:p>
          <a:p>
            <a:pPr marL="222250" indent="-209550">
              <a:lnSpc>
                <a:spcPct val="100000"/>
              </a:lnSpc>
              <a:spcBef>
                <a:spcPts val="80"/>
              </a:spcBef>
              <a:buChar char="–"/>
              <a:tabLst>
                <a:tab pos="221615" algn="l"/>
                <a:tab pos="222250" algn="l"/>
              </a:tabLst>
            </a:pPr>
            <a:r>
              <a:rPr dirty="0" sz="1100">
                <a:solidFill>
                  <a:srgbClr val="4C4D4F"/>
                </a:solidFill>
                <a:latin typeface="Helvetica-Light"/>
                <a:cs typeface="Helvetica-Light"/>
              </a:rPr>
              <a:t>Relationships with other</a:t>
            </a:r>
            <a:r>
              <a:rPr dirty="0" sz="1100" spc="-100">
                <a:solidFill>
                  <a:srgbClr val="4C4D4F"/>
                </a:solidFill>
                <a:latin typeface="Helvetica-Light"/>
                <a:cs typeface="Helvetica-Light"/>
              </a:rPr>
              <a:t> </a:t>
            </a:r>
            <a:r>
              <a:rPr dirty="0" sz="1100">
                <a:solidFill>
                  <a:srgbClr val="4C4D4F"/>
                </a:solidFill>
                <a:latin typeface="Helvetica-Light"/>
                <a:cs typeface="Helvetica-Light"/>
              </a:rPr>
              <a:t>payees.</a:t>
            </a:r>
            <a:endParaRPr sz="1100">
              <a:latin typeface="Helvetica-Light"/>
              <a:cs typeface="Helvetica-Light"/>
            </a:endParaRPr>
          </a:p>
        </p:txBody>
      </p:sp>
      <p:sp>
        <p:nvSpPr>
          <p:cNvPr id="12" name="object 12"/>
          <p:cNvSpPr txBox="1"/>
          <p:nvPr/>
        </p:nvSpPr>
        <p:spPr>
          <a:xfrm>
            <a:off x="627951" y="2591003"/>
            <a:ext cx="494030" cy="1102995"/>
          </a:xfrm>
          <a:prstGeom prst="rect">
            <a:avLst/>
          </a:prstGeom>
          <a:solidFill>
            <a:srgbClr val="65BD60"/>
          </a:solidFill>
        </p:spPr>
        <p:txBody>
          <a:bodyPr wrap="square" lIns="0" tIns="316230" rIns="0" bIns="0" rtlCol="0" vert="horz">
            <a:spAutoFit/>
          </a:bodyPr>
          <a:lstStyle/>
          <a:p>
            <a:pPr algn="ctr">
              <a:lnSpc>
                <a:spcPct val="100000"/>
              </a:lnSpc>
              <a:spcBef>
                <a:spcPts val="2490"/>
              </a:spcBef>
            </a:pPr>
            <a:r>
              <a:rPr dirty="0" sz="3000">
                <a:solidFill>
                  <a:srgbClr val="FFFFFF"/>
                </a:solidFill>
                <a:latin typeface="Gotham-Medium"/>
                <a:cs typeface="Gotham-Medium"/>
              </a:rPr>
              <a:t>1</a:t>
            </a:r>
            <a:endParaRPr sz="3000">
              <a:latin typeface="Gotham-Medium"/>
              <a:cs typeface="Gotham-Medium"/>
            </a:endParaRPr>
          </a:p>
        </p:txBody>
      </p:sp>
      <p:sp>
        <p:nvSpPr>
          <p:cNvPr id="13" name="object 13"/>
          <p:cNvSpPr txBox="1"/>
          <p:nvPr/>
        </p:nvSpPr>
        <p:spPr>
          <a:xfrm>
            <a:off x="1396038" y="4040349"/>
            <a:ext cx="5911215" cy="1759585"/>
          </a:xfrm>
          <a:prstGeom prst="rect">
            <a:avLst/>
          </a:prstGeom>
        </p:spPr>
        <p:txBody>
          <a:bodyPr wrap="square" lIns="0" tIns="0" rIns="0" bIns="0" rtlCol="0" vert="horz">
            <a:spAutoFit/>
          </a:bodyPr>
          <a:lstStyle/>
          <a:p>
            <a:pPr marL="12700">
              <a:lnSpc>
                <a:spcPct val="100000"/>
              </a:lnSpc>
            </a:pPr>
            <a:r>
              <a:rPr dirty="0" sz="1100" spc="-5" b="1">
                <a:solidFill>
                  <a:srgbClr val="4C4D4F"/>
                </a:solidFill>
                <a:latin typeface="Helvetica"/>
                <a:cs typeface="Helvetica"/>
              </a:rPr>
              <a:t>Revenue</a:t>
            </a:r>
            <a:r>
              <a:rPr dirty="0" sz="1100" spc="-95" b="1">
                <a:solidFill>
                  <a:srgbClr val="4C4D4F"/>
                </a:solidFill>
                <a:latin typeface="Helvetica"/>
                <a:cs typeface="Helvetica"/>
              </a:rPr>
              <a:t> </a:t>
            </a:r>
            <a:r>
              <a:rPr dirty="0" sz="1100" b="1">
                <a:solidFill>
                  <a:srgbClr val="4C4D4F"/>
                </a:solidFill>
                <a:latin typeface="Helvetica"/>
                <a:cs typeface="Helvetica"/>
              </a:rPr>
              <a:t>Management</a:t>
            </a:r>
            <a:endParaRPr sz="1100">
              <a:latin typeface="Helvetica"/>
              <a:cs typeface="Helvetica"/>
            </a:endParaRPr>
          </a:p>
          <a:p>
            <a:pPr marL="12700" marR="5080">
              <a:lnSpc>
                <a:spcPts val="1300"/>
              </a:lnSpc>
              <a:spcBef>
                <a:spcPts val="540"/>
              </a:spcBef>
            </a:pPr>
            <a:r>
              <a:rPr dirty="0" sz="1100">
                <a:solidFill>
                  <a:srgbClr val="4C4D4F"/>
                </a:solidFill>
                <a:latin typeface="Helvetica-Light"/>
                <a:cs typeface="Helvetica-Light"/>
              </a:rPr>
              <a:t>The kiosk provides the ability to collect cash, credit/debit card, and ACH (e-check) payments  24/7. The backend management suite allows owners and payees to manage and report on</a:t>
            </a:r>
            <a:r>
              <a:rPr dirty="0" sz="1100" spc="-100">
                <a:solidFill>
                  <a:srgbClr val="4C4D4F"/>
                </a:solidFill>
                <a:latin typeface="Helvetica-Light"/>
                <a:cs typeface="Helvetica-Light"/>
              </a:rPr>
              <a:t> </a:t>
            </a:r>
            <a:r>
              <a:rPr dirty="0" sz="1100">
                <a:solidFill>
                  <a:srgbClr val="4C4D4F"/>
                </a:solidFill>
                <a:latin typeface="Helvetica-Light"/>
                <a:cs typeface="Helvetica-Light"/>
              </a:rPr>
              <a:t>the  revenue.</a:t>
            </a:r>
            <a:endParaRPr sz="1100">
              <a:latin typeface="Helvetica-Light"/>
              <a:cs typeface="Helvetica-Light"/>
            </a:endParaRPr>
          </a:p>
          <a:p>
            <a:pPr marL="12700">
              <a:lnSpc>
                <a:spcPct val="100000"/>
              </a:lnSpc>
              <a:spcBef>
                <a:spcPts val="439"/>
              </a:spcBef>
            </a:pPr>
            <a:r>
              <a:rPr dirty="0" sz="1100">
                <a:solidFill>
                  <a:srgbClr val="4C4D4F"/>
                </a:solidFill>
                <a:latin typeface="Helvetica-Light"/>
                <a:cs typeface="Helvetica-Light"/>
              </a:rPr>
              <a:t>There are two primary functions within Revenue</a:t>
            </a:r>
            <a:r>
              <a:rPr dirty="0" sz="1100" spc="-100">
                <a:solidFill>
                  <a:srgbClr val="4C4D4F"/>
                </a:solidFill>
                <a:latin typeface="Helvetica-Light"/>
                <a:cs typeface="Helvetica-Light"/>
              </a:rPr>
              <a:t> </a:t>
            </a:r>
            <a:r>
              <a:rPr dirty="0" sz="1100">
                <a:solidFill>
                  <a:srgbClr val="4C4D4F"/>
                </a:solidFill>
                <a:latin typeface="Helvetica-Light"/>
                <a:cs typeface="Helvetica-Light"/>
              </a:rPr>
              <a:t>Management:</a:t>
            </a:r>
            <a:endParaRPr sz="1100">
              <a:latin typeface="Helvetica-Light"/>
              <a:cs typeface="Helvetica-Light"/>
            </a:endParaRPr>
          </a:p>
          <a:p>
            <a:pPr marL="12700" marR="137795">
              <a:lnSpc>
                <a:spcPts val="1300"/>
              </a:lnSpc>
              <a:spcBef>
                <a:spcPts val="540"/>
              </a:spcBef>
            </a:pPr>
            <a:r>
              <a:rPr dirty="0" sz="1100" spc="-10" b="1">
                <a:solidFill>
                  <a:srgbClr val="4C4D4F"/>
                </a:solidFill>
                <a:latin typeface="Helvetica"/>
                <a:cs typeface="Helvetica"/>
              </a:rPr>
              <a:t>Transaction </a:t>
            </a:r>
            <a:r>
              <a:rPr dirty="0" sz="1100" spc="-5" b="1">
                <a:solidFill>
                  <a:srgbClr val="4C4D4F"/>
                </a:solidFill>
                <a:latin typeface="Helvetica"/>
                <a:cs typeface="Helvetica"/>
              </a:rPr>
              <a:t>Reporting </a:t>
            </a:r>
            <a:r>
              <a:rPr dirty="0" sz="1100">
                <a:solidFill>
                  <a:srgbClr val="4C4D4F"/>
                </a:solidFill>
                <a:latin typeface="Helvetica-Light"/>
                <a:cs typeface="Helvetica-Light"/>
              </a:rPr>
              <a:t>– viewing, filtering, sorting, and exploring lists of transactions for the  whole owner/payee account by location or by</a:t>
            </a:r>
            <a:r>
              <a:rPr dirty="0" sz="1100" spc="-100">
                <a:solidFill>
                  <a:srgbClr val="4C4D4F"/>
                </a:solidFill>
                <a:latin typeface="Helvetica-Light"/>
                <a:cs typeface="Helvetica-Light"/>
              </a:rPr>
              <a:t> </a:t>
            </a:r>
            <a:r>
              <a:rPr dirty="0" sz="1100">
                <a:solidFill>
                  <a:srgbClr val="4C4D4F"/>
                </a:solidFill>
                <a:latin typeface="Helvetica-Light"/>
                <a:cs typeface="Helvetica-Light"/>
              </a:rPr>
              <a:t>kiosk.</a:t>
            </a:r>
            <a:endParaRPr sz="1100">
              <a:latin typeface="Helvetica-Light"/>
              <a:cs typeface="Helvetica-Light"/>
            </a:endParaRPr>
          </a:p>
          <a:p>
            <a:pPr marL="12700" marR="231140">
              <a:lnSpc>
                <a:spcPts val="1300"/>
              </a:lnSpc>
              <a:spcBef>
                <a:spcPts val="500"/>
              </a:spcBef>
            </a:pPr>
            <a:r>
              <a:rPr dirty="0" sz="1100" spc="-5" b="1">
                <a:solidFill>
                  <a:srgbClr val="4C4D4F"/>
                </a:solidFill>
                <a:latin typeface="Helvetica"/>
                <a:cs typeface="Helvetica"/>
              </a:rPr>
              <a:t>Collection </a:t>
            </a:r>
            <a:r>
              <a:rPr dirty="0" sz="1100" b="1">
                <a:solidFill>
                  <a:srgbClr val="4C4D4F"/>
                </a:solidFill>
                <a:latin typeface="Helvetica"/>
                <a:cs typeface="Helvetica"/>
              </a:rPr>
              <a:t>Management </a:t>
            </a:r>
            <a:r>
              <a:rPr dirty="0" sz="1100">
                <a:solidFill>
                  <a:srgbClr val="4C4D4F"/>
                </a:solidFill>
                <a:latin typeface="Helvetica-Light"/>
                <a:cs typeface="Helvetica-Light"/>
              </a:rPr>
              <a:t>– viewing how much cash is in a kiosk (and how many bills),</a:t>
            </a:r>
            <a:r>
              <a:rPr dirty="0" sz="1100" spc="-90">
                <a:solidFill>
                  <a:srgbClr val="4C4D4F"/>
                </a:solidFill>
                <a:latin typeface="Helvetica-Light"/>
                <a:cs typeface="Helvetica-Light"/>
              </a:rPr>
              <a:t> </a:t>
            </a:r>
            <a:r>
              <a:rPr dirty="0" sz="1100">
                <a:solidFill>
                  <a:srgbClr val="4C4D4F"/>
                </a:solidFill>
                <a:latin typeface="Helvetica-Light"/>
                <a:cs typeface="Helvetica-Light"/>
              </a:rPr>
              <a:t>then  recording and verifying collections when cash is pulled from those</a:t>
            </a:r>
            <a:r>
              <a:rPr dirty="0" sz="1100" spc="-100">
                <a:solidFill>
                  <a:srgbClr val="4C4D4F"/>
                </a:solidFill>
                <a:latin typeface="Helvetica-Light"/>
                <a:cs typeface="Helvetica-Light"/>
              </a:rPr>
              <a:t> </a:t>
            </a:r>
            <a:r>
              <a:rPr dirty="0" sz="1100">
                <a:solidFill>
                  <a:srgbClr val="4C4D4F"/>
                </a:solidFill>
                <a:latin typeface="Helvetica-Light"/>
                <a:cs typeface="Helvetica-Light"/>
              </a:rPr>
              <a:t>machines.</a:t>
            </a:r>
            <a:endParaRPr sz="1100">
              <a:latin typeface="Helvetica-Light"/>
              <a:cs typeface="Helvetica-Light"/>
            </a:endParaRPr>
          </a:p>
        </p:txBody>
      </p:sp>
      <p:sp>
        <p:nvSpPr>
          <p:cNvPr id="14" name="object 14"/>
          <p:cNvSpPr txBox="1"/>
          <p:nvPr/>
        </p:nvSpPr>
        <p:spPr>
          <a:xfrm>
            <a:off x="627951" y="4075277"/>
            <a:ext cx="494030" cy="1712595"/>
          </a:xfrm>
          <a:prstGeom prst="rect">
            <a:avLst/>
          </a:prstGeom>
          <a:solidFill>
            <a:srgbClr val="65BD60"/>
          </a:solidFill>
        </p:spPr>
        <p:txBody>
          <a:bodyPr wrap="square" lIns="0" tIns="0" rIns="0" bIns="0" rtlCol="0" vert="horz">
            <a:spAutoFit/>
          </a:bodyPr>
          <a:lstStyle/>
          <a:p>
            <a:pPr>
              <a:lnSpc>
                <a:spcPct val="100000"/>
              </a:lnSpc>
            </a:pPr>
            <a:endParaRPr sz="4250">
              <a:latin typeface="Times New Roman"/>
              <a:cs typeface="Times New Roman"/>
            </a:endParaRPr>
          </a:p>
          <a:p>
            <a:pPr marL="129539">
              <a:lnSpc>
                <a:spcPct val="100000"/>
              </a:lnSpc>
            </a:pPr>
            <a:r>
              <a:rPr dirty="0" sz="3000">
                <a:solidFill>
                  <a:srgbClr val="FFFFFF"/>
                </a:solidFill>
                <a:latin typeface="Gotham-Medium"/>
                <a:cs typeface="Gotham-Medium"/>
              </a:rPr>
              <a:t>2</a:t>
            </a:r>
            <a:endParaRPr sz="3000">
              <a:latin typeface="Gotham-Medium"/>
              <a:cs typeface="Gotham-Medium"/>
            </a:endParaRPr>
          </a:p>
        </p:txBody>
      </p:sp>
      <p:sp>
        <p:nvSpPr>
          <p:cNvPr id="15" name="object 15"/>
          <p:cNvSpPr txBox="1"/>
          <p:nvPr/>
        </p:nvSpPr>
        <p:spPr>
          <a:xfrm>
            <a:off x="1396469" y="6130131"/>
            <a:ext cx="5755640" cy="1861185"/>
          </a:xfrm>
          <a:prstGeom prst="rect">
            <a:avLst/>
          </a:prstGeom>
        </p:spPr>
        <p:txBody>
          <a:bodyPr wrap="square" lIns="0" tIns="0" rIns="0" bIns="0" rtlCol="0" vert="horz">
            <a:spAutoFit/>
          </a:bodyPr>
          <a:lstStyle/>
          <a:p>
            <a:pPr marL="12700">
              <a:lnSpc>
                <a:spcPct val="100000"/>
              </a:lnSpc>
            </a:pPr>
            <a:r>
              <a:rPr dirty="0" sz="1100" spc="-5" b="1">
                <a:solidFill>
                  <a:srgbClr val="4C4D4F"/>
                </a:solidFill>
                <a:latin typeface="Helvetica"/>
                <a:cs typeface="Helvetica"/>
              </a:rPr>
              <a:t>Alerts and</a:t>
            </a:r>
            <a:r>
              <a:rPr dirty="0" sz="1100" spc="-85" b="1">
                <a:solidFill>
                  <a:srgbClr val="4C4D4F"/>
                </a:solidFill>
                <a:latin typeface="Helvetica"/>
                <a:cs typeface="Helvetica"/>
              </a:rPr>
              <a:t> </a:t>
            </a:r>
            <a:r>
              <a:rPr dirty="0" sz="1100" spc="-5" b="1">
                <a:solidFill>
                  <a:srgbClr val="4C4D4F"/>
                </a:solidFill>
                <a:latin typeface="Helvetica"/>
                <a:cs typeface="Helvetica"/>
              </a:rPr>
              <a:t>Repair</a:t>
            </a:r>
            <a:endParaRPr sz="1100">
              <a:latin typeface="Helvetica"/>
              <a:cs typeface="Helvetica"/>
            </a:endParaRPr>
          </a:p>
          <a:p>
            <a:pPr marL="12700" marR="43180">
              <a:lnSpc>
                <a:spcPts val="1300"/>
              </a:lnSpc>
              <a:spcBef>
                <a:spcPts val="540"/>
              </a:spcBef>
            </a:pPr>
            <a:r>
              <a:rPr dirty="0" sz="1100">
                <a:solidFill>
                  <a:srgbClr val="4C4D4F"/>
                </a:solidFill>
                <a:latin typeface="Helvetica-Light"/>
                <a:cs typeface="Helvetica-Light"/>
              </a:rPr>
              <a:t>We’ve designed the software to handle these issues gracefully, but when a fault occurs,</a:t>
            </a:r>
            <a:r>
              <a:rPr dirty="0" sz="1100" spc="-100">
                <a:solidFill>
                  <a:srgbClr val="4C4D4F"/>
                </a:solidFill>
                <a:latin typeface="Helvetica-Light"/>
                <a:cs typeface="Helvetica-Light"/>
              </a:rPr>
              <a:t> </a:t>
            </a:r>
            <a:r>
              <a:rPr dirty="0" sz="1100">
                <a:solidFill>
                  <a:srgbClr val="4C4D4F"/>
                </a:solidFill>
                <a:latin typeface="Helvetica-Light"/>
                <a:cs typeface="Helvetica-Light"/>
              </a:rPr>
              <a:t>we  learn about it in the Backend. Faults are reported automatically to the owner and Howard  Interactive.</a:t>
            </a:r>
            <a:endParaRPr sz="1100">
              <a:latin typeface="Helvetica-Light"/>
              <a:cs typeface="Helvetica-Light"/>
            </a:endParaRPr>
          </a:p>
          <a:p>
            <a:pPr marL="12700" marR="5080">
              <a:lnSpc>
                <a:spcPts val="1300"/>
              </a:lnSpc>
              <a:spcBef>
                <a:spcPts val="500"/>
              </a:spcBef>
            </a:pPr>
            <a:r>
              <a:rPr dirty="0" sz="1100" b="1">
                <a:solidFill>
                  <a:srgbClr val="4C4D4F"/>
                </a:solidFill>
                <a:latin typeface="Helvetica"/>
                <a:cs typeface="Helvetica"/>
              </a:rPr>
              <a:t>When a fault is </a:t>
            </a:r>
            <a:r>
              <a:rPr dirty="0" sz="1100" spc="-5" b="1">
                <a:solidFill>
                  <a:srgbClr val="4C4D4F"/>
                </a:solidFill>
                <a:latin typeface="Helvetica"/>
                <a:cs typeface="Helvetica"/>
              </a:rPr>
              <a:t>reported</a:t>
            </a:r>
            <a:r>
              <a:rPr dirty="0" sz="1100" spc="-5">
                <a:solidFill>
                  <a:srgbClr val="4C4D4F"/>
                </a:solidFill>
                <a:latin typeface="Helvetica-Light"/>
                <a:cs typeface="Helvetica-Light"/>
              </a:rPr>
              <a:t>, </a:t>
            </a:r>
            <a:r>
              <a:rPr dirty="0" sz="1100">
                <a:solidFill>
                  <a:srgbClr val="4C4D4F"/>
                </a:solidFill>
                <a:latin typeface="Helvetica-Light"/>
                <a:cs typeface="Helvetica-Light"/>
              </a:rPr>
              <a:t>it will appear in the backend management suite, and the  appropriate contact for the owner will be notified (if a cashbox requries removal,</a:t>
            </a:r>
            <a:r>
              <a:rPr dirty="0" sz="1100" spc="-100">
                <a:solidFill>
                  <a:srgbClr val="4C4D4F"/>
                </a:solidFill>
                <a:latin typeface="Helvetica-Light"/>
                <a:cs typeface="Helvetica-Light"/>
              </a:rPr>
              <a:t> </a:t>
            </a:r>
            <a:r>
              <a:rPr dirty="0" sz="1100">
                <a:solidFill>
                  <a:srgbClr val="4C4D4F"/>
                </a:solidFill>
                <a:latin typeface="Helvetica-Light"/>
                <a:cs typeface="Helvetica-Light"/>
              </a:rPr>
              <a:t>accounting  will be alerted; if the kiosk is down, a technical contact will be notified,</a:t>
            </a:r>
            <a:r>
              <a:rPr dirty="0" sz="1100" spc="-100">
                <a:solidFill>
                  <a:srgbClr val="4C4D4F"/>
                </a:solidFill>
                <a:latin typeface="Helvetica-Light"/>
                <a:cs typeface="Helvetica-Light"/>
              </a:rPr>
              <a:t> </a:t>
            </a:r>
            <a:r>
              <a:rPr dirty="0" sz="1100">
                <a:solidFill>
                  <a:srgbClr val="4C4D4F"/>
                </a:solidFill>
                <a:latin typeface="Helvetica-Light"/>
                <a:cs typeface="Helvetica-Light"/>
              </a:rPr>
              <a:t>etc.)</a:t>
            </a:r>
            <a:endParaRPr sz="1100">
              <a:latin typeface="Helvetica-Light"/>
              <a:cs typeface="Helvetica-Light"/>
            </a:endParaRPr>
          </a:p>
          <a:p>
            <a:pPr algn="just" marL="12700" marR="90805">
              <a:lnSpc>
                <a:spcPts val="1300"/>
              </a:lnSpc>
              <a:spcBef>
                <a:spcPts val="500"/>
              </a:spcBef>
            </a:pPr>
            <a:r>
              <a:rPr dirty="0" sz="1100" b="1">
                <a:solidFill>
                  <a:srgbClr val="4C4D4F"/>
                </a:solidFill>
                <a:latin typeface="Helvetica"/>
                <a:cs typeface="Helvetica"/>
              </a:rPr>
              <a:t>When a problem is noted </a:t>
            </a:r>
            <a:r>
              <a:rPr dirty="0" sz="1100" spc="-5" b="1">
                <a:solidFill>
                  <a:srgbClr val="4C4D4F"/>
                </a:solidFill>
                <a:latin typeface="Helvetica"/>
                <a:cs typeface="Helvetica"/>
              </a:rPr>
              <a:t>requiring repairs</a:t>
            </a:r>
            <a:r>
              <a:rPr dirty="0" sz="1100" spc="-5">
                <a:solidFill>
                  <a:srgbClr val="4C4D4F"/>
                </a:solidFill>
                <a:latin typeface="Helvetica-Light"/>
                <a:cs typeface="Helvetica-Light"/>
              </a:rPr>
              <a:t>, </a:t>
            </a:r>
            <a:r>
              <a:rPr dirty="0" sz="1100">
                <a:solidFill>
                  <a:srgbClr val="4C4D4F"/>
                </a:solidFill>
                <a:latin typeface="Helvetica-Light"/>
                <a:cs typeface="Helvetica-Light"/>
              </a:rPr>
              <a:t>the owner can manage Repair Orders in the  backend management suite whether they dispatch their own personnel to fix the issue</a:t>
            </a:r>
            <a:r>
              <a:rPr dirty="0" sz="1100" spc="-95">
                <a:solidFill>
                  <a:srgbClr val="4C4D4F"/>
                </a:solidFill>
                <a:latin typeface="Helvetica-Light"/>
                <a:cs typeface="Helvetica-Light"/>
              </a:rPr>
              <a:t> </a:t>
            </a:r>
            <a:r>
              <a:rPr dirty="0" sz="1100">
                <a:solidFill>
                  <a:srgbClr val="4C4D4F"/>
                </a:solidFill>
                <a:latin typeface="Helvetica-Light"/>
                <a:cs typeface="Helvetica-Light"/>
              </a:rPr>
              <a:t>or</a:t>
            </a:r>
            <a:r>
              <a:rPr dirty="0" sz="1100" spc="-10">
                <a:solidFill>
                  <a:srgbClr val="4C4D4F"/>
                </a:solidFill>
                <a:latin typeface="Helvetica-Light"/>
                <a:cs typeface="Helvetica-Light"/>
              </a:rPr>
              <a:t> </a:t>
            </a:r>
            <a:r>
              <a:rPr dirty="0" sz="1100">
                <a:solidFill>
                  <a:srgbClr val="4C4D4F"/>
                </a:solidFill>
                <a:latin typeface="Helvetica-Light"/>
                <a:cs typeface="Helvetica-Light"/>
              </a:rPr>
              <a:t>a  Howard technician is required. Health checks are performed every 15</a:t>
            </a:r>
            <a:r>
              <a:rPr dirty="0" sz="1100" spc="-100">
                <a:solidFill>
                  <a:srgbClr val="4C4D4F"/>
                </a:solidFill>
                <a:latin typeface="Helvetica-Light"/>
                <a:cs typeface="Helvetica-Light"/>
              </a:rPr>
              <a:t> </a:t>
            </a:r>
            <a:r>
              <a:rPr dirty="0" sz="1100">
                <a:solidFill>
                  <a:srgbClr val="4C4D4F"/>
                </a:solidFill>
                <a:latin typeface="Helvetica-Light"/>
                <a:cs typeface="Helvetica-Light"/>
              </a:rPr>
              <a:t>seconds.</a:t>
            </a:r>
            <a:endParaRPr sz="1100">
              <a:latin typeface="Helvetica-Light"/>
              <a:cs typeface="Helvetica-Light"/>
            </a:endParaRPr>
          </a:p>
        </p:txBody>
      </p:sp>
      <p:sp>
        <p:nvSpPr>
          <p:cNvPr id="16" name="object 16"/>
          <p:cNvSpPr txBox="1"/>
          <p:nvPr/>
        </p:nvSpPr>
        <p:spPr>
          <a:xfrm>
            <a:off x="627951" y="6165062"/>
            <a:ext cx="494030" cy="1787525"/>
          </a:xfrm>
          <a:prstGeom prst="rect">
            <a:avLst/>
          </a:prstGeom>
          <a:solidFill>
            <a:srgbClr val="65BD60"/>
          </a:solidFill>
        </p:spPr>
        <p:txBody>
          <a:bodyPr wrap="square" lIns="0" tIns="1270" rIns="0" bIns="0" rtlCol="0" vert="horz">
            <a:spAutoFit/>
          </a:bodyPr>
          <a:lstStyle/>
          <a:p>
            <a:pPr>
              <a:lnSpc>
                <a:spcPct val="100000"/>
              </a:lnSpc>
              <a:spcBef>
                <a:spcPts val="10"/>
              </a:spcBef>
            </a:pPr>
            <a:endParaRPr sz="4500">
              <a:latin typeface="Times New Roman"/>
              <a:cs typeface="Times New Roman"/>
            </a:endParaRPr>
          </a:p>
          <a:p>
            <a:pPr marL="128905">
              <a:lnSpc>
                <a:spcPct val="100000"/>
              </a:lnSpc>
            </a:pPr>
            <a:r>
              <a:rPr dirty="0" sz="3000">
                <a:solidFill>
                  <a:srgbClr val="FFFFFF"/>
                </a:solidFill>
                <a:latin typeface="Gotham-Medium"/>
                <a:cs typeface="Gotham-Medium"/>
              </a:rPr>
              <a:t>3</a:t>
            </a:r>
            <a:endParaRPr sz="3000">
              <a:latin typeface="Gotham-Medium"/>
              <a:cs typeface="Gotham-Medium"/>
            </a:endParaRPr>
          </a:p>
        </p:txBody>
      </p:sp>
      <p:sp>
        <p:nvSpPr>
          <p:cNvPr id="17" name="object 17"/>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65BD60"/>
          </a:solidFill>
        </p:spPr>
        <p:txBody>
          <a:bodyPr wrap="square" lIns="0" tIns="0" rIns="0" bIns="0" rtlCol="0"/>
          <a:lstStyl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0" rIns="0" bIns="0" rtlCol="0" vert="horz">
            <a:spAutoFit/>
          </a:bodyPr>
          <a:lstStyle/>
          <a:p>
            <a:pPr marL="13335">
              <a:lnSpc>
                <a:spcPct val="100000"/>
              </a:lnSpc>
              <a:tabLst>
                <a:tab pos="6522720" algn="l"/>
              </a:tabLst>
            </a:pPr>
            <a:r>
              <a:rPr dirty="0" spc="110"/>
              <a:t>CONTACT</a:t>
            </a:r>
            <a:r>
              <a:rPr dirty="0" spc="40"/>
              <a:t> </a:t>
            </a:r>
            <a:r>
              <a:rPr dirty="0" spc="140"/>
              <a:t>INFORMATION	</a:t>
            </a:r>
          </a:p>
        </p:txBody>
      </p:sp>
      <p:sp>
        <p:nvSpPr>
          <p:cNvPr id="3" name="object 3"/>
          <p:cNvSpPr txBox="1"/>
          <p:nvPr/>
        </p:nvSpPr>
        <p:spPr>
          <a:xfrm>
            <a:off x="618599" y="1092523"/>
            <a:ext cx="6113780" cy="330835"/>
          </a:xfrm>
          <a:prstGeom prst="rect">
            <a:avLst/>
          </a:prstGeom>
        </p:spPr>
        <p:txBody>
          <a:bodyPr wrap="square" lIns="0" tIns="0" rIns="0" bIns="0" rtlCol="0" vert="horz">
            <a:spAutoFit/>
          </a:bodyPr>
          <a:lstStyle/>
          <a:p>
            <a:pPr marL="12700" marR="5080">
              <a:lnSpc>
                <a:spcPts val="1300"/>
              </a:lnSpc>
            </a:pPr>
            <a:r>
              <a:rPr dirty="0" sz="1100">
                <a:solidFill>
                  <a:srgbClr val="636466"/>
                </a:solidFill>
                <a:latin typeface="Helvetica-Light"/>
                <a:cs typeface="Helvetica-Light"/>
              </a:rPr>
              <a:t>If you have any questions about our line of technology partner products, feel free to contact us</a:t>
            </a:r>
            <a:r>
              <a:rPr dirty="0" sz="1100" spc="-100">
                <a:solidFill>
                  <a:srgbClr val="636466"/>
                </a:solidFill>
                <a:latin typeface="Helvetica-Light"/>
                <a:cs typeface="Helvetica-Light"/>
              </a:rPr>
              <a:t> </a:t>
            </a:r>
            <a:r>
              <a:rPr dirty="0" sz="1100">
                <a:solidFill>
                  <a:srgbClr val="636466"/>
                </a:solidFill>
                <a:latin typeface="Helvetica-Light"/>
                <a:cs typeface="Helvetica-Light"/>
              </a:rPr>
              <a:t>for  more</a:t>
            </a:r>
            <a:r>
              <a:rPr dirty="0" sz="1100" spc="-100">
                <a:solidFill>
                  <a:srgbClr val="636466"/>
                </a:solidFill>
                <a:latin typeface="Helvetica-Light"/>
                <a:cs typeface="Helvetica-Light"/>
              </a:rPr>
              <a:t> </a:t>
            </a:r>
            <a:r>
              <a:rPr dirty="0" sz="1100">
                <a:solidFill>
                  <a:srgbClr val="636466"/>
                </a:solidFill>
                <a:latin typeface="Helvetica-Light"/>
                <a:cs typeface="Helvetica-Light"/>
              </a:rPr>
              <a:t>information.</a:t>
            </a:r>
            <a:endParaRPr sz="1100">
              <a:latin typeface="Helvetica-Light"/>
              <a:cs typeface="Helvetica-Light"/>
            </a:endParaRPr>
          </a:p>
        </p:txBody>
      </p:sp>
      <p:sp>
        <p:nvSpPr>
          <p:cNvPr id="4" name="object 4"/>
          <p:cNvSpPr/>
          <p:nvPr/>
        </p:nvSpPr>
        <p:spPr>
          <a:xfrm>
            <a:off x="0" y="3930154"/>
            <a:ext cx="5547995" cy="6128385"/>
          </a:xfrm>
          <a:custGeom>
            <a:avLst/>
            <a:gdLst/>
            <a:ahLst/>
            <a:cxnLst/>
            <a:rect l="l" t="t" r="r" b="b"/>
            <a:pathLst>
              <a:path w="5547995" h="6128384">
                <a:moveTo>
                  <a:pt x="0" y="0"/>
                </a:moveTo>
                <a:lnTo>
                  <a:pt x="0" y="6128245"/>
                </a:lnTo>
                <a:lnTo>
                  <a:pt x="5547525" y="6128245"/>
                </a:lnTo>
                <a:lnTo>
                  <a:pt x="0" y="0"/>
                </a:lnTo>
                <a:close/>
              </a:path>
            </a:pathLst>
          </a:custGeom>
          <a:solidFill>
            <a:srgbClr val="535D92"/>
          </a:solidFill>
        </p:spPr>
        <p:txBody>
          <a:bodyPr wrap="square" lIns="0" tIns="0" rIns="0" bIns="0" rtlCol="0"/>
          <a:lstStyle/>
          <a:p/>
        </p:txBody>
      </p:sp>
      <p:sp>
        <p:nvSpPr>
          <p:cNvPr id="5" name="object 5"/>
          <p:cNvSpPr txBox="1"/>
          <p:nvPr/>
        </p:nvSpPr>
        <p:spPr>
          <a:xfrm>
            <a:off x="444500" y="6860124"/>
            <a:ext cx="3009900" cy="2776855"/>
          </a:xfrm>
          <a:prstGeom prst="rect">
            <a:avLst/>
          </a:prstGeom>
        </p:spPr>
        <p:txBody>
          <a:bodyPr wrap="square" lIns="0" tIns="0" rIns="0" bIns="0" rtlCol="0" vert="horz">
            <a:spAutoFit/>
          </a:bodyPr>
          <a:lstStyle/>
          <a:p>
            <a:pPr marL="12700" marR="712470">
              <a:lnSpc>
                <a:spcPts val="2200"/>
              </a:lnSpc>
            </a:pPr>
            <a:r>
              <a:rPr dirty="0" sz="2100" spc="-55">
                <a:solidFill>
                  <a:srgbClr val="FFFFFF"/>
                </a:solidFill>
                <a:latin typeface="Gotham-Medium"/>
                <a:cs typeface="Gotham-Medium"/>
              </a:rPr>
              <a:t>FUTURE  ENHANCEMEN</a:t>
            </a:r>
            <a:r>
              <a:rPr dirty="0" sz="2100" spc="-85">
                <a:solidFill>
                  <a:srgbClr val="FFFFFF"/>
                </a:solidFill>
                <a:latin typeface="Gotham-Medium"/>
                <a:cs typeface="Gotham-Medium"/>
              </a:rPr>
              <a:t>T</a:t>
            </a:r>
            <a:r>
              <a:rPr dirty="0" sz="2100">
                <a:solidFill>
                  <a:srgbClr val="FFFFFF"/>
                </a:solidFill>
                <a:latin typeface="Gotham-Medium"/>
                <a:cs typeface="Gotham-Medium"/>
              </a:rPr>
              <a:t>S</a:t>
            </a:r>
            <a:endParaRPr sz="2100">
              <a:latin typeface="Gotham-Medium"/>
              <a:cs typeface="Gotham-Medium"/>
            </a:endParaRPr>
          </a:p>
          <a:p>
            <a:pPr marL="150495" indent="-137795">
              <a:lnSpc>
                <a:spcPct val="100000"/>
              </a:lnSpc>
              <a:spcBef>
                <a:spcPts val="1240"/>
              </a:spcBef>
              <a:buChar char="•"/>
              <a:tabLst>
                <a:tab pos="151130" algn="l"/>
              </a:tabLst>
            </a:pPr>
            <a:r>
              <a:rPr dirty="0" sz="1400">
                <a:solidFill>
                  <a:srgbClr val="FFFFFF"/>
                </a:solidFill>
                <a:latin typeface="Helvetica-Light"/>
                <a:cs typeface="Helvetica-Light"/>
              </a:rPr>
              <a:t>Amber Alert</a:t>
            </a:r>
            <a:r>
              <a:rPr dirty="0" sz="1400" spc="-100">
                <a:solidFill>
                  <a:srgbClr val="FFFFFF"/>
                </a:solidFill>
                <a:latin typeface="Helvetica-Light"/>
                <a:cs typeface="Helvetica-Light"/>
              </a:rPr>
              <a:t> </a:t>
            </a:r>
            <a:r>
              <a:rPr dirty="0" sz="1400">
                <a:solidFill>
                  <a:srgbClr val="FFFFFF"/>
                </a:solidFill>
                <a:latin typeface="Helvetica-Light"/>
                <a:cs typeface="Helvetica-Light"/>
              </a:rPr>
              <a:t>Ability</a:t>
            </a:r>
            <a:endParaRPr sz="1400">
              <a:latin typeface="Helvetica-Light"/>
              <a:cs typeface="Helvetica-Light"/>
            </a:endParaRPr>
          </a:p>
          <a:p>
            <a:pPr marL="150495" indent="-137795">
              <a:lnSpc>
                <a:spcPct val="100000"/>
              </a:lnSpc>
              <a:spcBef>
                <a:spcPts val="715"/>
              </a:spcBef>
              <a:buChar char="•"/>
              <a:tabLst>
                <a:tab pos="151130" algn="l"/>
              </a:tabLst>
            </a:pPr>
            <a:r>
              <a:rPr dirty="0" sz="1400">
                <a:solidFill>
                  <a:srgbClr val="FFFFFF"/>
                </a:solidFill>
                <a:latin typeface="Helvetica-Light"/>
                <a:cs typeface="Helvetica-Light"/>
              </a:rPr>
              <a:t>Weather</a:t>
            </a:r>
            <a:r>
              <a:rPr dirty="0" sz="1400" spc="-100">
                <a:solidFill>
                  <a:srgbClr val="FFFFFF"/>
                </a:solidFill>
                <a:latin typeface="Helvetica-Light"/>
                <a:cs typeface="Helvetica-Light"/>
              </a:rPr>
              <a:t> </a:t>
            </a:r>
            <a:r>
              <a:rPr dirty="0" sz="1400">
                <a:solidFill>
                  <a:srgbClr val="FFFFFF"/>
                </a:solidFill>
                <a:latin typeface="Helvetica-Light"/>
                <a:cs typeface="Helvetica-Light"/>
              </a:rPr>
              <a:t>Alerts</a:t>
            </a:r>
            <a:endParaRPr sz="1400">
              <a:latin typeface="Helvetica-Light"/>
              <a:cs typeface="Helvetica-Light"/>
            </a:endParaRPr>
          </a:p>
          <a:p>
            <a:pPr marL="150495" indent="-137795">
              <a:lnSpc>
                <a:spcPct val="100000"/>
              </a:lnSpc>
              <a:spcBef>
                <a:spcPts val="715"/>
              </a:spcBef>
              <a:buChar char="•"/>
              <a:tabLst>
                <a:tab pos="151130" algn="l"/>
              </a:tabLst>
            </a:pPr>
            <a:r>
              <a:rPr dirty="0" sz="1400">
                <a:solidFill>
                  <a:srgbClr val="FFFFFF"/>
                </a:solidFill>
                <a:latin typeface="Helvetica-Light"/>
                <a:cs typeface="Helvetica-Light"/>
              </a:rPr>
              <a:t>HR Application</a:t>
            </a:r>
            <a:r>
              <a:rPr dirty="0" sz="1400" spc="-100">
                <a:solidFill>
                  <a:srgbClr val="FFFFFF"/>
                </a:solidFill>
                <a:latin typeface="Helvetica-Light"/>
                <a:cs typeface="Helvetica-Light"/>
              </a:rPr>
              <a:t> </a:t>
            </a:r>
            <a:r>
              <a:rPr dirty="0" sz="1400">
                <a:solidFill>
                  <a:srgbClr val="FFFFFF"/>
                </a:solidFill>
                <a:latin typeface="Helvetica-Light"/>
                <a:cs typeface="Helvetica-Light"/>
              </a:rPr>
              <a:t>Module</a:t>
            </a:r>
            <a:endParaRPr sz="1400">
              <a:latin typeface="Helvetica-Light"/>
              <a:cs typeface="Helvetica-Light"/>
            </a:endParaRPr>
          </a:p>
          <a:p>
            <a:pPr marL="150495" indent="-137795">
              <a:lnSpc>
                <a:spcPct val="100000"/>
              </a:lnSpc>
              <a:spcBef>
                <a:spcPts val="715"/>
              </a:spcBef>
              <a:buChar char="•"/>
              <a:tabLst>
                <a:tab pos="151130" algn="l"/>
              </a:tabLst>
            </a:pPr>
            <a:r>
              <a:rPr dirty="0" sz="1400">
                <a:solidFill>
                  <a:srgbClr val="FFFFFF"/>
                </a:solidFill>
                <a:latin typeface="Helvetica-Light"/>
                <a:cs typeface="Helvetica-Light"/>
              </a:rPr>
              <a:t>Service Order</a:t>
            </a:r>
            <a:r>
              <a:rPr dirty="0" sz="1400" spc="-100">
                <a:solidFill>
                  <a:srgbClr val="FFFFFF"/>
                </a:solidFill>
                <a:latin typeface="Helvetica-Light"/>
                <a:cs typeface="Helvetica-Light"/>
              </a:rPr>
              <a:t> </a:t>
            </a:r>
            <a:r>
              <a:rPr dirty="0" sz="1400">
                <a:solidFill>
                  <a:srgbClr val="FFFFFF"/>
                </a:solidFill>
                <a:latin typeface="Helvetica-Light"/>
                <a:cs typeface="Helvetica-Light"/>
              </a:rPr>
              <a:t>Requests</a:t>
            </a:r>
            <a:endParaRPr sz="1400">
              <a:latin typeface="Helvetica-Light"/>
              <a:cs typeface="Helvetica-Light"/>
            </a:endParaRPr>
          </a:p>
          <a:p>
            <a:pPr marL="150495" indent="-137795">
              <a:lnSpc>
                <a:spcPct val="100000"/>
              </a:lnSpc>
              <a:spcBef>
                <a:spcPts val="715"/>
              </a:spcBef>
              <a:buChar char="•"/>
              <a:tabLst>
                <a:tab pos="151130" algn="l"/>
              </a:tabLst>
            </a:pPr>
            <a:r>
              <a:rPr dirty="0" sz="1400">
                <a:solidFill>
                  <a:srgbClr val="FFFFFF"/>
                </a:solidFill>
                <a:latin typeface="Helvetica-Light"/>
                <a:cs typeface="Helvetica-Light"/>
              </a:rPr>
              <a:t>Other Company Payment</a:t>
            </a:r>
            <a:r>
              <a:rPr dirty="0" sz="1400" spc="-100">
                <a:solidFill>
                  <a:srgbClr val="FFFFFF"/>
                </a:solidFill>
                <a:latin typeface="Helvetica-Light"/>
                <a:cs typeface="Helvetica-Light"/>
              </a:rPr>
              <a:t> </a:t>
            </a:r>
            <a:r>
              <a:rPr dirty="0" sz="1400">
                <a:solidFill>
                  <a:srgbClr val="FFFFFF"/>
                </a:solidFill>
                <a:latin typeface="Helvetica-Light"/>
                <a:cs typeface="Helvetica-Light"/>
              </a:rPr>
              <a:t>Collection</a:t>
            </a:r>
            <a:endParaRPr sz="1400">
              <a:latin typeface="Helvetica-Light"/>
              <a:cs typeface="Helvetica-Light"/>
            </a:endParaRPr>
          </a:p>
          <a:p>
            <a:pPr marL="150495" indent="-137795">
              <a:lnSpc>
                <a:spcPts val="1635"/>
              </a:lnSpc>
              <a:spcBef>
                <a:spcPts val="715"/>
              </a:spcBef>
              <a:buChar char="•"/>
              <a:tabLst>
                <a:tab pos="151130" algn="l"/>
              </a:tabLst>
            </a:pPr>
            <a:r>
              <a:rPr dirty="0" sz="1400">
                <a:solidFill>
                  <a:srgbClr val="FFFFFF"/>
                </a:solidFill>
                <a:latin typeface="Helvetica-Light"/>
                <a:cs typeface="Helvetica-Light"/>
              </a:rPr>
              <a:t>Pre-Pay Revenue</a:t>
            </a:r>
            <a:r>
              <a:rPr dirty="0" sz="1400" spc="-100">
                <a:solidFill>
                  <a:srgbClr val="FFFFFF"/>
                </a:solidFill>
                <a:latin typeface="Helvetica-Light"/>
                <a:cs typeface="Helvetica-Light"/>
              </a:rPr>
              <a:t> </a:t>
            </a:r>
            <a:r>
              <a:rPr dirty="0" sz="1400">
                <a:solidFill>
                  <a:srgbClr val="FFFFFF"/>
                </a:solidFill>
                <a:latin typeface="Helvetica-Light"/>
                <a:cs typeface="Helvetica-Light"/>
              </a:rPr>
              <a:t>Stream</a:t>
            </a:r>
            <a:endParaRPr sz="1400">
              <a:latin typeface="Helvetica-Light"/>
              <a:cs typeface="Helvetica-Light"/>
            </a:endParaRPr>
          </a:p>
          <a:p>
            <a:pPr marL="140335">
              <a:lnSpc>
                <a:spcPts val="960"/>
              </a:lnSpc>
            </a:pPr>
            <a:r>
              <a:rPr dirty="0" sz="1000">
                <a:solidFill>
                  <a:srgbClr val="005CAB"/>
                </a:solidFill>
                <a:latin typeface="AvenirLTStd-Book"/>
                <a:cs typeface="AvenirLTStd-Book"/>
              </a:rPr>
              <a:t>12</a:t>
            </a:r>
            <a:endParaRPr sz="1000">
              <a:latin typeface="AvenirLTStd-Book"/>
              <a:cs typeface="AvenirLTStd-Book"/>
            </a:endParaRPr>
          </a:p>
          <a:p>
            <a:pPr marL="150495" indent="-137795">
              <a:lnSpc>
                <a:spcPts val="1485"/>
              </a:lnSpc>
              <a:buChar char="•"/>
              <a:tabLst>
                <a:tab pos="151130" algn="l"/>
              </a:tabLst>
            </a:pPr>
            <a:r>
              <a:rPr dirty="0" sz="1400" spc="-10">
                <a:solidFill>
                  <a:srgbClr val="FFFFFF"/>
                </a:solidFill>
                <a:latin typeface="Helvetica-Light"/>
                <a:cs typeface="Helvetica-Light"/>
              </a:rPr>
              <a:t>Point-Of-Sale</a:t>
            </a:r>
            <a:r>
              <a:rPr dirty="0" sz="1400" spc="-40">
                <a:solidFill>
                  <a:srgbClr val="FFFFFF"/>
                </a:solidFill>
                <a:latin typeface="Helvetica-Light"/>
                <a:cs typeface="Helvetica-Light"/>
              </a:rPr>
              <a:t> </a:t>
            </a:r>
            <a:r>
              <a:rPr dirty="0" sz="1400">
                <a:solidFill>
                  <a:srgbClr val="FFFFFF"/>
                </a:solidFill>
                <a:latin typeface="Helvetica-Light"/>
                <a:cs typeface="Helvetica-Light"/>
              </a:rPr>
              <a:t>options</a:t>
            </a:r>
            <a:endParaRPr sz="1400">
              <a:latin typeface="Helvetica-Light"/>
              <a:cs typeface="Helvetica-Light"/>
            </a:endParaRPr>
          </a:p>
        </p:txBody>
      </p:sp>
      <p:sp>
        <p:nvSpPr>
          <p:cNvPr id="6" name="object 6"/>
          <p:cNvSpPr/>
          <p:nvPr/>
        </p:nvSpPr>
        <p:spPr>
          <a:xfrm>
            <a:off x="457205" y="5964842"/>
            <a:ext cx="768350" cy="733425"/>
          </a:xfrm>
          <a:custGeom>
            <a:avLst/>
            <a:gdLst/>
            <a:ahLst/>
            <a:cxnLst/>
            <a:rect l="l" t="t" r="r" b="b"/>
            <a:pathLst>
              <a:path w="768350" h="733425">
                <a:moveTo>
                  <a:pt x="366395" y="0"/>
                </a:moveTo>
                <a:lnTo>
                  <a:pt x="320498" y="2860"/>
                </a:lnTo>
                <a:lnTo>
                  <a:pt x="276285" y="11209"/>
                </a:lnTo>
                <a:lnTo>
                  <a:pt x="234101" y="24702"/>
                </a:lnTo>
                <a:lnTo>
                  <a:pt x="194293" y="42992"/>
                </a:lnTo>
                <a:lnTo>
                  <a:pt x="157206" y="65733"/>
                </a:lnTo>
                <a:lnTo>
                  <a:pt x="123187" y="92580"/>
                </a:lnTo>
                <a:lnTo>
                  <a:pt x="92580" y="123187"/>
                </a:lnTo>
                <a:lnTo>
                  <a:pt x="65733" y="157206"/>
                </a:lnTo>
                <a:lnTo>
                  <a:pt x="42992" y="194293"/>
                </a:lnTo>
                <a:lnTo>
                  <a:pt x="24702" y="234101"/>
                </a:lnTo>
                <a:lnTo>
                  <a:pt x="11209" y="276285"/>
                </a:lnTo>
                <a:lnTo>
                  <a:pt x="2856" y="320560"/>
                </a:lnTo>
                <a:lnTo>
                  <a:pt x="0" y="366395"/>
                </a:lnTo>
                <a:lnTo>
                  <a:pt x="2860" y="412294"/>
                </a:lnTo>
                <a:lnTo>
                  <a:pt x="11209" y="456509"/>
                </a:lnTo>
                <a:lnTo>
                  <a:pt x="24702" y="498694"/>
                </a:lnTo>
                <a:lnTo>
                  <a:pt x="42992" y="538504"/>
                </a:lnTo>
                <a:lnTo>
                  <a:pt x="65733" y="575593"/>
                </a:lnTo>
                <a:lnTo>
                  <a:pt x="92580" y="609613"/>
                </a:lnTo>
                <a:lnTo>
                  <a:pt x="123187" y="640220"/>
                </a:lnTo>
                <a:lnTo>
                  <a:pt x="157206" y="667068"/>
                </a:lnTo>
                <a:lnTo>
                  <a:pt x="194293" y="689809"/>
                </a:lnTo>
                <a:lnTo>
                  <a:pt x="234101" y="708100"/>
                </a:lnTo>
                <a:lnTo>
                  <a:pt x="276285" y="721593"/>
                </a:lnTo>
                <a:lnTo>
                  <a:pt x="320498" y="729942"/>
                </a:lnTo>
                <a:lnTo>
                  <a:pt x="366395" y="732802"/>
                </a:lnTo>
                <a:lnTo>
                  <a:pt x="413491" y="729745"/>
                </a:lnTo>
                <a:lnTo>
                  <a:pt x="459206" y="720782"/>
                </a:lnTo>
                <a:lnTo>
                  <a:pt x="503053" y="706226"/>
                </a:lnTo>
                <a:lnTo>
                  <a:pt x="544544" y="686390"/>
                </a:lnTo>
                <a:lnTo>
                  <a:pt x="559196" y="676986"/>
                </a:lnTo>
                <a:lnTo>
                  <a:pt x="366395" y="676986"/>
                </a:lnTo>
                <a:lnTo>
                  <a:pt x="320557" y="673612"/>
                </a:lnTo>
                <a:lnTo>
                  <a:pt x="276788" y="663813"/>
                </a:lnTo>
                <a:lnTo>
                  <a:pt x="235571" y="648074"/>
                </a:lnTo>
                <a:lnTo>
                  <a:pt x="197390" y="626878"/>
                </a:lnTo>
                <a:lnTo>
                  <a:pt x="162730" y="600710"/>
                </a:lnTo>
                <a:lnTo>
                  <a:pt x="132075" y="570053"/>
                </a:lnTo>
                <a:lnTo>
                  <a:pt x="105908" y="535393"/>
                </a:lnTo>
                <a:lnTo>
                  <a:pt x="84713" y="497213"/>
                </a:lnTo>
                <a:lnTo>
                  <a:pt x="68975" y="455997"/>
                </a:lnTo>
                <a:lnTo>
                  <a:pt x="59177" y="412229"/>
                </a:lnTo>
                <a:lnTo>
                  <a:pt x="55803" y="366395"/>
                </a:lnTo>
                <a:lnTo>
                  <a:pt x="59191" y="320498"/>
                </a:lnTo>
                <a:lnTo>
                  <a:pt x="68975" y="276792"/>
                </a:lnTo>
                <a:lnTo>
                  <a:pt x="84713" y="235576"/>
                </a:lnTo>
                <a:lnTo>
                  <a:pt x="105908" y="197396"/>
                </a:lnTo>
                <a:lnTo>
                  <a:pt x="132075" y="162736"/>
                </a:lnTo>
                <a:lnTo>
                  <a:pt x="162730" y="132079"/>
                </a:lnTo>
                <a:lnTo>
                  <a:pt x="197390" y="105911"/>
                </a:lnTo>
                <a:lnTo>
                  <a:pt x="235571" y="84715"/>
                </a:lnTo>
                <a:lnTo>
                  <a:pt x="276788" y="68976"/>
                </a:lnTo>
                <a:lnTo>
                  <a:pt x="320557" y="59177"/>
                </a:lnTo>
                <a:lnTo>
                  <a:pt x="366395" y="55803"/>
                </a:lnTo>
                <a:lnTo>
                  <a:pt x="559398" y="55803"/>
                </a:lnTo>
                <a:lnTo>
                  <a:pt x="538504" y="42992"/>
                </a:lnTo>
                <a:lnTo>
                  <a:pt x="498694" y="24702"/>
                </a:lnTo>
                <a:lnTo>
                  <a:pt x="456509" y="11209"/>
                </a:lnTo>
                <a:lnTo>
                  <a:pt x="412294" y="2860"/>
                </a:lnTo>
                <a:lnTo>
                  <a:pt x="366395" y="0"/>
                </a:lnTo>
                <a:close/>
              </a:path>
              <a:path w="768350" h="733425">
                <a:moveTo>
                  <a:pt x="675107" y="479412"/>
                </a:moveTo>
                <a:lnTo>
                  <a:pt x="664551" y="481150"/>
                </a:lnTo>
                <a:lnTo>
                  <a:pt x="655411" y="486714"/>
                </a:lnTo>
                <a:lnTo>
                  <a:pt x="648881" y="495681"/>
                </a:lnTo>
                <a:lnTo>
                  <a:pt x="623693" y="540402"/>
                </a:lnTo>
                <a:lnTo>
                  <a:pt x="591986" y="579788"/>
                </a:lnTo>
                <a:lnTo>
                  <a:pt x="554637" y="613277"/>
                </a:lnTo>
                <a:lnTo>
                  <a:pt x="512526" y="640304"/>
                </a:lnTo>
                <a:lnTo>
                  <a:pt x="466529" y="660307"/>
                </a:lnTo>
                <a:lnTo>
                  <a:pt x="417526" y="672722"/>
                </a:lnTo>
                <a:lnTo>
                  <a:pt x="366395" y="676986"/>
                </a:lnTo>
                <a:lnTo>
                  <a:pt x="559196" y="676986"/>
                </a:lnTo>
                <a:lnTo>
                  <a:pt x="618513" y="632124"/>
                </a:lnTo>
                <a:lnTo>
                  <a:pt x="650017" y="598321"/>
                </a:lnTo>
                <a:lnTo>
                  <a:pt x="677218" y="560486"/>
                </a:lnTo>
                <a:lnTo>
                  <a:pt x="699630" y="518934"/>
                </a:lnTo>
                <a:lnTo>
                  <a:pt x="702160" y="508148"/>
                </a:lnTo>
                <a:lnTo>
                  <a:pt x="700422" y="497592"/>
                </a:lnTo>
                <a:lnTo>
                  <a:pt x="694852" y="488455"/>
                </a:lnTo>
                <a:lnTo>
                  <a:pt x="685888" y="481926"/>
                </a:lnTo>
                <a:lnTo>
                  <a:pt x="675107" y="479412"/>
                </a:lnTo>
                <a:close/>
              </a:path>
              <a:path w="768350" h="733425">
                <a:moveTo>
                  <a:pt x="751903" y="366395"/>
                </a:moveTo>
                <a:lnTo>
                  <a:pt x="657872" y="366395"/>
                </a:lnTo>
                <a:lnTo>
                  <a:pt x="648455" y="369361"/>
                </a:lnTo>
                <a:lnTo>
                  <a:pt x="642843" y="376635"/>
                </a:lnTo>
                <a:lnTo>
                  <a:pt x="641997" y="385784"/>
                </a:lnTo>
                <a:lnTo>
                  <a:pt x="646874" y="394373"/>
                </a:lnTo>
                <a:lnTo>
                  <a:pt x="700087" y="443903"/>
                </a:lnTo>
                <a:lnTo>
                  <a:pt x="709688" y="443903"/>
                </a:lnTo>
                <a:lnTo>
                  <a:pt x="762914" y="394373"/>
                </a:lnTo>
                <a:lnTo>
                  <a:pt x="767784" y="385784"/>
                </a:lnTo>
                <a:lnTo>
                  <a:pt x="766933" y="376635"/>
                </a:lnTo>
                <a:lnTo>
                  <a:pt x="761321" y="369361"/>
                </a:lnTo>
                <a:lnTo>
                  <a:pt x="751903" y="366395"/>
                </a:lnTo>
                <a:close/>
              </a:path>
              <a:path w="768350" h="733425">
                <a:moveTo>
                  <a:pt x="559398" y="55803"/>
                </a:moveTo>
                <a:lnTo>
                  <a:pt x="366395" y="55803"/>
                </a:lnTo>
                <a:lnTo>
                  <a:pt x="412229" y="59177"/>
                </a:lnTo>
                <a:lnTo>
                  <a:pt x="455997" y="68976"/>
                </a:lnTo>
                <a:lnTo>
                  <a:pt x="497213" y="84715"/>
                </a:lnTo>
                <a:lnTo>
                  <a:pt x="535393" y="105911"/>
                </a:lnTo>
                <a:lnTo>
                  <a:pt x="570053" y="132079"/>
                </a:lnTo>
                <a:lnTo>
                  <a:pt x="600710" y="162736"/>
                </a:lnTo>
                <a:lnTo>
                  <a:pt x="626878" y="197396"/>
                </a:lnTo>
                <a:lnTo>
                  <a:pt x="648074" y="235576"/>
                </a:lnTo>
                <a:lnTo>
                  <a:pt x="663813" y="276792"/>
                </a:lnTo>
                <a:lnTo>
                  <a:pt x="673612" y="320560"/>
                </a:lnTo>
                <a:lnTo>
                  <a:pt x="676986" y="366395"/>
                </a:lnTo>
                <a:lnTo>
                  <a:pt x="732802" y="366395"/>
                </a:lnTo>
                <a:lnTo>
                  <a:pt x="729942" y="320498"/>
                </a:lnTo>
                <a:lnTo>
                  <a:pt x="721593" y="276285"/>
                </a:lnTo>
                <a:lnTo>
                  <a:pt x="708100" y="234101"/>
                </a:lnTo>
                <a:lnTo>
                  <a:pt x="689809" y="194293"/>
                </a:lnTo>
                <a:lnTo>
                  <a:pt x="667068" y="157206"/>
                </a:lnTo>
                <a:lnTo>
                  <a:pt x="640220" y="123187"/>
                </a:lnTo>
                <a:lnTo>
                  <a:pt x="609613" y="92580"/>
                </a:lnTo>
                <a:lnTo>
                  <a:pt x="575593" y="65733"/>
                </a:lnTo>
                <a:lnTo>
                  <a:pt x="559398" y="55803"/>
                </a:lnTo>
                <a:close/>
              </a:path>
            </a:pathLst>
          </a:custGeom>
          <a:solidFill>
            <a:srgbClr val="FFFFFF"/>
          </a:solidFill>
        </p:spPr>
        <p:txBody>
          <a:bodyPr wrap="square" lIns="0" tIns="0" rIns="0" bIns="0" rtlCol="0"/>
          <a:lstStyle/>
          <a:p/>
        </p:txBody>
      </p:sp>
      <p:sp>
        <p:nvSpPr>
          <p:cNvPr id="7" name="object 7"/>
          <p:cNvSpPr/>
          <p:nvPr/>
        </p:nvSpPr>
        <p:spPr>
          <a:xfrm>
            <a:off x="541618" y="6189059"/>
            <a:ext cx="390525" cy="180340"/>
          </a:xfrm>
          <a:custGeom>
            <a:avLst/>
            <a:gdLst/>
            <a:ahLst/>
            <a:cxnLst/>
            <a:rect l="l" t="t" r="r" b="b"/>
            <a:pathLst>
              <a:path w="390525" h="180339">
                <a:moveTo>
                  <a:pt x="282508" y="104143"/>
                </a:moveTo>
                <a:lnTo>
                  <a:pt x="281988" y="104143"/>
                </a:lnTo>
                <a:lnTo>
                  <a:pt x="272389" y="105367"/>
                </a:lnTo>
                <a:lnTo>
                  <a:pt x="263701" y="108832"/>
                </a:lnTo>
                <a:lnTo>
                  <a:pt x="256226" y="114226"/>
                </a:lnTo>
                <a:lnTo>
                  <a:pt x="250263" y="121237"/>
                </a:lnTo>
                <a:lnTo>
                  <a:pt x="20927" y="121237"/>
                </a:lnTo>
                <a:lnTo>
                  <a:pt x="12781" y="122882"/>
                </a:lnTo>
                <a:lnTo>
                  <a:pt x="6128" y="127368"/>
                </a:lnTo>
                <a:lnTo>
                  <a:pt x="1642" y="134021"/>
                </a:lnTo>
                <a:lnTo>
                  <a:pt x="0" y="142179"/>
                </a:lnTo>
                <a:lnTo>
                  <a:pt x="1642" y="150312"/>
                </a:lnTo>
                <a:lnTo>
                  <a:pt x="6153" y="156982"/>
                </a:lnTo>
                <a:lnTo>
                  <a:pt x="12781" y="161451"/>
                </a:lnTo>
                <a:lnTo>
                  <a:pt x="20927" y="163096"/>
                </a:lnTo>
                <a:lnTo>
                  <a:pt x="250263" y="163096"/>
                </a:lnTo>
                <a:lnTo>
                  <a:pt x="256226" y="170114"/>
                </a:lnTo>
                <a:lnTo>
                  <a:pt x="263701" y="175512"/>
                </a:lnTo>
                <a:lnTo>
                  <a:pt x="272389" y="178978"/>
                </a:lnTo>
                <a:lnTo>
                  <a:pt x="281988" y="180203"/>
                </a:lnTo>
                <a:lnTo>
                  <a:pt x="296785" y="177216"/>
                </a:lnTo>
                <a:lnTo>
                  <a:pt x="308872" y="169068"/>
                </a:lnTo>
                <a:lnTo>
                  <a:pt x="317026" y="156965"/>
                </a:lnTo>
                <a:lnTo>
                  <a:pt x="320012" y="142179"/>
                </a:lnTo>
                <a:lnTo>
                  <a:pt x="320012" y="137442"/>
                </a:lnTo>
                <a:lnTo>
                  <a:pt x="319046" y="132972"/>
                </a:lnTo>
                <a:lnTo>
                  <a:pt x="317472" y="128793"/>
                </a:lnTo>
                <a:lnTo>
                  <a:pt x="335171" y="104295"/>
                </a:lnTo>
                <a:lnTo>
                  <a:pt x="283004" y="104282"/>
                </a:lnTo>
                <a:lnTo>
                  <a:pt x="282508" y="104143"/>
                </a:lnTo>
                <a:close/>
              </a:path>
              <a:path w="390525" h="180339">
                <a:moveTo>
                  <a:pt x="366460" y="0"/>
                </a:moveTo>
                <a:lnTo>
                  <a:pt x="358923" y="2763"/>
                </a:lnTo>
                <a:lnTo>
                  <a:pt x="352816" y="8397"/>
                </a:lnTo>
                <a:lnTo>
                  <a:pt x="283524" y="104295"/>
                </a:lnTo>
                <a:lnTo>
                  <a:pt x="335171" y="104295"/>
                </a:lnTo>
                <a:lnTo>
                  <a:pt x="386737" y="32921"/>
                </a:lnTo>
                <a:lnTo>
                  <a:pt x="390180" y="25353"/>
                </a:lnTo>
                <a:lnTo>
                  <a:pt x="390441" y="17333"/>
                </a:lnTo>
                <a:lnTo>
                  <a:pt x="387675" y="9802"/>
                </a:lnTo>
                <a:lnTo>
                  <a:pt x="382038" y="3698"/>
                </a:lnTo>
                <a:lnTo>
                  <a:pt x="374481" y="261"/>
                </a:lnTo>
                <a:lnTo>
                  <a:pt x="366460" y="0"/>
                </a:lnTo>
                <a:close/>
              </a:path>
            </a:pathLst>
          </a:custGeom>
          <a:solidFill>
            <a:srgbClr val="FFFFFF"/>
          </a:solidFill>
        </p:spPr>
        <p:txBody>
          <a:bodyPr wrap="square" lIns="0" tIns="0" rIns="0" bIns="0" rtlCol="0"/>
          <a:lstStyle/>
          <a:p/>
        </p:txBody>
      </p:sp>
      <p:sp>
        <p:nvSpPr>
          <p:cNvPr id="8" name="object 8"/>
          <p:cNvSpPr txBox="1"/>
          <p:nvPr/>
        </p:nvSpPr>
        <p:spPr>
          <a:xfrm>
            <a:off x="619721" y="1829813"/>
            <a:ext cx="2781935" cy="2712085"/>
          </a:xfrm>
          <a:prstGeom prst="rect">
            <a:avLst/>
          </a:prstGeom>
        </p:spPr>
        <p:txBody>
          <a:bodyPr wrap="square" lIns="0" tIns="0" rIns="0" bIns="0" rtlCol="0" vert="horz">
            <a:spAutoFit/>
          </a:bodyPr>
          <a:lstStyle/>
          <a:p>
            <a:pPr marL="12700">
              <a:lnSpc>
                <a:spcPct val="100000"/>
              </a:lnSpc>
            </a:pPr>
            <a:r>
              <a:rPr dirty="0" sz="1400" spc="30">
                <a:solidFill>
                  <a:srgbClr val="203D7C"/>
                </a:solidFill>
                <a:latin typeface="Arial"/>
                <a:cs typeface="Arial"/>
              </a:rPr>
              <a:t>General</a:t>
            </a:r>
            <a:r>
              <a:rPr dirty="0" sz="1400" spc="-105">
                <a:solidFill>
                  <a:srgbClr val="203D7C"/>
                </a:solidFill>
                <a:latin typeface="Arial"/>
                <a:cs typeface="Arial"/>
              </a:rPr>
              <a:t> </a:t>
            </a:r>
            <a:r>
              <a:rPr dirty="0" sz="1400" spc="75">
                <a:solidFill>
                  <a:srgbClr val="203D7C"/>
                </a:solidFill>
                <a:latin typeface="Arial"/>
                <a:cs typeface="Arial"/>
              </a:rPr>
              <a:t>Information</a:t>
            </a:r>
            <a:endParaRPr sz="1400">
              <a:latin typeface="Arial"/>
              <a:cs typeface="Arial"/>
            </a:endParaRPr>
          </a:p>
          <a:p>
            <a:pPr marL="12700">
              <a:lnSpc>
                <a:spcPct val="100000"/>
              </a:lnSpc>
              <a:spcBef>
                <a:spcPts val="420"/>
              </a:spcBef>
            </a:pPr>
            <a:r>
              <a:rPr dirty="0" sz="1100">
                <a:solidFill>
                  <a:srgbClr val="4C4D4F"/>
                </a:solidFill>
                <a:latin typeface="Helvetica-Light"/>
                <a:cs typeface="Helvetica-Light"/>
              </a:rPr>
              <a:t>Toll Free:</a:t>
            </a:r>
            <a:r>
              <a:rPr dirty="0" sz="1100" spc="-100">
                <a:solidFill>
                  <a:srgbClr val="4C4D4F"/>
                </a:solidFill>
                <a:latin typeface="Helvetica-Light"/>
                <a:cs typeface="Helvetica-Light"/>
              </a:rPr>
              <a:t> </a:t>
            </a:r>
            <a:r>
              <a:rPr dirty="0" sz="1100">
                <a:solidFill>
                  <a:srgbClr val="4C4D4F"/>
                </a:solidFill>
                <a:latin typeface="Helvetica-Light"/>
                <a:cs typeface="Helvetica-Light"/>
              </a:rPr>
              <a:t>1.888.912.3151</a:t>
            </a:r>
            <a:endParaRPr sz="1100">
              <a:latin typeface="Helvetica-Light"/>
              <a:cs typeface="Helvetica-Light"/>
            </a:endParaRPr>
          </a:p>
          <a:p>
            <a:pPr marL="12700">
              <a:lnSpc>
                <a:spcPct val="100000"/>
              </a:lnSpc>
              <a:spcBef>
                <a:spcPts val="680"/>
              </a:spcBef>
            </a:pPr>
            <a:r>
              <a:rPr dirty="0" sz="1400" spc="60">
                <a:solidFill>
                  <a:srgbClr val="203D7C"/>
                </a:solidFill>
                <a:latin typeface="Arial"/>
                <a:cs typeface="Arial"/>
              </a:rPr>
              <a:t>Customer</a:t>
            </a:r>
            <a:r>
              <a:rPr dirty="0" sz="1400" spc="-114">
                <a:solidFill>
                  <a:srgbClr val="203D7C"/>
                </a:solidFill>
                <a:latin typeface="Arial"/>
                <a:cs typeface="Arial"/>
              </a:rPr>
              <a:t> </a:t>
            </a:r>
            <a:r>
              <a:rPr dirty="0" sz="1400" spc="80">
                <a:solidFill>
                  <a:srgbClr val="203D7C"/>
                </a:solidFill>
                <a:latin typeface="Arial"/>
                <a:cs typeface="Arial"/>
              </a:rPr>
              <a:t>Support</a:t>
            </a:r>
            <a:endParaRPr sz="1400">
              <a:latin typeface="Arial"/>
              <a:cs typeface="Arial"/>
            </a:endParaRPr>
          </a:p>
          <a:p>
            <a:pPr marL="12700">
              <a:lnSpc>
                <a:spcPct val="100000"/>
              </a:lnSpc>
              <a:spcBef>
                <a:spcPts val="420"/>
              </a:spcBef>
            </a:pPr>
            <a:r>
              <a:rPr dirty="0" sz="1100">
                <a:solidFill>
                  <a:srgbClr val="4C4D4F"/>
                </a:solidFill>
                <a:latin typeface="Helvetica-Light"/>
                <a:cs typeface="Helvetica-Light"/>
              </a:rPr>
              <a:t>Toll Free:</a:t>
            </a:r>
            <a:r>
              <a:rPr dirty="0" sz="1100" spc="-100">
                <a:solidFill>
                  <a:srgbClr val="4C4D4F"/>
                </a:solidFill>
                <a:latin typeface="Helvetica-Light"/>
                <a:cs typeface="Helvetica-Light"/>
              </a:rPr>
              <a:t> </a:t>
            </a:r>
            <a:r>
              <a:rPr dirty="0" sz="1100">
                <a:solidFill>
                  <a:srgbClr val="4C4D4F"/>
                </a:solidFill>
                <a:latin typeface="Helvetica-Light"/>
                <a:cs typeface="Helvetica-Light"/>
              </a:rPr>
              <a:t>1.888.323.3151</a:t>
            </a:r>
            <a:endParaRPr sz="1100">
              <a:latin typeface="Helvetica-Light"/>
              <a:cs typeface="Helvetica-Light"/>
            </a:endParaRPr>
          </a:p>
          <a:p>
            <a:pPr marL="12700">
              <a:lnSpc>
                <a:spcPct val="100000"/>
              </a:lnSpc>
              <a:spcBef>
                <a:spcPts val="680"/>
              </a:spcBef>
            </a:pPr>
            <a:r>
              <a:rPr dirty="0" sz="1400" spc="30">
                <a:solidFill>
                  <a:srgbClr val="203D7C"/>
                </a:solidFill>
                <a:latin typeface="Arial"/>
                <a:cs typeface="Arial"/>
              </a:rPr>
              <a:t>Technical</a:t>
            </a:r>
            <a:r>
              <a:rPr dirty="0" sz="1400" spc="-125">
                <a:solidFill>
                  <a:srgbClr val="203D7C"/>
                </a:solidFill>
                <a:latin typeface="Arial"/>
                <a:cs typeface="Arial"/>
              </a:rPr>
              <a:t> </a:t>
            </a:r>
            <a:r>
              <a:rPr dirty="0" sz="1400" spc="80">
                <a:solidFill>
                  <a:srgbClr val="203D7C"/>
                </a:solidFill>
                <a:latin typeface="Arial"/>
                <a:cs typeface="Arial"/>
              </a:rPr>
              <a:t>Support</a:t>
            </a:r>
            <a:endParaRPr sz="1400">
              <a:latin typeface="Arial"/>
              <a:cs typeface="Arial"/>
            </a:endParaRPr>
          </a:p>
          <a:p>
            <a:pPr marL="12700" marR="5080">
              <a:lnSpc>
                <a:spcPts val="1300"/>
              </a:lnSpc>
              <a:spcBef>
                <a:spcPts val="480"/>
              </a:spcBef>
            </a:pPr>
            <a:r>
              <a:rPr dirty="0" sz="1100" spc="-15">
                <a:solidFill>
                  <a:srgbClr val="4C4D4F"/>
                </a:solidFill>
                <a:latin typeface="Helvetica-Light"/>
                <a:cs typeface="Helvetica-Light"/>
              </a:rPr>
              <a:t>We </a:t>
            </a:r>
            <a:r>
              <a:rPr dirty="0" sz="1100" spc="-30">
                <a:solidFill>
                  <a:srgbClr val="4C4D4F"/>
                </a:solidFill>
                <a:latin typeface="Helvetica-Light"/>
                <a:cs typeface="Helvetica-Light"/>
              </a:rPr>
              <a:t>provide </a:t>
            </a:r>
            <a:r>
              <a:rPr dirty="0" sz="1100" spc="-25">
                <a:solidFill>
                  <a:srgbClr val="4C4D4F"/>
                </a:solidFill>
                <a:latin typeface="Helvetica-Light"/>
                <a:cs typeface="Helvetica-Light"/>
              </a:rPr>
              <a:t>FREE </a:t>
            </a:r>
            <a:r>
              <a:rPr dirty="0" sz="1100" spc="-30">
                <a:solidFill>
                  <a:srgbClr val="4C4D4F"/>
                </a:solidFill>
                <a:latin typeface="Helvetica-Light"/>
                <a:cs typeface="Helvetica-Light"/>
              </a:rPr>
              <a:t>telephone technical support  </a:t>
            </a:r>
            <a:r>
              <a:rPr dirty="0" sz="1100" spc="-25">
                <a:solidFill>
                  <a:srgbClr val="4C4D4F"/>
                </a:solidFill>
                <a:latin typeface="Helvetica-Light"/>
                <a:cs typeface="Helvetica-Light"/>
              </a:rPr>
              <a:t>24/7 </a:t>
            </a:r>
            <a:r>
              <a:rPr dirty="0" sz="1100" spc="-30">
                <a:solidFill>
                  <a:srgbClr val="4C4D4F"/>
                </a:solidFill>
                <a:latin typeface="Helvetica-Light"/>
                <a:cs typeface="Helvetica-Light"/>
              </a:rPr>
              <a:t>(excluding </a:t>
            </a:r>
            <a:r>
              <a:rPr dirty="0" sz="1100" spc="-15">
                <a:solidFill>
                  <a:srgbClr val="4C4D4F"/>
                </a:solidFill>
                <a:latin typeface="Helvetica-Light"/>
                <a:cs typeface="Helvetica-Light"/>
              </a:rPr>
              <a:t>US </a:t>
            </a:r>
            <a:r>
              <a:rPr dirty="0" sz="1100" spc="-30">
                <a:solidFill>
                  <a:srgbClr val="4C4D4F"/>
                </a:solidFill>
                <a:latin typeface="Helvetica-Light"/>
                <a:cs typeface="Helvetica-Light"/>
              </a:rPr>
              <a:t>holidays) </a:t>
            </a:r>
            <a:r>
              <a:rPr dirty="0" sz="1100" spc="-20">
                <a:solidFill>
                  <a:srgbClr val="4C4D4F"/>
                </a:solidFill>
                <a:latin typeface="Helvetica-Light"/>
                <a:cs typeface="Helvetica-Light"/>
              </a:rPr>
              <a:t>for </a:t>
            </a:r>
            <a:r>
              <a:rPr dirty="0" sz="1100" spc="-15">
                <a:solidFill>
                  <a:srgbClr val="4C4D4F"/>
                </a:solidFill>
                <a:latin typeface="Helvetica-Light"/>
                <a:cs typeface="Helvetica-Light"/>
              </a:rPr>
              <a:t>as </a:t>
            </a:r>
            <a:r>
              <a:rPr dirty="0" sz="1100" spc="-25">
                <a:solidFill>
                  <a:srgbClr val="4C4D4F"/>
                </a:solidFill>
                <a:latin typeface="Helvetica-Light"/>
                <a:cs typeface="Helvetica-Light"/>
              </a:rPr>
              <a:t>long </a:t>
            </a:r>
            <a:r>
              <a:rPr dirty="0" sz="1100" spc="-30">
                <a:solidFill>
                  <a:srgbClr val="4C4D4F"/>
                </a:solidFill>
                <a:latin typeface="Helvetica-Light"/>
                <a:cs typeface="Helvetica-Light"/>
              </a:rPr>
              <a:t>as  </a:t>
            </a:r>
            <a:r>
              <a:rPr dirty="0" sz="1100" spc="-20">
                <a:solidFill>
                  <a:srgbClr val="4C4D4F"/>
                </a:solidFill>
                <a:latin typeface="Helvetica-Light"/>
                <a:cs typeface="Helvetica-Light"/>
              </a:rPr>
              <a:t>you own </a:t>
            </a:r>
            <a:r>
              <a:rPr dirty="0" sz="1100" spc="-25">
                <a:solidFill>
                  <a:srgbClr val="4C4D4F"/>
                </a:solidFill>
                <a:latin typeface="Helvetica-Light"/>
                <a:cs typeface="Helvetica-Light"/>
              </a:rPr>
              <a:t>your Howard </a:t>
            </a:r>
            <a:r>
              <a:rPr dirty="0" sz="1100" spc="-30">
                <a:solidFill>
                  <a:srgbClr val="4C4D4F"/>
                </a:solidFill>
                <a:latin typeface="Helvetica-Light"/>
                <a:cs typeface="Helvetica-Light"/>
              </a:rPr>
              <a:t>product. </a:t>
            </a:r>
            <a:r>
              <a:rPr dirty="0" sz="1100" spc="-20">
                <a:solidFill>
                  <a:srgbClr val="4C4D4F"/>
                </a:solidFill>
                <a:latin typeface="Helvetica-Light"/>
                <a:cs typeface="Helvetica-Light"/>
              </a:rPr>
              <a:t>Our </a:t>
            </a:r>
            <a:r>
              <a:rPr dirty="0" sz="1100" spc="-30">
                <a:solidFill>
                  <a:srgbClr val="4C4D4F"/>
                </a:solidFill>
                <a:latin typeface="Helvetica-Light"/>
                <a:cs typeface="Helvetica-Light"/>
              </a:rPr>
              <a:t>friendly,  US-based </a:t>
            </a:r>
            <a:r>
              <a:rPr dirty="0" sz="1100" spc="-25">
                <a:solidFill>
                  <a:srgbClr val="4C4D4F"/>
                </a:solidFill>
                <a:latin typeface="Helvetica-Light"/>
                <a:cs typeface="Helvetica-Light"/>
              </a:rPr>
              <a:t>team </a:t>
            </a:r>
            <a:r>
              <a:rPr dirty="0" sz="1100" spc="-15">
                <a:solidFill>
                  <a:srgbClr val="4C4D4F"/>
                </a:solidFill>
                <a:latin typeface="Helvetica-Light"/>
                <a:cs typeface="Helvetica-Light"/>
              </a:rPr>
              <a:t>of </a:t>
            </a:r>
            <a:r>
              <a:rPr dirty="0" sz="1100" spc="-30">
                <a:solidFill>
                  <a:srgbClr val="4C4D4F"/>
                </a:solidFill>
                <a:latin typeface="Helvetica-Light"/>
                <a:cs typeface="Helvetica-Light"/>
              </a:rPr>
              <a:t>experts </a:t>
            </a:r>
            <a:r>
              <a:rPr dirty="0" sz="1100" spc="-25">
                <a:solidFill>
                  <a:srgbClr val="4C4D4F"/>
                </a:solidFill>
                <a:latin typeface="Helvetica-Light"/>
                <a:cs typeface="Helvetica-Light"/>
              </a:rPr>
              <a:t>will answer </a:t>
            </a:r>
            <a:r>
              <a:rPr dirty="0" sz="1100" spc="-30">
                <a:solidFill>
                  <a:srgbClr val="4C4D4F"/>
                </a:solidFill>
                <a:latin typeface="Helvetica-Light"/>
                <a:cs typeface="Helvetica-Light"/>
              </a:rPr>
              <a:t>your  questions </a:t>
            </a:r>
            <a:r>
              <a:rPr dirty="0" sz="1100" spc="-25">
                <a:solidFill>
                  <a:srgbClr val="4C4D4F"/>
                </a:solidFill>
                <a:latin typeface="Helvetica-Light"/>
                <a:cs typeface="Helvetica-Light"/>
              </a:rPr>
              <a:t>about </a:t>
            </a:r>
            <a:r>
              <a:rPr dirty="0" sz="1100" spc="-20">
                <a:solidFill>
                  <a:srgbClr val="4C4D4F"/>
                </a:solidFill>
                <a:latin typeface="Helvetica-Light"/>
                <a:cs typeface="Helvetica-Light"/>
              </a:rPr>
              <a:t>the </a:t>
            </a:r>
            <a:r>
              <a:rPr dirty="0" sz="1100" spc="-30">
                <a:solidFill>
                  <a:srgbClr val="4C4D4F"/>
                </a:solidFill>
                <a:latin typeface="Helvetica-Light"/>
                <a:cs typeface="Helvetica-Light"/>
              </a:rPr>
              <a:t>product, hardware setup,  </a:t>
            </a:r>
            <a:r>
              <a:rPr dirty="0" sz="1100" spc="-15">
                <a:solidFill>
                  <a:srgbClr val="4C4D4F"/>
                </a:solidFill>
                <a:latin typeface="Helvetica-Light"/>
                <a:cs typeface="Helvetica-Light"/>
              </a:rPr>
              <a:t>or</a:t>
            </a:r>
            <a:r>
              <a:rPr dirty="0" sz="1100" spc="-60">
                <a:solidFill>
                  <a:srgbClr val="4C4D4F"/>
                </a:solidFill>
                <a:latin typeface="Helvetica-Light"/>
                <a:cs typeface="Helvetica-Light"/>
              </a:rPr>
              <a:t> </a:t>
            </a:r>
            <a:r>
              <a:rPr dirty="0" sz="1100" spc="-30">
                <a:solidFill>
                  <a:srgbClr val="4C4D4F"/>
                </a:solidFill>
                <a:latin typeface="Helvetica-Light"/>
                <a:cs typeface="Helvetica-Light"/>
              </a:rPr>
              <a:t>installation,</a:t>
            </a:r>
            <a:r>
              <a:rPr dirty="0" sz="1100" spc="-60">
                <a:solidFill>
                  <a:srgbClr val="4C4D4F"/>
                </a:solidFill>
                <a:latin typeface="Helvetica-Light"/>
                <a:cs typeface="Helvetica-Light"/>
              </a:rPr>
              <a:t> </a:t>
            </a:r>
            <a:r>
              <a:rPr dirty="0" sz="1100" spc="-20">
                <a:solidFill>
                  <a:srgbClr val="4C4D4F"/>
                </a:solidFill>
                <a:latin typeface="Helvetica-Light"/>
                <a:cs typeface="Helvetica-Light"/>
              </a:rPr>
              <a:t>and</a:t>
            </a:r>
            <a:r>
              <a:rPr dirty="0" sz="1100" spc="-60">
                <a:solidFill>
                  <a:srgbClr val="4C4D4F"/>
                </a:solidFill>
                <a:latin typeface="Helvetica-Light"/>
                <a:cs typeface="Helvetica-Light"/>
              </a:rPr>
              <a:t> </a:t>
            </a:r>
            <a:r>
              <a:rPr dirty="0" sz="1100" spc="-25">
                <a:solidFill>
                  <a:srgbClr val="4C4D4F"/>
                </a:solidFill>
                <a:latin typeface="Helvetica-Light"/>
                <a:cs typeface="Helvetica-Light"/>
              </a:rPr>
              <a:t>with</a:t>
            </a:r>
            <a:r>
              <a:rPr dirty="0" sz="1100" spc="-60">
                <a:solidFill>
                  <a:srgbClr val="4C4D4F"/>
                </a:solidFill>
                <a:latin typeface="Helvetica-Light"/>
                <a:cs typeface="Helvetica-Light"/>
              </a:rPr>
              <a:t> </a:t>
            </a:r>
            <a:r>
              <a:rPr dirty="0" sz="1100" spc="-30">
                <a:solidFill>
                  <a:srgbClr val="4C4D4F"/>
                </a:solidFill>
                <a:latin typeface="Helvetica-Light"/>
                <a:cs typeface="Helvetica-Light"/>
              </a:rPr>
              <a:t>telephone</a:t>
            </a:r>
            <a:r>
              <a:rPr dirty="0" sz="1100" spc="-60">
                <a:solidFill>
                  <a:srgbClr val="4C4D4F"/>
                </a:solidFill>
                <a:latin typeface="Helvetica-Light"/>
                <a:cs typeface="Helvetica-Light"/>
              </a:rPr>
              <a:t> </a:t>
            </a:r>
            <a:r>
              <a:rPr dirty="0" sz="1100" spc="-25">
                <a:solidFill>
                  <a:srgbClr val="4C4D4F"/>
                </a:solidFill>
                <a:latin typeface="Helvetica-Light"/>
                <a:cs typeface="Helvetica-Light"/>
              </a:rPr>
              <a:t>hold</a:t>
            </a:r>
            <a:r>
              <a:rPr dirty="0" sz="1100" spc="-60">
                <a:solidFill>
                  <a:srgbClr val="4C4D4F"/>
                </a:solidFill>
                <a:latin typeface="Helvetica-Light"/>
                <a:cs typeface="Helvetica-Light"/>
              </a:rPr>
              <a:t> </a:t>
            </a:r>
            <a:r>
              <a:rPr dirty="0" sz="1100" spc="-25">
                <a:solidFill>
                  <a:srgbClr val="4C4D4F"/>
                </a:solidFill>
                <a:latin typeface="Helvetica-Light"/>
                <a:cs typeface="Helvetica-Light"/>
              </a:rPr>
              <a:t>times</a:t>
            </a:r>
            <a:r>
              <a:rPr dirty="0" sz="1100" spc="-60">
                <a:solidFill>
                  <a:srgbClr val="4C4D4F"/>
                </a:solidFill>
                <a:latin typeface="Helvetica-Light"/>
                <a:cs typeface="Helvetica-Light"/>
              </a:rPr>
              <a:t> </a:t>
            </a:r>
            <a:r>
              <a:rPr dirty="0" sz="1100" spc="-30">
                <a:solidFill>
                  <a:srgbClr val="4C4D4F"/>
                </a:solidFill>
                <a:latin typeface="Helvetica-Light"/>
                <a:cs typeface="Helvetica-Light"/>
              </a:rPr>
              <a:t>of  typically </a:t>
            </a:r>
            <a:r>
              <a:rPr dirty="0" sz="1100" spc="-25">
                <a:solidFill>
                  <a:srgbClr val="4C4D4F"/>
                </a:solidFill>
                <a:latin typeface="Helvetica-Light"/>
                <a:cs typeface="Helvetica-Light"/>
              </a:rPr>
              <a:t>less than </a:t>
            </a:r>
            <a:r>
              <a:rPr dirty="0" sz="1100">
                <a:solidFill>
                  <a:srgbClr val="4C4D4F"/>
                </a:solidFill>
                <a:latin typeface="Helvetica-Light"/>
                <a:cs typeface="Helvetica-Light"/>
              </a:rPr>
              <a:t>1</a:t>
            </a:r>
            <a:r>
              <a:rPr dirty="0" sz="1100" spc="-190">
                <a:solidFill>
                  <a:srgbClr val="4C4D4F"/>
                </a:solidFill>
                <a:latin typeface="Helvetica-Light"/>
                <a:cs typeface="Helvetica-Light"/>
              </a:rPr>
              <a:t> </a:t>
            </a:r>
            <a:r>
              <a:rPr dirty="0" sz="1100" spc="-30">
                <a:solidFill>
                  <a:srgbClr val="4C4D4F"/>
                </a:solidFill>
                <a:latin typeface="Helvetica-Light"/>
                <a:cs typeface="Helvetica-Light"/>
              </a:rPr>
              <a:t>minute!</a:t>
            </a:r>
            <a:endParaRPr sz="1100">
              <a:latin typeface="Helvetica-Light"/>
              <a:cs typeface="Helvetica-Light"/>
            </a:endParaRPr>
          </a:p>
          <a:p>
            <a:pPr marL="12700">
              <a:lnSpc>
                <a:spcPct val="100000"/>
              </a:lnSpc>
              <a:spcBef>
                <a:spcPts val="439"/>
              </a:spcBef>
            </a:pPr>
            <a:r>
              <a:rPr dirty="0" sz="1100" spc="-20">
                <a:solidFill>
                  <a:srgbClr val="203D7C"/>
                </a:solidFill>
                <a:latin typeface="Helvetica-Light"/>
                <a:cs typeface="Helvetica-Light"/>
              </a:rPr>
              <a:t>For </a:t>
            </a:r>
            <a:r>
              <a:rPr dirty="0" sz="1100" spc="-30">
                <a:solidFill>
                  <a:srgbClr val="203D7C"/>
                </a:solidFill>
                <a:latin typeface="Helvetica-Light"/>
                <a:cs typeface="Helvetica-Light"/>
              </a:rPr>
              <a:t>technical support </a:t>
            </a:r>
            <a:r>
              <a:rPr dirty="0" sz="1100" spc="-25">
                <a:solidFill>
                  <a:srgbClr val="203D7C"/>
                </a:solidFill>
                <a:latin typeface="Helvetica-Light"/>
                <a:cs typeface="Helvetica-Light"/>
              </a:rPr>
              <a:t>call</a:t>
            </a:r>
            <a:r>
              <a:rPr dirty="0" sz="1100" spc="-170">
                <a:solidFill>
                  <a:srgbClr val="203D7C"/>
                </a:solidFill>
                <a:latin typeface="Helvetica-Light"/>
                <a:cs typeface="Helvetica-Light"/>
              </a:rPr>
              <a:t> </a:t>
            </a:r>
            <a:r>
              <a:rPr dirty="0" sz="1100" spc="-30">
                <a:solidFill>
                  <a:srgbClr val="203D7C"/>
                </a:solidFill>
                <a:latin typeface="Helvetica-Light"/>
                <a:cs typeface="Helvetica-Light"/>
              </a:rPr>
              <a:t>888.323.3151</a:t>
            </a:r>
            <a:endParaRPr sz="1100">
              <a:latin typeface="Helvetica-Light"/>
              <a:cs typeface="Helvetica-Light"/>
            </a:endParaRPr>
          </a:p>
        </p:txBody>
      </p:sp>
      <p:sp>
        <p:nvSpPr>
          <p:cNvPr id="9" name="object 9"/>
          <p:cNvSpPr txBox="1"/>
          <p:nvPr/>
        </p:nvSpPr>
        <p:spPr>
          <a:xfrm>
            <a:off x="3699764" y="1829813"/>
            <a:ext cx="3413760" cy="451484"/>
          </a:xfrm>
          <a:prstGeom prst="rect">
            <a:avLst/>
          </a:prstGeom>
        </p:spPr>
        <p:txBody>
          <a:bodyPr wrap="square" lIns="0" tIns="0" rIns="0" bIns="0" rtlCol="0" vert="horz">
            <a:spAutoFit/>
          </a:bodyPr>
          <a:lstStyle/>
          <a:p>
            <a:pPr marL="12700">
              <a:lnSpc>
                <a:spcPct val="100000"/>
              </a:lnSpc>
            </a:pPr>
            <a:r>
              <a:rPr dirty="0" sz="1400" spc="95">
                <a:solidFill>
                  <a:srgbClr val="203D7C"/>
                </a:solidFill>
                <a:latin typeface="Arial"/>
                <a:cs typeface="Arial"/>
              </a:rPr>
              <a:t>For </a:t>
            </a:r>
            <a:r>
              <a:rPr dirty="0" sz="1400" spc="80">
                <a:solidFill>
                  <a:srgbClr val="203D7C"/>
                </a:solidFill>
                <a:latin typeface="Arial"/>
                <a:cs typeface="Arial"/>
              </a:rPr>
              <a:t>Kiosk</a:t>
            </a:r>
            <a:r>
              <a:rPr dirty="0" sz="1400" spc="-90">
                <a:solidFill>
                  <a:srgbClr val="203D7C"/>
                </a:solidFill>
                <a:latin typeface="Arial"/>
                <a:cs typeface="Arial"/>
              </a:rPr>
              <a:t> </a:t>
            </a:r>
            <a:r>
              <a:rPr dirty="0" sz="1400" spc="80">
                <a:solidFill>
                  <a:srgbClr val="203D7C"/>
                </a:solidFill>
                <a:latin typeface="Arial"/>
                <a:cs typeface="Arial"/>
              </a:rPr>
              <a:t>Inquiries</a:t>
            </a:r>
            <a:endParaRPr sz="1400">
              <a:latin typeface="Arial"/>
              <a:cs typeface="Arial"/>
            </a:endParaRPr>
          </a:p>
          <a:p>
            <a:pPr marL="12700">
              <a:lnSpc>
                <a:spcPct val="100000"/>
              </a:lnSpc>
              <a:spcBef>
                <a:spcPts val="420"/>
              </a:spcBef>
            </a:pPr>
            <a:r>
              <a:rPr dirty="0" sz="1100">
                <a:solidFill>
                  <a:srgbClr val="4C4D4F"/>
                </a:solidFill>
                <a:latin typeface="Helvetica-Light"/>
                <a:cs typeface="Helvetica-Light"/>
                <a:hlinkClick r:id="rId2"/>
              </a:rPr>
              <a:t>Please call 601.399.5051 or email</a:t>
            </a:r>
            <a:r>
              <a:rPr dirty="0" sz="1100" spc="-100">
                <a:solidFill>
                  <a:srgbClr val="4C4D4F"/>
                </a:solidFill>
                <a:latin typeface="Helvetica-Light"/>
                <a:cs typeface="Helvetica-Light"/>
                <a:hlinkClick r:id="rId2"/>
              </a:rPr>
              <a:t> </a:t>
            </a:r>
            <a:r>
              <a:rPr dirty="0" sz="1100">
                <a:solidFill>
                  <a:srgbClr val="4C4D4F"/>
                </a:solidFill>
                <a:latin typeface="Helvetica-Light"/>
                <a:cs typeface="Helvetica-Light"/>
                <a:hlinkClick r:id="rId2"/>
              </a:rPr>
              <a:t>kiosk@howard.com.</a:t>
            </a:r>
            <a:endParaRPr sz="1100">
              <a:latin typeface="Helvetica-Light"/>
              <a:cs typeface="Helvetica-Light"/>
            </a:endParaRPr>
          </a:p>
        </p:txBody>
      </p:sp>
      <p:sp>
        <p:nvSpPr>
          <p:cNvPr id="10" name="object 10"/>
          <p:cNvSpPr/>
          <p:nvPr/>
        </p:nvSpPr>
        <p:spPr>
          <a:xfrm>
            <a:off x="2249423" y="3391090"/>
            <a:ext cx="5522976" cy="6667309"/>
          </a:xfrm>
          <a:prstGeom prst="rect">
            <a:avLst/>
          </a:prstGeom>
          <a:blipFill>
            <a:blip r:embed="rId3" cstate="print"/>
            <a:stretch>
              <a:fillRect/>
            </a:stretch>
          </a:blipFill>
        </p:spPr>
        <p:txBody>
          <a:bodyPr wrap="square" lIns="0" tIns="0" rIns="0" bIns="0" rtlCol="0"/>
          <a:lstStyle/>
          <a:p/>
        </p:txBody>
      </p:sp>
      <p:sp>
        <p:nvSpPr>
          <p:cNvPr id="11" name="object 11"/>
          <p:cNvSpPr/>
          <p:nvPr/>
        </p:nvSpPr>
        <p:spPr>
          <a:xfrm>
            <a:off x="2249423" y="3391080"/>
            <a:ext cx="5523230" cy="6667500"/>
          </a:xfrm>
          <a:custGeom>
            <a:avLst/>
            <a:gdLst/>
            <a:ahLst/>
            <a:cxnLst/>
            <a:rect l="l" t="t" r="r" b="b"/>
            <a:pathLst>
              <a:path w="5523230" h="6667500">
                <a:moveTo>
                  <a:pt x="5522976" y="0"/>
                </a:moveTo>
                <a:lnTo>
                  <a:pt x="0" y="3028006"/>
                </a:lnTo>
                <a:lnTo>
                  <a:pt x="3297989" y="6667319"/>
                </a:lnTo>
                <a:lnTo>
                  <a:pt x="5522976" y="6667319"/>
                </a:lnTo>
                <a:lnTo>
                  <a:pt x="5522976" y="0"/>
                </a:lnTo>
                <a:close/>
              </a:path>
            </a:pathLst>
          </a:custGeom>
          <a:solidFill>
            <a:srgbClr val="65BD60"/>
          </a:solidFill>
        </p:spPr>
        <p:txBody>
          <a:bodyPr wrap="square" lIns="0" tIns="0" rIns="0" bIns="0" rtlCol="0"/>
          <a:lstStyl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7777"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2</a:t>
            </a:r>
            <a:endParaRPr sz="1000">
              <a:latin typeface="AvenirLTStd-Book"/>
              <a:cs typeface="AvenirLTStd-Book"/>
            </a:endParaRPr>
          </a:p>
        </p:txBody>
      </p:sp>
      <p:sp>
        <p:nvSpPr>
          <p:cNvPr id="3" name="object 3"/>
          <p:cNvSpPr/>
          <p:nvPr/>
        </p:nvSpPr>
        <p:spPr>
          <a:xfrm>
            <a:off x="1082967"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4" name="object 4"/>
          <p:cNvSpPr/>
          <p:nvPr/>
        </p:nvSpPr>
        <p:spPr>
          <a:xfrm>
            <a:off x="1082967"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5" name="object 5"/>
          <p:cNvSpPr/>
          <p:nvPr/>
        </p:nvSpPr>
        <p:spPr>
          <a:xfrm>
            <a:off x="0" y="4881067"/>
            <a:ext cx="7772400" cy="325120"/>
          </a:xfrm>
          <a:custGeom>
            <a:avLst/>
            <a:gdLst/>
            <a:ahLst/>
            <a:cxnLst/>
            <a:rect l="l" t="t" r="r" b="b"/>
            <a:pathLst>
              <a:path w="7772400" h="325120">
                <a:moveTo>
                  <a:pt x="0" y="325120"/>
                </a:moveTo>
                <a:lnTo>
                  <a:pt x="7772400" y="325120"/>
                </a:lnTo>
                <a:lnTo>
                  <a:pt x="7772400" y="0"/>
                </a:lnTo>
                <a:lnTo>
                  <a:pt x="0" y="0"/>
                </a:lnTo>
                <a:lnTo>
                  <a:pt x="0" y="325120"/>
                </a:lnTo>
                <a:close/>
              </a:path>
            </a:pathLst>
          </a:custGeom>
          <a:solidFill>
            <a:srgbClr val="203D7C"/>
          </a:solidFill>
        </p:spPr>
        <p:txBody>
          <a:bodyPr wrap="square" lIns="0" tIns="0" rIns="0" bIns="0" rtlCol="0"/>
          <a:lstStyle/>
          <a:p/>
        </p:txBody>
      </p:sp>
      <p:sp>
        <p:nvSpPr>
          <p:cNvPr id="6" name="object 6"/>
          <p:cNvSpPr/>
          <p:nvPr/>
        </p:nvSpPr>
        <p:spPr>
          <a:xfrm>
            <a:off x="4047235" y="5823877"/>
            <a:ext cx="3725545" cy="0"/>
          </a:xfrm>
          <a:custGeom>
            <a:avLst/>
            <a:gdLst/>
            <a:ahLst/>
            <a:cxnLst/>
            <a:rect l="l" t="t" r="r" b="b"/>
            <a:pathLst>
              <a:path w="3725545" h="0">
                <a:moveTo>
                  <a:pt x="0" y="0"/>
                </a:moveTo>
                <a:lnTo>
                  <a:pt x="3725163" y="0"/>
                </a:lnTo>
              </a:path>
            </a:pathLst>
          </a:custGeom>
          <a:ln w="25336">
            <a:solidFill>
              <a:srgbClr val="4C4D4F"/>
            </a:solidFill>
          </a:ln>
        </p:spPr>
        <p:txBody>
          <a:bodyPr wrap="square" lIns="0" tIns="0" rIns="0" bIns="0" rtlCol="0"/>
          <a:lstStyle/>
          <a:p/>
        </p:txBody>
      </p:sp>
      <p:sp>
        <p:nvSpPr>
          <p:cNvPr id="7" name="object 7"/>
          <p:cNvSpPr/>
          <p:nvPr/>
        </p:nvSpPr>
        <p:spPr>
          <a:xfrm>
            <a:off x="2669059" y="5823877"/>
            <a:ext cx="1259205" cy="0"/>
          </a:xfrm>
          <a:custGeom>
            <a:avLst/>
            <a:gdLst/>
            <a:ahLst/>
            <a:cxnLst/>
            <a:rect l="l" t="t" r="r" b="b"/>
            <a:pathLst>
              <a:path w="1259204" h="0">
                <a:moveTo>
                  <a:pt x="0" y="0"/>
                </a:moveTo>
                <a:lnTo>
                  <a:pt x="1258897" y="0"/>
                </a:lnTo>
              </a:path>
            </a:pathLst>
          </a:custGeom>
          <a:ln w="25336">
            <a:solidFill>
              <a:srgbClr val="4C4D4F"/>
            </a:solidFill>
          </a:ln>
        </p:spPr>
        <p:txBody>
          <a:bodyPr wrap="square" lIns="0" tIns="0" rIns="0" bIns="0" rtlCol="0"/>
          <a:lstStyle/>
          <a:p/>
        </p:txBody>
      </p:sp>
      <p:sp>
        <p:nvSpPr>
          <p:cNvPr id="8" name="object 8"/>
          <p:cNvSpPr/>
          <p:nvPr/>
        </p:nvSpPr>
        <p:spPr>
          <a:xfrm>
            <a:off x="2073186" y="7424508"/>
            <a:ext cx="3647173" cy="1754873"/>
          </a:xfrm>
          <a:prstGeom prst="rect">
            <a:avLst/>
          </a:prstGeom>
          <a:blipFill>
            <a:blip r:embed="rId2" cstate="print"/>
            <a:stretch>
              <a:fillRect/>
            </a:stretch>
          </a:blipFill>
        </p:spPr>
        <p:txBody>
          <a:bodyPr wrap="square" lIns="0" tIns="0" rIns="0" bIns="0" rtlCol="0"/>
          <a:lstStyle/>
          <a:p/>
        </p:txBody>
      </p:sp>
      <p:sp>
        <p:nvSpPr>
          <p:cNvPr id="9" name="object 9"/>
          <p:cNvSpPr txBox="1"/>
          <p:nvPr/>
        </p:nvSpPr>
        <p:spPr>
          <a:xfrm>
            <a:off x="615251" y="1150923"/>
            <a:ext cx="4518660" cy="2517775"/>
          </a:xfrm>
          <a:prstGeom prst="rect">
            <a:avLst/>
          </a:prstGeom>
        </p:spPr>
        <p:txBody>
          <a:bodyPr wrap="square" lIns="0" tIns="0" rIns="0" bIns="0" rtlCol="0" vert="horz">
            <a:spAutoFit/>
          </a:bodyPr>
          <a:lstStyle/>
          <a:p>
            <a:pPr algn="just" marL="12700">
              <a:lnSpc>
                <a:spcPct val="100000"/>
              </a:lnSpc>
              <a:tabLst>
                <a:tab pos="4406265" algn="l"/>
              </a:tabLst>
            </a:pPr>
            <a:r>
              <a:rPr dirty="0" sz="1400">
                <a:solidFill>
                  <a:srgbClr val="4C4D4F"/>
                </a:solidFill>
                <a:latin typeface="Helvetica-Light"/>
                <a:cs typeface="Helvetica-Light"/>
              </a:rPr>
              <a:t>The Howard Story 	3</a:t>
            </a:r>
            <a:endParaRPr sz="1400">
              <a:latin typeface="Helvetica-Light"/>
              <a:cs typeface="Helvetica-Light"/>
            </a:endParaRPr>
          </a:p>
          <a:p>
            <a:pPr algn="just" marL="12700" marR="5080">
              <a:lnSpc>
                <a:spcPct val="178600"/>
              </a:lnSpc>
              <a:tabLst>
                <a:tab pos="3921760" algn="l"/>
                <a:tab pos="4119245" algn="l"/>
                <a:tab pos="4307205" algn="l"/>
                <a:tab pos="4406265" algn="l"/>
              </a:tabLst>
            </a:pPr>
            <a:r>
              <a:rPr dirty="0" sz="1400">
                <a:solidFill>
                  <a:srgbClr val="4C4D4F"/>
                </a:solidFill>
                <a:latin typeface="Helvetica-Light"/>
                <a:cs typeface="Helvetica-Light"/>
              </a:rPr>
              <a:t>Company Overview 				4  Kiosk Models 				5  Advantages, Benefits and Features		6</a:t>
            </a:r>
            <a:r>
              <a:rPr dirty="0" sz="1400" spc="-50">
                <a:solidFill>
                  <a:srgbClr val="4C4D4F"/>
                </a:solidFill>
                <a:latin typeface="Helvetica-Light"/>
                <a:cs typeface="Helvetica-Light"/>
              </a:rPr>
              <a:t> </a:t>
            </a:r>
            <a:r>
              <a:rPr dirty="0" sz="1400">
                <a:solidFill>
                  <a:srgbClr val="4C4D4F"/>
                </a:solidFill>
                <a:latin typeface="Helvetica-Light"/>
                <a:cs typeface="Helvetica-Light"/>
              </a:rPr>
              <a:t>–</a:t>
            </a:r>
            <a:r>
              <a:rPr dirty="0" sz="1400" spc="-50">
                <a:solidFill>
                  <a:srgbClr val="4C4D4F"/>
                </a:solidFill>
                <a:latin typeface="Helvetica-Light"/>
                <a:cs typeface="Helvetica-Light"/>
              </a:rPr>
              <a:t> </a:t>
            </a:r>
            <a:r>
              <a:rPr dirty="0" sz="1400">
                <a:solidFill>
                  <a:srgbClr val="4C4D4F"/>
                </a:solidFill>
                <a:latin typeface="Helvetica-Light"/>
                <a:cs typeface="Helvetica-Light"/>
              </a:rPr>
              <a:t>7  Market Solutions and Advertising		8</a:t>
            </a:r>
            <a:r>
              <a:rPr dirty="0" sz="1400" spc="-50">
                <a:solidFill>
                  <a:srgbClr val="4C4D4F"/>
                </a:solidFill>
                <a:latin typeface="Helvetica-Light"/>
                <a:cs typeface="Helvetica-Light"/>
              </a:rPr>
              <a:t> </a:t>
            </a:r>
            <a:r>
              <a:rPr dirty="0" sz="1400">
                <a:solidFill>
                  <a:srgbClr val="4C4D4F"/>
                </a:solidFill>
                <a:latin typeface="Helvetica-Light"/>
                <a:cs typeface="Helvetica-Light"/>
              </a:rPr>
              <a:t>–</a:t>
            </a:r>
            <a:r>
              <a:rPr dirty="0" sz="1400" spc="-50">
                <a:solidFill>
                  <a:srgbClr val="4C4D4F"/>
                </a:solidFill>
                <a:latin typeface="Helvetica-Light"/>
                <a:cs typeface="Helvetica-Light"/>
              </a:rPr>
              <a:t> </a:t>
            </a:r>
            <a:r>
              <a:rPr dirty="0" sz="1400">
                <a:solidFill>
                  <a:srgbClr val="4C4D4F"/>
                </a:solidFill>
                <a:latin typeface="Helvetica-Light"/>
                <a:cs typeface="Helvetica-Light"/>
              </a:rPr>
              <a:t>9  Software	10</a:t>
            </a:r>
            <a:r>
              <a:rPr dirty="0" sz="1400" spc="-50">
                <a:solidFill>
                  <a:srgbClr val="4C4D4F"/>
                </a:solidFill>
                <a:latin typeface="Helvetica-Light"/>
                <a:cs typeface="Helvetica-Light"/>
              </a:rPr>
              <a:t> </a:t>
            </a:r>
            <a:r>
              <a:rPr dirty="0" sz="1400">
                <a:solidFill>
                  <a:srgbClr val="4C4D4F"/>
                </a:solidFill>
                <a:latin typeface="Helvetica-Light"/>
                <a:cs typeface="Helvetica-Light"/>
              </a:rPr>
              <a:t>–</a:t>
            </a:r>
            <a:r>
              <a:rPr dirty="0" sz="1400" spc="-50">
                <a:solidFill>
                  <a:srgbClr val="4C4D4F"/>
                </a:solidFill>
                <a:latin typeface="Helvetica-Light"/>
                <a:cs typeface="Helvetica-Light"/>
              </a:rPr>
              <a:t> </a:t>
            </a:r>
            <a:r>
              <a:rPr dirty="0" sz="1400">
                <a:solidFill>
                  <a:srgbClr val="4C4D4F"/>
                </a:solidFill>
                <a:latin typeface="Helvetica-Light"/>
                <a:cs typeface="Helvetica-Light"/>
              </a:rPr>
              <a:t>11  Contact Information 			12</a:t>
            </a:r>
            <a:endParaRPr sz="1400">
              <a:latin typeface="Helvetica-Light"/>
              <a:cs typeface="Helvetica-Light"/>
            </a:endParaRPr>
          </a:p>
        </p:txBody>
      </p:sp>
      <p:sp>
        <p:nvSpPr>
          <p:cNvPr id="10" name="object 10"/>
          <p:cNvSpPr txBox="1"/>
          <p:nvPr/>
        </p:nvSpPr>
        <p:spPr>
          <a:xfrm>
            <a:off x="3015551" y="4937174"/>
            <a:ext cx="1906905" cy="239395"/>
          </a:xfrm>
          <a:prstGeom prst="rect">
            <a:avLst/>
          </a:prstGeom>
        </p:spPr>
        <p:txBody>
          <a:bodyPr wrap="square" lIns="0" tIns="0" rIns="0" bIns="0" rtlCol="0" vert="horz">
            <a:spAutoFit/>
          </a:bodyPr>
          <a:lstStyle/>
          <a:p>
            <a:pPr marL="12700">
              <a:lnSpc>
                <a:spcPct val="100000"/>
              </a:lnSpc>
            </a:pPr>
            <a:r>
              <a:rPr dirty="0" sz="1400" spc="75">
                <a:solidFill>
                  <a:srgbClr val="FFFFFF"/>
                </a:solidFill>
                <a:latin typeface="Arial"/>
                <a:cs typeface="Arial"/>
              </a:rPr>
              <a:t>HOWARD</a:t>
            </a:r>
            <a:r>
              <a:rPr dirty="0" sz="1400" spc="-40">
                <a:solidFill>
                  <a:srgbClr val="FFFFFF"/>
                </a:solidFill>
                <a:latin typeface="Arial"/>
                <a:cs typeface="Arial"/>
              </a:rPr>
              <a:t> </a:t>
            </a:r>
            <a:r>
              <a:rPr dirty="0" sz="1400" spc="50">
                <a:solidFill>
                  <a:srgbClr val="FFFFFF"/>
                </a:solidFill>
                <a:latin typeface="Arial"/>
                <a:cs typeface="Arial"/>
              </a:rPr>
              <a:t>DIVISIONS</a:t>
            </a:r>
            <a:endParaRPr sz="1400">
              <a:latin typeface="Arial"/>
              <a:cs typeface="Arial"/>
            </a:endParaRPr>
          </a:p>
        </p:txBody>
      </p:sp>
      <p:sp>
        <p:nvSpPr>
          <p:cNvPr id="11" name="object 11"/>
          <p:cNvSpPr txBox="1">
            <a:spLocks noGrp="1"/>
          </p:cNvSpPr>
          <p:nvPr>
            <p:ph type="title"/>
          </p:nvPr>
        </p:nvSpPr>
        <p:spPr>
          <a:xfrm>
            <a:off x="609456" y="365755"/>
            <a:ext cx="5147310" cy="581025"/>
          </a:xfrm>
          <a:prstGeom prst="rect"/>
        </p:spPr>
        <p:txBody>
          <a:bodyPr wrap="square" lIns="0" tIns="0" rIns="0" bIns="0" rtlCol="0" vert="horz">
            <a:spAutoFit/>
          </a:bodyPr>
          <a:lstStyle/>
          <a:p>
            <a:pPr marL="12700">
              <a:lnSpc>
                <a:spcPct val="100000"/>
              </a:lnSpc>
            </a:pPr>
            <a:r>
              <a:rPr dirty="0" spc="135" u="none"/>
              <a:t>TABLE </a:t>
            </a:r>
            <a:r>
              <a:rPr dirty="0" spc="210" u="none"/>
              <a:t>OF</a:t>
            </a:r>
            <a:r>
              <a:rPr dirty="0" spc="-65" u="none"/>
              <a:t> </a:t>
            </a:r>
            <a:r>
              <a:rPr dirty="0" spc="105" u="none"/>
              <a:t>CONTENTS</a:t>
            </a:r>
          </a:p>
        </p:txBody>
      </p:sp>
      <p:sp>
        <p:nvSpPr>
          <p:cNvPr id="12" name="object 12"/>
          <p:cNvSpPr/>
          <p:nvPr/>
        </p:nvSpPr>
        <p:spPr>
          <a:xfrm>
            <a:off x="627951" y="998524"/>
            <a:ext cx="6508940" cy="25400"/>
          </a:xfrm>
          <a:prstGeom prst="rect">
            <a:avLst/>
          </a:prstGeom>
          <a:blipFill>
            <a:blip r:embed="rId3" cstate="print"/>
            <a:stretch>
              <a:fillRect/>
            </a:stretch>
          </a:blipFill>
        </p:spPr>
        <p:txBody>
          <a:bodyPr wrap="square" lIns="0" tIns="0" rIns="0" bIns="0" rtlCol="0"/>
          <a:lstStyle/>
          <a:p/>
        </p:txBody>
      </p:sp>
      <p:sp>
        <p:nvSpPr>
          <p:cNvPr id="13" name="object 13"/>
          <p:cNvSpPr txBox="1"/>
          <p:nvPr/>
        </p:nvSpPr>
        <p:spPr>
          <a:xfrm>
            <a:off x="2169045" y="6143918"/>
            <a:ext cx="962660" cy="505459"/>
          </a:xfrm>
          <a:prstGeom prst="rect">
            <a:avLst/>
          </a:prstGeom>
        </p:spPr>
        <p:txBody>
          <a:bodyPr wrap="square" lIns="0" tIns="0" rIns="0" bIns="0" rtlCol="0" vert="horz">
            <a:spAutoFit/>
          </a:bodyPr>
          <a:lstStyle/>
          <a:p>
            <a:pPr algn="ctr" marL="12065" marR="5080">
              <a:lnSpc>
                <a:spcPts val="1300"/>
              </a:lnSpc>
            </a:pPr>
            <a:r>
              <a:rPr dirty="0" sz="1100" spc="25">
                <a:solidFill>
                  <a:srgbClr val="4C4D4F"/>
                </a:solidFill>
                <a:latin typeface="Arial"/>
                <a:cs typeface="Arial"/>
              </a:rPr>
              <a:t>Howard</a:t>
            </a:r>
            <a:r>
              <a:rPr dirty="0" sz="1100" spc="-175">
                <a:solidFill>
                  <a:srgbClr val="4C4D4F"/>
                </a:solidFill>
                <a:latin typeface="Arial"/>
                <a:cs typeface="Arial"/>
              </a:rPr>
              <a:t> </a:t>
            </a:r>
            <a:r>
              <a:rPr dirty="0" sz="1100" spc="15">
                <a:solidFill>
                  <a:srgbClr val="4C4D4F"/>
                </a:solidFill>
                <a:latin typeface="Arial"/>
                <a:cs typeface="Arial"/>
              </a:rPr>
              <a:t>Power  </a:t>
            </a:r>
            <a:r>
              <a:rPr dirty="0" sz="1100">
                <a:solidFill>
                  <a:srgbClr val="4C4D4F"/>
                </a:solidFill>
                <a:latin typeface="Arial"/>
                <a:cs typeface="Arial"/>
              </a:rPr>
              <a:t>Solutions</a:t>
            </a:r>
            <a:endParaRPr sz="1100">
              <a:latin typeface="Arial"/>
              <a:cs typeface="Arial"/>
            </a:endParaRPr>
          </a:p>
          <a:p>
            <a:pPr algn="ctr">
              <a:lnSpc>
                <a:spcPct val="100000"/>
              </a:lnSpc>
              <a:spcBef>
                <a:spcPts val="35"/>
              </a:spcBef>
            </a:pPr>
            <a:r>
              <a:rPr dirty="0" sz="1000" spc="-40">
                <a:solidFill>
                  <a:srgbClr val="4C4D4F"/>
                </a:solidFill>
                <a:latin typeface="Arial"/>
                <a:cs typeface="Arial"/>
              </a:rPr>
              <a:t>1968</a:t>
            </a:r>
            <a:endParaRPr sz="1000">
              <a:latin typeface="Arial"/>
              <a:cs typeface="Arial"/>
            </a:endParaRPr>
          </a:p>
        </p:txBody>
      </p:sp>
      <p:sp>
        <p:nvSpPr>
          <p:cNvPr id="14" name="object 14"/>
          <p:cNvSpPr txBox="1"/>
          <p:nvPr/>
        </p:nvSpPr>
        <p:spPr>
          <a:xfrm>
            <a:off x="4824451" y="6914421"/>
            <a:ext cx="915669" cy="267335"/>
          </a:xfrm>
          <a:prstGeom prst="rect">
            <a:avLst/>
          </a:prstGeom>
        </p:spPr>
        <p:txBody>
          <a:bodyPr wrap="square" lIns="0" tIns="0" rIns="0" bIns="0" rtlCol="0" vert="horz">
            <a:spAutoFit/>
          </a:bodyPr>
          <a:lstStyle/>
          <a:p>
            <a:pPr marL="12700" marR="5080" indent="130810">
              <a:lnSpc>
                <a:spcPts val="1000"/>
              </a:lnSpc>
            </a:pPr>
            <a:r>
              <a:rPr dirty="0" sz="900" spc="-20" i="1">
                <a:solidFill>
                  <a:srgbClr val="4C4D4F"/>
                </a:solidFill>
                <a:latin typeface="Helvetica"/>
                <a:cs typeface="Helvetica"/>
              </a:rPr>
              <a:t>LED, </a:t>
            </a:r>
            <a:r>
              <a:rPr dirty="0" sz="900" spc="-30" i="1">
                <a:solidFill>
                  <a:srgbClr val="4C4D4F"/>
                </a:solidFill>
                <a:latin typeface="Helvetica"/>
                <a:cs typeface="Helvetica"/>
              </a:rPr>
              <a:t>Lamps,  </a:t>
            </a:r>
            <a:r>
              <a:rPr dirty="0" sz="900" spc="-25" i="1">
                <a:solidFill>
                  <a:srgbClr val="4C4D4F"/>
                </a:solidFill>
                <a:latin typeface="Helvetica"/>
                <a:cs typeface="Helvetica"/>
              </a:rPr>
              <a:t>Fixtures </a:t>
            </a:r>
            <a:r>
              <a:rPr dirty="0" sz="900" spc="-5" i="1">
                <a:solidFill>
                  <a:srgbClr val="4C4D4F"/>
                </a:solidFill>
                <a:latin typeface="Helvetica"/>
                <a:cs typeface="Helvetica"/>
              </a:rPr>
              <a:t>&amp;</a:t>
            </a:r>
            <a:r>
              <a:rPr dirty="0" sz="900" spc="-125" i="1">
                <a:solidFill>
                  <a:srgbClr val="4C4D4F"/>
                </a:solidFill>
                <a:latin typeface="Helvetica"/>
                <a:cs typeface="Helvetica"/>
              </a:rPr>
              <a:t> </a:t>
            </a:r>
            <a:r>
              <a:rPr dirty="0" sz="900" spc="-30" i="1">
                <a:solidFill>
                  <a:srgbClr val="4C4D4F"/>
                </a:solidFill>
                <a:latin typeface="Helvetica"/>
                <a:cs typeface="Helvetica"/>
              </a:rPr>
              <a:t>Ballasts</a:t>
            </a:r>
            <a:endParaRPr sz="900">
              <a:latin typeface="Helvetica"/>
              <a:cs typeface="Helvetica"/>
            </a:endParaRPr>
          </a:p>
        </p:txBody>
      </p:sp>
      <p:sp>
        <p:nvSpPr>
          <p:cNvPr id="15" name="object 15"/>
          <p:cNvSpPr txBox="1"/>
          <p:nvPr/>
        </p:nvSpPr>
        <p:spPr>
          <a:xfrm>
            <a:off x="2316480" y="6914421"/>
            <a:ext cx="664845" cy="267335"/>
          </a:xfrm>
          <a:prstGeom prst="rect">
            <a:avLst/>
          </a:prstGeom>
        </p:spPr>
        <p:txBody>
          <a:bodyPr wrap="square" lIns="0" tIns="0" rIns="0" bIns="0" rtlCol="0" vert="horz">
            <a:spAutoFit/>
          </a:bodyPr>
          <a:lstStyle/>
          <a:p>
            <a:pPr marL="12700" marR="5080" indent="126364">
              <a:lnSpc>
                <a:spcPts val="1000"/>
              </a:lnSpc>
            </a:pPr>
            <a:r>
              <a:rPr dirty="0" sz="900" spc="-25">
                <a:solidFill>
                  <a:srgbClr val="4C4D4F"/>
                </a:solidFill>
                <a:latin typeface="Helvetica"/>
                <a:cs typeface="Helvetica"/>
              </a:rPr>
              <a:t>Oil-filled  </a:t>
            </a:r>
            <a:r>
              <a:rPr dirty="0" sz="900" spc="-65">
                <a:solidFill>
                  <a:srgbClr val="4C4D4F"/>
                </a:solidFill>
                <a:latin typeface="Helvetica"/>
                <a:cs typeface="Helvetica"/>
              </a:rPr>
              <a:t>T</a:t>
            </a:r>
            <a:r>
              <a:rPr dirty="0" sz="900" spc="-30">
                <a:solidFill>
                  <a:srgbClr val="4C4D4F"/>
                </a:solidFill>
                <a:latin typeface="Helvetica"/>
                <a:cs typeface="Helvetica"/>
              </a:rPr>
              <a:t>ransformers</a:t>
            </a:r>
            <a:endParaRPr sz="900">
              <a:latin typeface="Helvetica"/>
              <a:cs typeface="Helvetica"/>
            </a:endParaRPr>
          </a:p>
        </p:txBody>
      </p:sp>
      <p:sp>
        <p:nvSpPr>
          <p:cNvPr id="16" name="object 16"/>
          <p:cNvSpPr txBox="1"/>
          <p:nvPr/>
        </p:nvSpPr>
        <p:spPr>
          <a:xfrm>
            <a:off x="3696166" y="6914421"/>
            <a:ext cx="525145" cy="267335"/>
          </a:xfrm>
          <a:prstGeom prst="rect">
            <a:avLst/>
          </a:prstGeom>
        </p:spPr>
        <p:txBody>
          <a:bodyPr wrap="square" lIns="0" tIns="0" rIns="0" bIns="0" rtlCol="0" vert="horz">
            <a:spAutoFit/>
          </a:bodyPr>
          <a:lstStyle/>
          <a:p>
            <a:pPr marL="12700" marR="5080" indent="85090">
              <a:lnSpc>
                <a:spcPts val="1000"/>
              </a:lnSpc>
            </a:pPr>
            <a:r>
              <a:rPr dirty="0" sz="900" spc="-30" i="1">
                <a:solidFill>
                  <a:srgbClr val="4C4D4F"/>
                </a:solidFill>
                <a:latin typeface="Helvetica"/>
                <a:cs typeface="Helvetica"/>
              </a:rPr>
              <a:t>Carrier  Truck</a:t>
            </a:r>
            <a:r>
              <a:rPr dirty="0" sz="900" spc="-125" i="1">
                <a:solidFill>
                  <a:srgbClr val="4C4D4F"/>
                </a:solidFill>
                <a:latin typeface="Helvetica"/>
                <a:cs typeface="Helvetica"/>
              </a:rPr>
              <a:t> </a:t>
            </a:r>
            <a:r>
              <a:rPr dirty="0" sz="900" spc="-30" i="1">
                <a:solidFill>
                  <a:srgbClr val="4C4D4F"/>
                </a:solidFill>
                <a:latin typeface="Helvetica"/>
                <a:cs typeface="Helvetica"/>
              </a:rPr>
              <a:t>Line</a:t>
            </a:r>
            <a:endParaRPr sz="900">
              <a:latin typeface="Helvetica"/>
              <a:cs typeface="Helvetica"/>
            </a:endParaRPr>
          </a:p>
        </p:txBody>
      </p:sp>
      <p:sp>
        <p:nvSpPr>
          <p:cNvPr id="17" name="object 17"/>
          <p:cNvSpPr txBox="1"/>
          <p:nvPr/>
        </p:nvSpPr>
        <p:spPr>
          <a:xfrm>
            <a:off x="4713753" y="6249132"/>
            <a:ext cx="1125220" cy="347980"/>
          </a:xfrm>
          <a:prstGeom prst="rect">
            <a:avLst/>
          </a:prstGeom>
        </p:spPr>
        <p:txBody>
          <a:bodyPr wrap="square" lIns="0" tIns="0" rIns="0" bIns="0" rtlCol="0" vert="horz">
            <a:spAutoFit/>
          </a:bodyPr>
          <a:lstStyle/>
          <a:p>
            <a:pPr algn="ctr">
              <a:lnSpc>
                <a:spcPct val="100000"/>
              </a:lnSpc>
            </a:pPr>
            <a:r>
              <a:rPr dirty="0" sz="1100" spc="45">
                <a:solidFill>
                  <a:srgbClr val="4C4D4F"/>
                </a:solidFill>
                <a:latin typeface="Arial"/>
                <a:cs typeface="Arial"/>
              </a:rPr>
              <a:t>Howard</a:t>
            </a:r>
            <a:r>
              <a:rPr dirty="0" sz="1100" spc="-105">
                <a:solidFill>
                  <a:srgbClr val="4C4D4F"/>
                </a:solidFill>
                <a:latin typeface="Arial"/>
                <a:cs typeface="Arial"/>
              </a:rPr>
              <a:t> </a:t>
            </a:r>
            <a:r>
              <a:rPr dirty="0" sz="1100" spc="50">
                <a:solidFill>
                  <a:srgbClr val="4C4D4F"/>
                </a:solidFill>
                <a:latin typeface="Arial"/>
                <a:cs typeface="Arial"/>
              </a:rPr>
              <a:t>Lighting</a:t>
            </a:r>
            <a:endParaRPr sz="1100">
              <a:latin typeface="Arial"/>
              <a:cs typeface="Arial"/>
            </a:endParaRPr>
          </a:p>
          <a:p>
            <a:pPr algn="ctr">
              <a:lnSpc>
                <a:spcPct val="100000"/>
              </a:lnSpc>
              <a:spcBef>
                <a:spcPts val="75"/>
              </a:spcBef>
            </a:pPr>
            <a:r>
              <a:rPr dirty="0" sz="1000" spc="-30">
                <a:solidFill>
                  <a:srgbClr val="4C4D4F"/>
                </a:solidFill>
                <a:latin typeface="Arial"/>
                <a:cs typeface="Arial"/>
              </a:rPr>
              <a:t>1994</a:t>
            </a:r>
            <a:endParaRPr sz="1000">
              <a:latin typeface="Arial"/>
              <a:cs typeface="Arial"/>
            </a:endParaRPr>
          </a:p>
        </p:txBody>
      </p:sp>
      <p:sp>
        <p:nvSpPr>
          <p:cNvPr id="18" name="object 18"/>
          <p:cNvSpPr txBox="1"/>
          <p:nvPr/>
        </p:nvSpPr>
        <p:spPr>
          <a:xfrm>
            <a:off x="3457754" y="6132945"/>
            <a:ext cx="988060" cy="516255"/>
          </a:xfrm>
          <a:prstGeom prst="rect">
            <a:avLst/>
          </a:prstGeom>
        </p:spPr>
        <p:txBody>
          <a:bodyPr wrap="square" lIns="0" tIns="0" rIns="0" bIns="0" rtlCol="0" vert="horz">
            <a:spAutoFit/>
          </a:bodyPr>
          <a:lstStyle/>
          <a:p>
            <a:pPr algn="ctr" marL="12700" marR="5080" indent="-3175">
              <a:lnSpc>
                <a:spcPct val="102000"/>
              </a:lnSpc>
            </a:pPr>
            <a:r>
              <a:rPr dirty="0" sz="1100" spc="35">
                <a:solidFill>
                  <a:srgbClr val="4C4D4F"/>
                </a:solidFill>
                <a:latin typeface="Arial"/>
                <a:cs typeface="Arial"/>
              </a:rPr>
              <a:t>Howard  </a:t>
            </a:r>
            <a:r>
              <a:rPr dirty="0" sz="1100" spc="-90">
                <a:solidFill>
                  <a:srgbClr val="4C4D4F"/>
                </a:solidFill>
                <a:latin typeface="Arial"/>
                <a:cs typeface="Arial"/>
              </a:rPr>
              <a:t>T</a:t>
            </a:r>
            <a:r>
              <a:rPr dirty="0" sz="1100" spc="20">
                <a:solidFill>
                  <a:srgbClr val="4C4D4F"/>
                </a:solidFill>
                <a:latin typeface="Arial"/>
                <a:cs typeface="Arial"/>
              </a:rPr>
              <a:t>r</a:t>
            </a:r>
            <a:r>
              <a:rPr dirty="0" sz="1100" spc="35">
                <a:solidFill>
                  <a:srgbClr val="4C4D4F"/>
                </a:solidFill>
                <a:latin typeface="Arial"/>
                <a:cs typeface="Arial"/>
              </a:rPr>
              <a:t>ansport</a:t>
            </a:r>
            <a:r>
              <a:rPr dirty="0" sz="1100" spc="40">
                <a:solidFill>
                  <a:srgbClr val="4C4D4F"/>
                </a:solidFill>
                <a:latin typeface="Arial"/>
                <a:cs typeface="Arial"/>
              </a:rPr>
              <a:t>a</a:t>
            </a:r>
            <a:r>
              <a:rPr dirty="0" sz="1100" spc="45">
                <a:solidFill>
                  <a:srgbClr val="4C4D4F"/>
                </a:solidFill>
                <a:latin typeface="Arial"/>
                <a:cs typeface="Arial"/>
              </a:rPr>
              <a:t>tion  </a:t>
            </a:r>
            <a:r>
              <a:rPr dirty="0" sz="1000" spc="-50">
                <a:solidFill>
                  <a:srgbClr val="4C4D4F"/>
                </a:solidFill>
                <a:latin typeface="Arial"/>
                <a:cs typeface="Arial"/>
              </a:rPr>
              <a:t>1982</a:t>
            </a:r>
            <a:endParaRPr sz="1000">
              <a:latin typeface="Arial"/>
              <a:cs typeface="Arial"/>
            </a:endParaRPr>
          </a:p>
        </p:txBody>
      </p:sp>
      <p:sp>
        <p:nvSpPr>
          <p:cNvPr id="19" name="object 19"/>
          <p:cNvSpPr/>
          <p:nvPr/>
        </p:nvSpPr>
        <p:spPr>
          <a:xfrm>
            <a:off x="2489540" y="5641841"/>
            <a:ext cx="333171" cy="464806"/>
          </a:xfrm>
          <a:prstGeom prst="rect">
            <a:avLst/>
          </a:prstGeom>
          <a:blipFill>
            <a:blip r:embed="rId4" cstate="print"/>
            <a:stretch>
              <a:fillRect/>
            </a:stretch>
          </a:blipFill>
        </p:spPr>
        <p:txBody>
          <a:bodyPr wrap="square" lIns="0" tIns="0" rIns="0" bIns="0" rtlCol="0"/>
          <a:lstStyle/>
          <a:p/>
        </p:txBody>
      </p:sp>
      <p:sp>
        <p:nvSpPr>
          <p:cNvPr id="20" name="object 20"/>
          <p:cNvSpPr/>
          <p:nvPr/>
        </p:nvSpPr>
        <p:spPr>
          <a:xfrm>
            <a:off x="2650379" y="6671540"/>
            <a:ext cx="0" cy="177800"/>
          </a:xfrm>
          <a:custGeom>
            <a:avLst/>
            <a:gdLst/>
            <a:ahLst/>
            <a:cxnLst/>
            <a:rect l="l" t="t" r="r" b="b"/>
            <a:pathLst>
              <a:path w="0" h="177800">
                <a:moveTo>
                  <a:pt x="0" y="0"/>
                </a:moveTo>
                <a:lnTo>
                  <a:pt x="0" y="177660"/>
                </a:lnTo>
              </a:path>
            </a:pathLst>
          </a:custGeom>
          <a:ln w="25336">
            <a:solidFill>
              <a:srgbClr val="4C4D4F"/>
            </a:solidFill>
          </a:ln>
        </p:spPr>
        <p:txBody>
          <a:bodyPr wrap="square" lIns="0" tIns="0" rIns="0" bIns="0" rtlCol="0"/>
          <a:lstStyle/>
          <a:p/>
        </p:txBody>
      </p:sp>
      <p:sp>
        <p:nvSpPr>
          <p:cNvPr id="21" name="object 21"/>
          <p:cNvSpPr/>
          <p:nvPr/>
        </p:nvSpPr>
        <p:spPr>
          <a:xfrm>
            <a:off x="3960164" y="6671540"/>
            <a:ext cx="0" cy="177800"/>
          </a:xfrm>
          <a:custGeom>
            <a:avLst/>
            <a:gdLst/>
            <a:ahLst/>
            <a:cxnLst/>
            <a:rect l="l" t="t" r="r" b="b"/>
            <a:pathLst>
              <a:path w="0" h="177800">
                <a:moveTo>
                  <a:pt x="0" y="0"/>
                </a:moveTo>
                <a:lnTo>
                  <a:pt x="0" y="177660"/>
                </a:lnTo>
              </a:path>
            </a:pathLst>
          </a:custGeom>
          <a:ln w="25336">
            <a:solidFill>
              <a:srgbClr val="4C4D4F"/>
            </a:solidFill>
          </a:ln>
        </p:spPr>
        <p:txBody>
          <a:bodyPr wrap="square" lIns="0" tIns="0" rIns="0" bIns="0" rtlCol="0"/>
          <a:lstStyle/>
          <a:p/>
        </p:txBody>
      </p:sp>
      <p:sp>
        <p:nvSpPr>
          <p:cNvPr id="22" name="object 22"/>
          <p:cNvSpPr/>
          <p:nvPr/>
        </p:nvSpPr>
        <p:spPr>
          <a:xfrm>
            <a:off x="5283532" y="6671540"/>
            <a:ext cx="0" cy="177800"/>
          </a:xfrm>
          <a:custGeom>
            <a:avLst/>
            <a:gdLst/>
            <a:ahLst/>
            <a:cxnLst/>
            <a:rect l="l" t="t" r="r" b="b"/>
            <a:pathLst>
              <a:path w="0" h="177800">
                <a:moveTo>
                  <a:pt x="0" y="0"/>
                </a:moveTo>
                <a:lnTo>
                  <a:pt x="0" y="177660"/>
                </a:lnTo>
              </a:path>
            </a:pathLst>
          </a:custGeom>
          <a:ln w="25336">
            <a:solidFill>
              <a:srgbClr val="4C4D4F"/>
            </a:solidFill>
          </a:ln>
        </p:spPr>
        <p:txBody>
          <a:bodyPr wrap="square" lIns="0" tIns="0" rIns="0" bIns="0" rtlCol="0"/>
          <a:lstStyle/>
          <a:p/>
        </p:txBody>
      </p:sp>
      <p:sp>
        <p:nvSpPr>
          <p:cNvPr id="23" name="object 23"/>
          <p:cNvSpPr/>
          <p:nvPr/>
        </p:nvSpPr>
        <p:spPr>
          <a:xfrm>
            <a:off x="3954417" y="5967042"/>
            <a:ext cx="0" cy="127000"/>
          </a:xfrm>
          <a:custGeom>
            <a:avLst/>
            <a:gdLst/>
            <a:ahLst/>
            <a:cxnLst/>
            <a:rect l="l" t="t" r="r" b="b"/>
            <a:pathLst>
              <a:path w="0" h="127000">
                <a:moveTo>
                  <a:pt x="0" y="0"/>
                </a:moveTo>
                <a:lnTo>
                  <a:pt x="0" y="126936"/>
                </a:lnTo>
              </a:path>
            </a:pathLst>
          </a:custGeom>
          <a:ln w="25336">
            <a:solidFill>
              <a:srgbClr val="4C4D4F"/>
            </a:solidFill>
          </a:ln>
        </p:spPr>
        <p:txBody>
          <a:bodyPr wrap="square" lIns="0" tIns="0" rIns="0" bIns="0" rtlCol="0"/>
          <a:lstStyle/>
          <a:p/>
        </p:txBody>
      </p:sp>
      <p:sp>
        <p:nvSpPr>
          <p:cNvPr id="24" name="object 24"/>
          <p:cNvSpPr/>
          <p:nvPr/>
        </p:nvSpPr>
        <p:spPr>
          <a:xfrm>
            <a:off x="5277785" y="5967042"/>
            <a:ext cx="0" cy="197485"/>
          </a:xfrm>
          <a:custGeom>
            <a:avLst/>
            <a:gdLst/>
            <a:ahLst/>
            <a:cxnLst/>
            <a:rect l="l" t="t" r="r" b="b"/>
            <a:pathLst>
              <a:path w="0" h="197485">
                <a:moveTo>
                  <a:pt x="0" y="0"/>
                </a:moveTo>
                <a:lnTo>
                  <a:pt x="0" y="197472"/>
                </a:lnTo>
              </a:path>
            </a:pathLst>
          </a:custGeom>
          <a:ln w="25336">
            <a:solidFill>
              <a:srgbClr val="4C4D4F"/>
            </a:solidFill>
          </a:ln>
        </p:spPr>
        <p:txBody>
          <a:bodyPr wrap="square" lIns="0" tIns="0" rIns="0" bIns="0" rtlCol="0"/>
          <a:lstStyle/>
          <a:p/>
        </p:txBody>
      </p:sp>
      <p:sp>
        <p:nvSpPr>
          <p:cNvPr id="25" name="object 25"/>
          <p:cNvSpPr/>
          <p:nvPr/>
        </p:nvSpPr>
        <p:spPr>
          <a:xfrm>
            <a:off x="5132370" y="5654509"/>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85"/>
                </a:lnTo>
                <a:lnTo>
                  <a:pt x="29697" y="244837"/>
                </a:lnTo>
                <a:lnTo>
                  <a:pt x="63016" y="278149"/>
                </a:lnTo>
                <a:lnTo>
                  <a:pt x="105270" y="299992"/>
                </a:lnTo>
                <a:lnTo>
                  <a:pt x="153923" y="307835"/>
                </a:lnTo>
                <a:lnTo>
                  <a:pt x="202571" y="299992"/>
                </a:lnTo>
                <a:lnTo>
                  <a:pt x="244821" y="278149"/>
                </a:lnTo>
                <a:lnTo>
                  <a:pt x="278138" y="244837"/>
                </a:lnTo>
                <a:lnTo>
                  <a:pt x="299988" y="202585"/>
                </a:lnTo>
                <a:lnTo>
                  <a:pt x="307835" y="153924"/>
                </a:lnTo>
                <a:lnTo>
                  <a:pt x="299988" y="105290"/>
                </a:lnTo>
                <a:lnTo>
                  <a:pt x="278138" y="63038"/>
                </a:lnTo>
                <a:lnTo>
                  <a:pt x="244818" y="29711"/>
                </a:lnTo>
                <a:lnTo>
                  <a:pt x="202564" y="7851"/>
                </a:lnTo>
                <a:lnTo>
                  <a:pt x="153911" y="0"/>
                </a:lnTo>
                <a:close/>
              </a:path>
            </a:pathLst>
          </a:custGeom>
          <a:solidFill>
            <a:srgbClr val="F37024"/>
          </a:solidFill>
        </p:spPr>
        <p:txBody>
          <a:bodyPr wrap="square" lIns="0" tIns="0" rIns="0" bIns="0" rtlCol="0"/>
          <a:lstStyle/>
          <a:p/>
        </p:txBody>
      </p:sp>
      <p:sp>
        <p:nvSpPr>
          <p:cNvPr id="26" name="object 26"/>
          <p:cNvSpPr/>
          <p:nvPr/>
        </p:nvSpPr>
        <p:spPr>
          <a:xfrm>
            <a:off x="5132370" y="5654509"/>
            <a:ext cx="307975" cy="307975"/>
          </a:xfrm>
          <a:custGeom>
            <a:avLst/>
            <a:gdLst/>
            <a:ahLst/>
            <a:cxnLst/>
            <a:rect l="l" t="t" r="r" b="b"/>
            <a:pathLst>
              <a:path w="307975" h="307975">
                <a:moveTo>
                  <a:pt x="307835" y="153924"/>
                </a:moveTo>
                <a:lnTo>
                  <a:pt x="299988" y="202585"/>
                </a:lnTo>
                <a:lnTo>
                  <a:pt x="278138" y="244837"/>
                </a:lnTo>
                <a:lnTo>
                  <a:pt x="244821" y="278149"/>
                </a:lnTo>
                <a:lnTo>
                  <a:pt x="202571" y="299992"/>
                </a:lnTo>
                <a:lnTo>
                  <a:pt x="153923" y="307835"/>
                </a:lnTo>
                <a:lnTo>
                  <a:pt x="105270" y="299992"/>
                </a:lnTo>
                <a:lnTo>
                  <a:pt x="63016" y="278149"/>
                </a:lnTo>
                <a:lnTo>
                  <a:pt x="29697" y="244837"/>
                </a:lnTo>
                <a:lnTo>
                  <a:pt x="7846" y="202585"/>
                </a:lnTo>
                <a:lnTo>
                  <a:pt x="0" y="153924"/>
                </a:lnTo>
                <a:lnTo>
                  <a:pt x="7846" y="105290"/>
                </a:lnTo>
                <a:lnTo>
                  <a:pt x="29696" y="63038"/>
                </a:lnTo>
                <a:lnTo>
                  <a:pt x="63014" y="29711"/>
                </a:lnTo>
                <a:lnTo>
                  <a:pt x="105264" y="7851"/>
                </a:lnTo>
                <a:lnTo>
                  <a:pt x="153911" y="0"/>
                </a:lnTo>
                <a:lnTo>
                  <a:pt x="202564" y="7851"/>
                </a:lnTo>
                <a:lnTo>
                  <a:pt x="244818" y="29711"/>
                </a:lnTo>
                <a:lnTo>
                  <a:pt x="278138" y="63038"/>
                </a:lnTo>
                <a:lnTo>
                  <a:pt x="299988" y="105290"/>
                </a:lnTo>
                <a:lnTo>
                  <a:pt x="307835" y="153924"/>
                </a:lnTo>
                <a:close/>
              </a:path>
            </a:pathLst>
          </a:custGeom>
          <a:ln w="25336">
            <a:solidFill>
              <a:srgbClr val="4C4D4F"/>
            </a:solidFill>
          </a:ln>
        </p:spPr>
        <p:txBody>
          <a:bodyPr wrap="square" lIns="0" tIns="0" rIns="0" bIns="0" rtlCol="0"/>
          <a:lstStyle/>
          <a:p/>
        </p:txBody>
      </p:sp>
      <p:sp>
        <p:nvSpPr>
          <p:cNvPr id="27" name="object 27"/>
          <p:cNvSpPr/>
          <p:nvPr/>
        </p:nvSpPr>
        <p:spPr>
          <a:xfrm>
            <a:off x="5246217" y="5886157"/>
            <a:ext cx="74930" cy="0"/>
          </a:xfrm>
          <a:custGeom>
            <a:avLst/>
            <a:gdLst/>
            <a:ahLst/>
            <a:cxnLst/>
            <a:rect l="l" t="t" r="r" b="b"/>
            <a:pathLst>
              <a:path w="74929" h="0">
                <a:moveTo>
                  <a:pt x="0" y="0"/>
                </a:moveTo>
                <a:lnTo>
                  <a:pt x="74625" y="0"/>
                </a:lnTo>
              </a:path>
            </a:pathLst>
          </a:custGeom>
          <a:ln w="6223">
            <a:solidFill>
              <a:srgbClr val="FFFFFF"/>
            </a:solidFill>
          </a:ln>
        </p:spPr>
        <p:txBody>
          <a:bodyPr wrap="square" lIns="0" tIns="0" rIns="0" bIns="0" rtlCol="0"/>
          <a:lstStyle/>
          <a:p/>
        </p:txBody>
      </p:sp>
      <p:sp>
        <p:nvSpPr>
          <p:cNvPr id="28" name="object 28"/>
          <p:cNvSpPr/>
          <p:nvPr/>
        </p:nvSpPr>
        <p:spPr>
          <a:xfrm>
            <a:off x="5246217" y="5898603"/>
            <a:ext cx="74930" cy="0"/>
          </a:xfrm>
          <a:custGeom>
            <a:avLst/>
            <a:gdLst/>
            <a:ahLst/>
            <a:cxnLst/>
            <a:rect l="l" t="t" r="r" b="b"/>
            <a:pathLst>
              <a:path w="74929" h="0">
                <a:moveTo>
                  <a:pt x="0" y="0"/>
                </a:moveTo>
                <a:lnTo>
                  <a:pt x="74625" y="0"/>
                </a:lnTo>
              </a:path>
            </a:pathLst>
          </a:custGeom>
          <a:ln w="6223">
            <a:solidFill>
              <a:srgbClr val="FFFFFF"/>
            </a:solidFill>
          </a:ln>
        </p:spPr>
        <p:txBody>
          <a:bodyPr wrap="square" lIns="0" tIns="0" rIns="0" bIns="0" rtlCol="0"/>
          <a:lstStyle/>
          <a:p/>
        </p:txBody>
      </p:sp>
      <p:sp>
        <p:nvSpPr>
          <p:cNvPr id="29" name="object 29"/>
          <p:cNvSpPr/>
          <p:nvPr/>
        </p:nvSpPr>
        <p:spPr>
          <a:xfrm>
            <a:off x="5246217" y="5873724"/>
            <a:ext cx="74930" cy="0"/>
          </a:xfrm>
          <a:custGeom>
            <a:avLst/>
            <a:gdLst/>
            <a:ahLst/>
            <a:cxnLst/>
            <a:rect l="l" t="t" r="r" b="b"/>
            <a:pathLst>
              <a:path w="74929" h="0">
                <a:moveTo>
                  <a:pt x="0" y="0"/>
                </a:moveTo>
                <a:lnTo>
                  <a:pt x="74625" y="0"/>
                </a:lnTo>
              </a:path>
            </a:pathLst>
          </a:custGeom>
          <a:ln w="6223">
            <a:solidFill>
              <a:srgbClr val="FFFFFF"/>
            </a:solidFill>
          </a:ln>
        </p:spPr>
        <p:txBody>
          <a:bodyPr wrap="square" lIns="0" tIns="0" rIns="0" bIns="0" rtlCol="0"/>
          <a:lstStyle/>
          <a:p/>
        </p:txBody>
      </p:sp>
      <p:sp>
        <p:nvSpPr>
          <p:cNvPr id="30" name="object 30"/>
          <p:cNvSpPr/>
          <p:nvPr/>
        </p:nvSpPr>
        <p:spPr>
          <a:xfrm>
            <a:off x="5249329" y="5867514"/>
            <a:ext cx="68580" cy="0"/>
          </a:xfrm>
          <a:custGeom>
            <a:avLst/>
            <a:gdLst/>
            <a:ahLst/>
            <a:cxnLst/>
            <a:rect l="l" t="t" r="r" b="b"/>
            <a:pathLst>
              <a:path w="68579" h="0">
                <a:moveTo>
                  <a:pt x="0" y="0"/>
                </a:moveTo>
                <a:lnTo>
                  <a:pt x="68414" y="0"/>
                </a:lnTo>
              </a:path>
            </a:pathLst>
          </a:custGeom>
          <a:ln w="6223">
            <a:solidFill>
              <a:srgbClr val="FFFFFF"/>
            </a:solidFill>
          </a:ln>
        </p:spPr>
        <p:txBody>
          <a:bodyPr wrap="square" lIns="0" tIns="0" rIns="0" bIns="0" rtlCol="0"/>
          <a:lstStyle/>
          <a:p/>
        </p:txBody>
      </p:sp>
      <p:sp>
        <p:nvSpPr>
          <p:cNvPr id="31" name="object 31"/>
          <p:cNvSpPr/>
          <p:nvPr/>
        </p:nvSpPr>
        <p:spPr>
          <a:xfrm>
            <a:off x="5249329" y="5879947"/>
            <a:ext cx="68580" cy="0"/>
          </a:xfrm>
          <a:custGeom>
            <a:avLst/>
            <a:gdLst/>
            <a:ahLst/>
            <a:cxnLst/>
            <a:rect l="l" t="t" r="r" b="b"/>
            <a:pathLst>
              <a:path w="68579" h="0">
                <a:moveTo>
                  <a:pt x="0" y="0"/>
                </a:moveTo>
                <a:lnTo>
                  <a:pt x="68414" y="0"/>
                </a:lnTo>
              </a:path>
            </a:pathLst>
          </a:custGeom>
          <a:ln w="6223">
            <a:solidFill>
              <a:srgbClr val="FFFFFF"/>
            </a:solidFill>
          </a:ln>
        </p:spPr>
        <p:txBody>
          <a:bodyPr wrap="square" lIns="0" tIns="0" rIns="0" bIns="0" rtlCol="0"/>
          <a:lstStyle/>
          <a:p/>
        </p:txBody>
      </p:sp>
      <p:sp>
        <p:nvSpPr>
          <p:cNvPr id="32" name="object 32"/>
          <p:cNvSpPr/>
          <p:nvPr/>
        </p:nvSpPr>
        <p:spPr>
          <a:xfrm>
            <a:off x="5249329" y="5892381"/>
            <a:ext cx="68580" cy="0"/>
          </a:xfrm>
          <a:custGeom>
            <a:avLst/>
            <a:gdLst/>
            <a:ahLst/>
            <a:cxnLst/>
            <a:rect l="l" t="t" r="r" b="b"/>
            <a:pathLst>
              <a:path w="68579" h="0">
                <a:moveTo>
                  <a:pt x="0" y="0"/>
                </a:moveTo>
                <a:lnTo>
                  <a:pt x="68414" y="0"/>
                </a:lnTo>
              </a:path>
            </a:pathLst>
          </a:custGeom>
          <a:ln w="6223">
            <a:solidFill>
              <a:srgbClr val="FFFFFF"/>
            </a:solidFill>
          </a:ln>
        </p:spPr>
        <p:txBody>
          <a:bodyPr wrap="square" lIns="0" tIns="0" rIns="0" bIns="0" rtlCol="0"/>
          <a:lstStyle/>
          <a:p/>
        </p:txBody>
      </p:sp>
      <p:sp>
        <p:nvSpPr>
          <p:cNvPr id="33" name="object 33"/>
          <p:cNvSpPr/>
          <p:nvPr/>
        </p:nvSpPr>
        <p:spPr>
          <a:xfrm>
            <a:off x="5267984" y="5901709"/>
            <a:ext cx="31115" cy="6350"/>
          </a:xfrm>
          <a:custGeom>
            <a:avLst/>
            <a:gdLst/>
            <a:ahLst/>
            <a:cxnLst/>
            <a:rect l="l" t="t" r="r" b="b"/>
            <a:pathLst>
              <a:path w="31114" h="6350">
                <a:moveTo>
                  <a:pt x="31089" y="0"/>
                </a:moveTo>
                <a:lnTo>
                  <a:pt x="0" y="0"/>
                </a:lnTo>
                <a:lnTo>
                  <a:pt x="3111" y="6223"/>
                </a:lnTo>
                <a:lnTo>
                  <a:pt x="27978" y="6223"/>
                </a:lnTo>
                <a:lnTo>
                  <a:pt x="31089" y="0"/>
                </a:lnTo>
                <a:close/>
              </a:path>
            </a:pathLst>
          </a:custGeom>
          <a:solidFill>
            <a:srgbClr val="FFFFFF"/>
          </a:solidFill>
        </p:spPr>
        <p:txBody>
          <a:bodyPr wrap="square" lIns="0" tIns="0" rIns="0" bIns="0" rtlCol="0"/>
          <a:lstStyle/>
          <a:p/>
        </p:txBody>
      </p:sp>
      <p:sp>
        <p:nvSpPr>
          <p:cNvPr id="34" name="object 34"/>
          <p:cNvSpPr/>
          <p:nvPr/>
        </p:nvSpPr>
        <p:spPr>
          <a:xfrm>
            <a:off x="5221353" y="5708940"/>
            <a:ext cx="71755" cy="149225"/>
          </a:xfrm>
          <a:custGeom>
            <a:avLst/>
            <a:gdLst/>
            <a:ahLst/>
            <a:cxnLst/>
            <a:rect l="l" t="t" r="r" b="b"/>
            <a:pathLst>
              <a:path w="71754" h="149225">
                <a:moveTo>
                  <a:pt x="62179" y="0"/>
                </a:moveTo>
                <a:lnTo>
                  <a:pt x="37976" y="4886"/>
                </a:lnTo>
                <a:lnTo>
                  <a:pt x="18211" y="18211"/>
                </a:lnTo>
                <a:lnTo>
                  <a:pt x="4886" y="37976"/>
                </a:lnTo>
                <a:lnTo>
                  <a:pt x="0" y="62179"/>
                </a:lnTo>
                <a:lnTo>
                  <a:pt x="4371" y="84527"/>
                </a:lnTo>
                <a:lnTo>
                  <a:pt x="13989" y="101045"/>
                </a:lnTo>
                <a:lnTo>
                  <a:pt x="23606" y="119895"/>
                </a:lnTo>
                <a:lnTo>
                  <a:pt x="27978" y="149237"/>
                </a:lnTo>
                <a:lnTo>
                  <a:pt x="46634" y="149237"/>
                </a:lnTo>
                <a:lnTo>
                  <a:pt x="42262" y="119895"/>
                </a:lnTo>
                <a:lnTo>
                  <a:pt x="32645" y="101045"/>
                </a:lnTo>
                <a:lnTo>
                  <a:pt x="23027" y="84527"/>
                </a:lnTo>
                <a:lnTo>
                  <a:pt x="18656" y="62179"/>
                </a:lnTo>
                <a:lnTo>
                  <a:pt x="22709" y="40070"/>
                </a:lnTo>
                <a:lnTo>
                  <a:pt x="33867" y="21480"/>
                </a:lnTo>
                <a:lnTo>
                  <a:pt x="50631" y="7888"/>
                </a:lnTo>
                <a:lnTo>
                  <a:pt x="71501" y="774"/>
                </a:lnTo>
                <a:lnTo>
                  <a:pt x="62179" y="0"/>
                </a:lnTo>
                <a:close/>
              </a:path>
            </a:pathLst>
          </a:custGeom>
          <a:solidFill>
            <a:srgbClr val="FFFFFF"/>
          </a:solidFill>
        </p:spPr>
        <p:txBody>
          <a:bodyPr wrap="square" lIns="0" tIns="0" rIns="0" bIns="0" rtlCol="0"/>
          <a:lstStyle/>
          <a:p/>
        </p:txBody>
      </p:sp>
      <p:sp>
        <p:nvSpPr>
          <p:cNvPr id="35" name="object 35"/>
          <p:cNvSpPr/>
          <p:nvPr/>
        </p:nvSpPr>
        <p:spPr>
          <a:xfrm>
            <a:off x="5240003" y="5709715"/>
            <a:ext cx="106045" cy="148590"/>
          </a:xfrm>
          <a:custGeom>
            <a:avLst/>
            <a:gdLst/>
            <a:ahLst/>
            <a:cxnLst/>
            <a:rect l="l" t="t" r="r" b="b"/>
            <a:pathLst>
              <a:path w="106045" h="148589">
                <a:moveTo>
                  <a:pt x="52857" y="0"/>
                </a:moveTo>
                <a:lnTo>
                  <a:pt x="31980" y="7113"/>
                </a:lnTo>
                <a:lnTo>
                  <a:pt x="15213" y="20705"/>
                </a:lnTo>
                <a:lnTo>
                  <a:pt x="4053" y="39295"/>
                </a:lnTo>
                <a:lnTo>
                  <a:pt x="0" y="61404"/>
                </a:lnTo>
                <a:lnTo>
                  <a:pt x="4371" y="83753"/>
                </a:lnTo>
                <a:lnTo>
                  <a:pt x="13989" y="100271"/>
                </a:lnTo>
                <a:lnTo>
                  <a:pt x="23606" y="119120"/>
                </a:lnTo>
                <a:lnTo>
                  <a:pt x="27978" y="148463"/>
                </a:lnTo>
                <a:lnTo>
                  <a:pt x="77736" y="148463"/>
                </a:lnTo>
                <a:lnTo>
                  <a:pt x="82108" y="119120"/>
                </a:lnTo>
                <a:lnTo>
                  <a:pt x="91725" y="100271"/>
                </a:lnTo>
                <a:lnTo>
                  <a:pt x="101343" y="83753"/>
                </a:lnTo>
                <a:lnTo>
                  <a:pt x="105714" y="61404"/>
                </a:lnTo>
                <a:lnTo>
                  <a:pt x="101661" y="39295"/>
                </a:lnTo>
                <a:lnTo>
                  <a:pt x="90501" y="20705"/>
                </a:lnTo>
                <a:lnTo>
                  <a:pt x="73734" y="7113"/>
                </a:lnTo>
                <a:lnTo>
                  <a:pt x="52857" y="0"/>
                </a:lnTo>
                <a:close/>
              </a:path>
            </a:pathLst>
          </a:custGeom>
          <a:solidFill>
            <a:srgbClr val="FFFFFF"/>
          </a:solidFill>
        </p:spPr>
        <p:txBody>
          <a:bodyPr wrap="square" lIns="0" tIns="0" rIns="0" bIns="0" rtlCol="0"/>
          <a:lstStyle/>
          <a:p/>
        </p:txBody>
      </p:sp>
      <p:sp>
        <p:nvSpPr>
          <p:cNvPr id="36" name="object 36"/>
          <p:cNvSpPr/>
          <p:nvPr/>
        </p:nvSpPr>
        <p:spPr>
          <a:xfrm>
            <a:off x="3802969" y="5654509"/>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85"/>
                </a:lnTo>
                <a:lnTo>
                  <a:pt x="29697" y="244837"/>
                </a:lnTo>
                <a:lnTo>
                  <a:pt x="63016" y="278149"/>
                </a:lnTo>
                <a:lnTo>
                  <a:pt x="105270" y="299992"/>
                </a:lnTo>
                <a:lnTo>
                  <a:pt x="153923" y="307835"/>
                </a:lnTo>
                <a:lnTo>
                  <a:pt x="202571" y="299992"/>
                </a:lnTo>
                <a:lnTo>
                  <a:pt x="244821" y="278149"/>
                </a:lnTo>
                <a:lnTo>
                  <a:pt x="278138" y="244837"/>
                </a:lnTo>
                <a:lnTo>
                  <a:pt x="299988" y="202585"/>
                </a:lnTo>
                <a:lnTo>
                  <a:pt x="307835" y="153924"/>
                </a:lnTo>
                <a:lnTo>
                  <a:pt x="299988" y="105290"/>
                </a:lnTo>
                <a:lnTo>
                  <a:pt x="278138" y="63038"/>
                </a:lnTo>
                <a:lnTo>
                  <a:pt x="244818" y="29711"/>
                </a:lnTo>
                <a:lnTo>
                  <a:pt x="202564" y="7851"/>
                </a:lnTo>
                <a:lnTo>
                  <a:pt x="153911" y="0"/>
                </a:lnTo>
                <a:close/>
              </a:path>
            </a:pathLst>
          </a:custGeom>
          <a:solidFill>
            <a:srgbClr val="40AB49"/>
          </a:solidFill>
        </p:spPr>
        <p:txBody>
          <a:bodyPr wrap="square" lIns="0" tIns="0" rIns="0" bIns="0" rtlCol="0"/>
          <a:lstStyle/>
          <a:p/>
        </p:txBody>
      </p:sp>
      <p:sp>
        <p:nvSpPr>
          <p:cNvPr id="37" name="object 37"/>
          <p:cNvSpPr/>
          <p:nvPr/>
        </p:nvSpPr>
        <p:spPr>
          <a:xfrm>
            <a:off x="3802969" y="5654509"/>
            <a:ext cx="307975" cy="307975"/>
          </a:xfrm>
          <a:custGeom>
            <a:avLst/>
            <a:gdLst/>
            <a:ahLst/>
            <a:cxnLst/>
            <a:rect l="l" t="t" r="r" b="b"/>
            <a:pathLst>
              <a:path w="307975" h="307975">
                <a:moveTo>
                  <a:pt x="307835" y="153924"/>
                </a:moveTo>
                <a:lnTo>
                  <a:pt x="299988" y="202585"/>
                </a:lnTo>
                <a:lnTo>
                  <a:pt x="278138" y="244837"/>
                </a:lnTo>
                <a:lnTo>
                  <a:pt x="244821" y="278149"/>
                </a:lnTo>
                <a:lnTo>
                  <a:pt x="202571" y="299992"/>
                </a:lnTo>
                <a:lnTo>
                  <a:pt x="153923" y="307835"/>
                </a:lnTo>
                <a:lnTo>
                  <a:pt x="105270" y="299992"/>
                </a:lnTo>
                <a:lnTo>
                  <a:pt x="63016" y="278149"/>
                </a:lnTo>
                <a:lnTo>
                  <a:pt x="29697" y="244837"/>
                </a:lnTo>
                <a:lnTo>
                  <a:pt x="7846" y="202585"/>
                </a:lnTo>
                <a:lnTo>
                  <a:pt x="0" y="153924"/>
                </a:lnTo>
                <a:lnTo>
                  <a:pt x="7846" y="105290"/>
                </a:lnTo>
                <a:lnTo>
                  <a:pt x="29696" y="63038"/>
                </a:lnTo>
                <a:lnTo>
                  <a:pt x="63014" y="29711"/>
                </a:lnTo>
                <a:lnTo>
                  <a:pt x="105264" y="7851"/>
                </a:lnTo>
                <a:lnTo>
                  <a:pt x="153911" y="0"/>
                </a:lnTo>
                <a:lnTo>
                  <a:pt x="202564" y="7851"/>
                </a:lnTo>
                <a:lnTo>
                  <a:pt x="244818" y="29711"/>
                </a:lnTo>
                <a:lnTo>
                  <a:pt x="278138" y="63038"/>
                </a:lnTo>
                <a:lnTo>
                  <a:pt x="299988" y="105290"/>
                </a:lnTo>
                <a:lnTo>
                  <a:pt x="307835" y="153924"/>
                </a:lnTo>
                <a:close/>
              </a:path>
            </a:pathLst>
          </a:custGeom>
          <a:ln w="25336">
            <a:solidFill>
              <a:srgbClr val="4C4D4F"/>
            </a:solidFill>
          </a:ln>
        </p:spPr>
        <p:txBody>
          <a:bodyPr wrap="square" lIns="0" tIns="0" rIns="0" bIns="0" rtlCol="0"/>
          <a:lstStyle/>
          <a:p/>
        </p:txBody>
      </p:sp>
      <p:sp>
        <p:nvSpPr>
          <p:cNvPr id="38" name="object 38"/>
          <p:cNvSpPr/>
          <p:nvPr/>
        </p:nvSpPr>
        <p:spPr>
          <a:xfrm>
            <a:off x="3865469" y="5777193"/>
            <a:ext cx="57150" cy="62865"/>
          </a:xfrm>
          <a:custGeom>
            <a:avLst/>
            <a:gdLst/>
            <a:ahLst/>
            <a:cxnLst/>
            <a:rect l="l" t="t" r="r" b="b"/>
            <a:pathLst>
              <a:path w="57150" h="62864">
                <a:moveTo>
                  <a:pt x="56807" y="0"/>
                </a:moveTo>
                <a:lnTo>
                  <a:pt x="17043" y="0"/>
                </a:lnTo>
                <a:lnTo>
                  <a:pt x="0" y="34086"/>
                </a:lnTo>
                <a:lnTo>
                  <a:pt x="0" y="62484"/>
                </a:lnTo>
                <a:lnTo>
                  <a:pt x="56807" y="62484"/>
                </a:lnTo>
                <a:lnTo>
                  <a:pt x="56807" y="0"/>
                </a:lnTo>
                <a:close/>
              </a:path>
            </a:pathLst>
          </a:custGeom>
          <a:solidFill>
            <a:srgbClr val="FFFFFF"/>
          </a:solidFill>
        </p:spPr>
        <p:txBody>
          <a:bodyPr wrap="square" lIns="0" tIns="0" rIns="0" bIns="0" rtlCol="0"/>
          <a:lstStyle/>
          <a:p/>
        </p:txBody>
      </p:sp>
      <p:sp>
        <p:nvSpPr>
          <p:cNvPr id="39" name="object 39"/>
          <p:cNvSpPr/>
          <p:nvPr/>
        </p:nvSpPr>
        <p:spPr>
          <a:xfrm>
            <a:off x="3871152" y="5782873"/>
            <a:ext cx="40005" cy="28575"/>
          </a:xfrm>
          <a:custGeom>
            <a:avLst/>
            <a:gdLst/>
            <a:ahLst/>
            <a:cxnLst/>
            <a:rect l="l" t="t" r="r" b="b"/>
            <a:pathLst>
              <a:path w="40004" h="28575">
                <a:moveTo>
                  <a:pt x="39763" y="0"/>
                </a:moveTo>
                <a:lnTo>
                  <a:pt x="14198" y="0"/>
                </a:lnTo>
                <a:lnTo>
                  <a:pt x="0" y="28397"/>
                </a:lnTo>
                <a:lnTo>
                  <a:pt x="39763" y="28397"/>
                </a:lnTo>
                <a:lnTo>
                  <a:pt x="39763" y="0"/>
                </a:lnTo>
                <a:close/>
              </a:path>
            </a:pathLst>
          </a:custGeom>
          <a:solidFill>
            <a:srgbClr val="FFFFFF"/>
          </a:solidFill>
        </p:spPr>
        <p:txBody>
          <a:bodyPr wrap="square" lIns="0" tIns="0" rIns="0" bIns="0" rtlCol="0"/>
          <a:lstStyle/>
          <a:p/>
        </p:txBody>
      </p:sp>
      <p:sp>
        <p:nvSpPr>
          <p:cNvPr id="40" name="object 40"/>
          <p:cNvSpPr/>
          <p:nvPr/>
        </p:nvSpPr>
        <p:spPr>
          <a:xfrm>
            <a:off x="3927957" y="5748794"/>
            <a:ext cx="119380" cy="91440"/>
          </a:xfrm>
          <a:custGeom>
            <a:avLst/>
            <a:gdLst/>
            <a:ahLst/>
            <a:cxnLst/>
            <a:rect l="l" t="t" r="r" b="b"/>
            <a:pathLst>
              <a:path w="119379" h="91439">
                <a:moveTo>
                  <a:pt x="0" y="0"/>
                </a:moveTo>
                <a:lnTo>
                  <a:pt x="119278" y="0"/>
                </a:lnTo>
                <a:lnTo>
                  <a:pt x="119278" y="90881"/>
                </a:lnTo>
                <a:lnTo>
                  <a:pt x="0" y="90881"/>
                </a:lnTo>
                <a:lnTo>
                  <a:pt x="0" y="0"/>
                </a:lnTo>
                <a:close/>
              </a:path>
            </a:pathLst>
          </a:custGeom>
          <a:solidFill>
            <a:srgbClr val="FFFFFF"/>
          </a:solidFill>
        </p:spPr>
        <p:txBody>
          <a:bodyPr wrap="square" lIns="0" tIns="0" rIns="0" bIns="0" rtlCol="0"/>
          <a:lstStyle/>
          <a:p/>
        </p:txBody>
      </p:sp>
      <p:sp>
        <p:nvSpPr>
          <p:cNvPr id="41" name="object 41"/>
          <p:cNvSpPr/>
          <p:nvPr/>
        </p:nvSpPr>
        <p:spPr>
          <a:xfrm>
            <a:off x="3865473" y="5845359"/>
            <a:ext cx="85725" cy="0"/>
          </a:xfrm>
          <a:custGeom>
            <a:avLst/>
            <a:gdLst/>
            <a:ahLst/>
            <a:cxnLst/>
            <a:rect l="l" t="t" r="r" b="b"/>
            <a:pathLst>
              <a:path w="85725" h="0">
                <a:moveTo>
                  <a:pt x="0" y="0"/>
                </a:moveTo>
                <a:lnTo>
                  <a:pt x="85204" y="0"/>
                </a:lnTo>
              </a:path>
            </a:pathLst>
          </a:custGeom>
          <a:ln w="11366">
            <a:solidFill>
              <a:srgbClr val="FFFFFF"/>
            </a:solidFill>
          </a:ln>
        </p:spPr>
        <p:txBody>
          <a:bodyPr wrap="square" lIns="0" tIns="0" rIns="0" bIns="0" rtlCol="0"/>
          <a:lstStyle/>
          <a:p/>
        </p:txBody>
      </p:sp>
      <p:sp>
        <p:nvSpPr>
          <p:cNvPr id="42" name="object 42"/>
          <p:cNvSpPr/>
          <p:nvPr/>
        </p:nvSpPr>
        <p:spPr>
          <a:xfrm>
            <a:off x="3876830" y="5833991"/>
            <a:ext cx="34290" cy="34290"/>
          </a:xfrm>
          <a:custGeom>
            <a:avLst/>
            <a:gdLst/>
            <a:ahLst/>
            <a:cxnLst/>
            <a:rect l="l" t="t" r="r" b="b"/>
            <a:pathLst>
              <a:path w="34289" h="34289">
                <a:moveTo>
                  <a:pt x="26454" y="0"/>
                </a:moveTo>
                <a:lnTo>
                  <a:pt x="7632" y="0"/>
                </a:lnTo>
                <a:lnTo>
                  <a:pt x="0" y="7632"/>
                </a:lnTo>
                <a:lnTo>
                  <a:pt x="0" y="26454"/>
                </a:lnTo>
                <a:lnTo>
                  <a:pt x="7632" y="34086"/>
                </a:lnTo>
                <a:lnTo>
                  <a:pt x="26454" y="34086"/>
                </a:lnTo>
                <a:lnTo>
                  <a:pt x="34086" y="26454"/>
                </a:lnTo>
                <a:lnTo>
                  <a:pt x="34086" y="7632"/>
                </a:lnTo>
                <a:lnTo>
                  <a:pt x="26454" y="0"/>
                </a:lnTo>
                <a:close/>
              </a:path>
            </a:pathLst>
          </a:custGeom>
          <a:solidFill>
            <a:srgbClr val="FFFFFF"/>
          </a:solidFill>
        </p:spPr>
        <p:txBody>
          <a:bodyPr wrap="square" lIns="0" tIns="0" rIns="0" bIns="0" rtlCol="0"/>
          <a:lstStyle/>
          <a:p/>
        </p:txBody>
      </p:sp>
      <p:sp>
        <p:nvSpPr>
          <p:cNvPr id="43" name="object 43"/>
          <p:cNvSpPr/>
          <p:nvPr/>
        </p:nvSpPr>
        <p:spPr>
          <a:xfrm>
            <a:off x="3885352" y="5842513"/>
            <a:ext cx="17145" cy="17145"/>
          </a:xfrm>
          <a:custGeom>
            <a:avLst/>
            <a:gdLst/>
            <a:ahLst/>
            <a:cxnLst/>
            <a:rect l="l" t="t" r="r" b="b"/>
            <a:pathLst>
              <a:path w="17145" h="17145">
                <a:moveTo>
                  <a:pt x="13233" y="0"/>
                </a:moveTo>
                <a:lnTo>
                  <a:pt x="3822" y="0"/>
                </a:lnTo>
                <a:lnTo>
                  <a:pt x="0" y="3822"/>
                </a:lnTo>
                <a:lnTo>
                  <a:pt x="0" y="13220"/>
                </a:lnTo>
                <a:lnTo>
                  <a:pt x="3822" y="17043"/>
                </a:lnTo>
                <a:lnTo>
                  <a:pt x="13233" y="17043"/>
                </a:lnTo>
                <a:lnTo>
                  <a:pt x="17043" y="13220"/>
                </a:lnTo>
                <a:lnTo>
                  <a:pt x="17043" y="3822"/>
                </a:lnTo>
                <a:lnTo>
                  <a:pt x="13233" y="0"/>
                </a:lnTo>
                <a:close/>
              </a:path>
            </a:pathLst>
          </a:custGeom>
          <a:solidFill>
            <a:srgbClr val="FFFFFF"/>
          </a:solidFill>
        </p:spPr>
        <p:txBody>
          <a:bodyPr wrap="square" lIns="0" tIns="0" rIns="0" bIns="0" rtlCol="0"/>
          <a:lstStyle/>
          <a:p/>
        </p:txBody>
      </p:sp>
      <p:sp>
        <p:nvSpPr>
          <p:cNvPr id="44" name="object 44"/>
          <p:cNvSpPr/>
          <p:nvPr/>
        </p:nvSpPr>
        <p:spPr>
          <a:xfrm>
            <a:off x="3891040" y="5848189"/>
            <a:ext cx="5715" cy="5715"/>
          </a:xfrm>
          <a:custGeom>
            <a:avLst/>
            <a:gdLst/>
            <a:ahLst/>
            <a:cxnLst/>
            <a:rect l="l" t="t" r="r" b="b"/>
            <a:pathLst>
              <a:path w="5714" h="5714">
                <a:moveTo>
                  <a:pt x="4406" y="0"/>
                </a:moveTo>
                <a:lnTo>
                  <a:pt x="1270" y="0"/>
                </a:lnTo>
                <a:lnTo>
                  <a:pt x="0" y="1282"/>
                </a:lnTo>
                <a:lnTo>
                  <a:pt x="0" y="4406"/>
                </a:lnTo>
                <a:lnTo>
                  <a:pt x="1270" y="5689"/>
                </a:lnTo>
                <a:lnTo>
                  <a:pt x="4406" y="5689"/>
                </a:lnTo>
                <a:lnTo>
                  <a:pt x="5676" y="4406"/>
                </a:lnTo>
                <a:lnTo>
                  <a:pt x="5676" y="1282"/>
                </a:lnTo>
                <a:lnTo>
                  <a:pt x="4406" y="0"/>
                </a:lnTo>
                <a:close/>
              </a:path>
            </a:pathLst>
          </a:custGeom>
          <a:solidFill>
            <a:srgbClr val="FFFFFF"/>
          </a:solidFill>
        </p:spPr>
        <p:txBody>
          <a:bodyPr wrap="square" lIns="0" tIns="0" rIns="0" bIns="0" rtlCol="0"/>
          <a:lstStyle/>
          <a:p/>
        </p:txBody>
      </p:sp>
      <p:sp>
        <p:nvSpPr>
          <p:cNvPr id="45" name="object 45"/>
          <p:cNvSpPr/>
          <p:nvPr/>
        </p:nvSpPr>
        <p:spPr>
          <a:xfrm>
            <a:off x="3950677" y="5839669"/>
            <a:ext cx="97155" cy="0"/>
          </a:xfrm>
          <a:custGeom>
            <a:avLst/>
            <a:gdLst/>
            <a:ahLst/>
            <a:cxnLst/>
            <a:rect l="l" t="t" r="r" b="b"/>
            <a:pathLst>
              <a:path w="97154" h="0">
                <a:moveTo>
                  <a:pt x="0" y="0"/>
                </a:moveTo>
                <a:lnTo>
                  <a:pt x="96558" y="0"/>
                </a:lnTo>
              </a:path>
            </a:pathLst>
          </a:custGeom>
          <a:ln w="22720">
            <a:solidFill>
              <a:srgbClr val="FFFFFF"/>
            </a:solidFill>
          </a:ln>
        </p:spPr>
        <p:txBody>
          <a:bodyPr wrap="square" lIns="0" tIns="0" rIns="0" bIns="0" rtlCol="0"/>
          <a:lstStyle/>
          <a:p/>
        </p:txBody>
      </p:sp>
      <p:sp>
        <p:nvSpPr>
          <p:cNvPr id="46" name="object 46"/>
          <p:cNvSpPr/>
          <p:nvPr/>
        </p:nvSpPr>
        <p:spPr>
          <a:xfrm>
            <a:off x="4001791" y="5833991"/>
            <a:ext cx="34290" cy="34290"/>
          </a:xfrm>
          <a:custGeom>
            <a:avLst/>
            <a:gdLst/>
            <a:ahLst/>
            <a:cxnLst/>
            <a:rect l="l" t="t" r="r" b="b"/>
            <a:pathLst>
              <a:path w="34289" h="34289">
                <a:moveTo>
                  <a:pt x="26454" y="0"/>
                </a:moveTo>
                <a:lnTo>
                  <a:pt x="7632" y="0"/>
                </a:lnTo>
                <a:lnTo>
                  <a:pt x="0" y="7632"/>
                </a:lnTo>
                <a:lnTo>
                  <a:pt x="0" y="26454"/>
                </a:lnTo>
                <a:lnTo>
                  <a:pt x="7632" y="34086"/>
                </a:lnTo>
                <a:lnTo>
                  <a:pt x="26454" y="34086"/>
                </a:lnTo>
                <a:lnTo>
                  <a:pt x="34086" y="26454"/>
                </a:lnTo>
                <a:lnTo>
                  <a:pt x="34086" y="7632"/>
                </a:lnTo>
                <a:lnTo>
                  <a:pt x="26454" y="0"/>
                </a:lnTo>
                <a:close/>
              </a:path>
            </a:pathLst>
          </a:custGeom>
          <a:solidFill>
            <a:srgbClr val="FFFFFF"/>
          </a:solidFill>
        </p:spPr>
        <p:txBody>
          <a:bodyPr wrap="square" lIns="0" tIns="0" rIns="0" bIns="0" rtlCol="0"/>
          <a:lstStyle/>
          <a:p/>
        </p:txBody>
      </p:sp>
      <p:sp>
        <p:nvSpPr>
          <p:cNvPr id="47" name="object 47"/>
          <p:cNvSpPr/>
          <p:nvPr/>
        </p:nvSpPr>
        <p:spPr>
          <a:xfrm>
            <a:off x="3962031" y="5833991"/>
            <a:ext cx="34290" cy="34290"/>
          </a:xfrm>
          <a:custGeom>
            <a:avLst/>
            <a:gdLst/>
            <a:ahLst/>
            <a:cxnLst/>
            <a:rect l="l" t="t" r="r" b="b"/>
            <a:pathLst>
              <a:path w="34289" h="34289">
                <a:moveTo>
                  <a:pt x="26454" y="0"/>
                </a:moveTo>
                <a:lnTo>
                  <a:pt x="7632" y="0"/>
                </a:lnTo>
                <a:lnTo>
                  <a:pt x="0" y="7632"/>
                </a:lnTo>
                <a:lnTo>
                  <a:pt x="0" y="26454"/>
                </a:lnTo>
                <a:lnTo>
                  <a:pt x="7632" y="34086"/>
                </a:lnTo>
                <a:lnTo>
                  <a:pt x="26454" y="34086"/>
                </a:lnTo>
                <a:lnTo>
                  <a:pt x="34086" y="26454"/>
                </a:lnTo>
                <a:lnTo>
                  <a:pt x="34086" y="7632"/>
                </a:lnTo>
                <a:lnTo>
                  <a:pt x="26454" y="0"/>
                </a:lnTo>
                <a:close/>
              </a:path>
            </a:pathLst>
          </a:custGeom>
          <a:solidFill>
            <a:srgbClr val="FFFFFF"/>
          </a:solidFill>
        </p:spPr>
        <p:txBody>
          <a:bodyPr wrap="square" lIns="0" tIns="0" rIns="0" bIns="0" rtlCol="0"/>
          <a:lstStyle/>
          <a:p/>
        </p:txBody>
      </p:sp>
      <p:sp>
        <p:nvSpPr>
          <p:cNvPr id="48" name="object 48"/>
          <p:cNvSpPr/>
          <p:nvPr/>
        </p:nvSpPr>
        <p:spPr>
          <a:xfrm>
            <a:off x="3966402" y="5833995"/>
            <a:ext cx="25400" cy="5715"/>
          </a:xfrm>
          <a:custGeom>
            <a:avLst/>
            <a:gdLst/>
            <a:ahLst/>
            <a:cxnLst/>
            <a:rect l="l" t="t" r="r" b="b"/>
            <a:pathLst>
              <a:path w="25400" h="5714">
                <a:moveTo>
                  <a:pt x="17716" y="0"/>
                </a:moveTo>
                <a:lnTo>
                  <a:pt x="7632" y="0"/>
                </a:lnTo>
                <a:lnTo>
                  <a:pt x="3124" y="2197"/>
                </a:lnTo>
                <a:lnTo>
                  <a:pt x="0" y="5676"/>
                </a:lnTo>
                <a:lnTo>
                  <a:pt x="25349" y="5676"/>
                </a:lnTo>
                <a:lnTo>
                  <a:pt x="22224" y="2197"/>
                </a:lnTo>
                <a:lnTo>
                  <a:pt x="17716" y="0"/>
                </a:lnTo>
                <a:close/>
              </a:path>
            </a:pathLst>
          </a:custGeom>
          <a:solidFill>
            <a:srgbClr val="FFFFFF"/>
          </a:solidFill>
        </p:spPr>
        <p:txBody>
          <a:bodyPr wrap="square" lIns="0" tIns="0" rIns="0" bIns="0" rtlCol="0"/>
          <a:lstStyle/>
          <a:p/>
        </p:txBody>
      </p:sp>
      <p:sp>
        <p:nvSpPr>
          <p:cNvPr id="49" name="object 49"/>
          <p:cNvSpPr/>
          <p:nvPr/>
        </p:nvSpPr>
        <p:spPr>
          <a:xfrm>
            <a:off x="3962038" y="5839681"/>
            <a:ext cx="34290" cy="28575"/>
          </a:xfrm>
          <a:custGeom>
            <a:avLst/>
            <a:gdLst/>
            <a:ahLst/>
            <a:cxnLst/>
            <a:rect l="l" t="t" r="r" b="b"/>
            <a:pathLst>
              <a:path w="34289" h="28575">
                <a:moveTo>
                  <a:pt x="29718" y="0"/>
                </a:moveTo>
                <a:lnTo>
                  <a:pt x="4368" y="0"/>
                </a:lnTo>
                <a:lnTo>
                  <a:pt x="1663" y="3009"/>
                </a:lnTo>
                <a:lnTo>
                  <a:pt x="0" y="6985"/>
                </a:lnTo>
                <a:lnTo>
                  <a:pt x="0" y="20764"/>
                </a:lnTo>
                <a:lnTo>
                  <a:pt x="7632" y="28397"/>
                </a:lnTo>
                <a:lnTo>
                  <a:pt x="26454" y="28397"/>
                </a:lnTo>
                <a:lnTo>
                  <a:pt x="34086" y="20764"/>
                </a:lnTo>
                <a:lnTo>
                  <a:pt x="34086" y="6985"/>
                </a:lnTo>
                <a:lnTo>
                  <a:pt x="32423" y="3009"/>
                </a:lnTo>
                <a:lnTo>
                  <a:pt x="29718" y="0"/>
                </a:lnTo>
                <a:close/>
              </a:path>
            </a:pathLst>
          </a:custGeom>
          <a:solidFill>
            <a:srgbClr val="FFFFFF"/>
          </a:solidFill>
        </p:spPr>
        <p:txBody>
          <a:bodyPr wrap="square" lIns="0" tIns="0" rIns="0" bIns="0" rtlCol="0"/>
          <a:lstStyle/>
          <a:p/>
        </p:txBody>
      </p:sp>
      <p:sp>
        <p:nvSpPr>
          <p:cNvPr id="50" name="object 50"/>
          <p:cNvSpPr/>
          <p:nvPr/>
        </p:nvSpPr>
        <p:spPr>
          <a:xfrm>
            <a:off x="3970554" y="5842513"/>
            <a:ext cx="17145" cy="17145"/>
          </a:xfrm>
          <a:custGeom>
            <a:avLst/>
            <a:gdLst/>
            <a:ahLst/>
            <a:cxnLst/>
            <a:rect l="l" t="t" r="r" b="b"/>
            <a:pathLst>
              <a:path w="17145" h="17145">
                <a:moveTo>
                  <a:pt x="13220" y="0"/>
                </a:moveTo>
                <a:lnTo>
                  <a:pt x="3822" y="0"/>
                </a:lnTo>
                <a:lnTo>
                  <a:pt x="0" y="3822"/>
                </a:lnTo>
                <a:lnTo>
                  <a:pt x="0" y="13220"/>
                </a:lnTo>
                <a:lnTo>
                  <a:pt x="3822" y="17043"/>
                </a:lnTo>
                <a:lnTo>
                  <a:pt x="13220" y="17043"/>
                </a:lnTo>
                <a:lnTo>
                  <a:pt x="17043" y="13220"/>
                </a:lnTo>
                <a:lnTo>
                  <a:pt x="17043" y="3822"/>
                </a:lnTo>
                <a:lnTo>
                  <a:pt x="13220" y="0"/>
                </a:lnTo>
                <a:close/>
              </a:path>
            </a:pathLst>
          </a:custGeom>
          <a:solidFill>
            <a:srgbClr val="FFFFFF"/>
          </a:solidFill>
        </p:spPr>
        <p:txBody>
          <a:bodyPr wrap="square" lIns="0" tIns="0" rIns="0" bIns="0" rtlCol="0"/>
          <a:lstStyle/>
          <a:p/>
        </p:txBody>
      </p:sp>
      <p:sp>
        <p:nvSpPr>
          <p:cNvPr id="51" name="object 51"/>
          <p:cNvSpPr/>
          <p:nvPr/>
        </p:nvSpPr>
        <p:spPr>
          <a:xfrm>
            <a:off x="4010315" y="5842513"/>
            <a:ext cx="17145" cy="17145"/>
          </a:xfrm>
          <a:custGeom>
            <a:avLst/>
            <a:gdLst/>
            <a:ahLst/>
            <a:cxnLst/>
            <a:rect l="l" t="t" r="r" b="b"/>
            <a:pathLst>
              <a:path w="17145" h="17145">
                <a:moveTo>
                  <a:pt x="13233" y="0"/>
                </a:moveTo>
                <a:lnTo>
                  <a:pt x="3822" y="0"/>
                </a:lnTo>
                <a:lnTo>
                  <a:pt x="0" y="3822"/>
                </a:lnTo>
                <a:lnTo>
                  <a:pt x="0" y="13220"/>
                </a:lnTo>
                <a:lnTo>
                  <a:pt x="3822" y="17043"/>
                </a:lnTo>
                <a:lnTo>
                  <a:pt x="13233" y="17043"/>
                </a:lnTo>
                <a:lnTo>
                  <a:pt x="17043" y="13220"/>
                </a:lnTo>
                <a:lnTo>
                  <a:pt x="17043" y="3822"/>
                </a:lnTo>
                <a:lnTo>
                  <a:pt x="13233" y="0"/>
                </a:lnTo>
                <a:close/>
              </a:path>
            </a:pathLst>
          </a:custGeom>
          <a:solidFill>
            <a:srgbClr val="FFFFFF"/>
          </a:solidFill>
        </p:spPr>
        <p:txBody>
          <a:bodyPr wrap="square" lIns="0" tIns="0" rIns="0" bIns="0" rtlCol="0"/>
          <a:lstStyle/>
          <a:p/>
        </p:txBody>
      </p:sp>
      <p:sp>
        <p:nvSpPr>
          <p:cNvPr id="52" name="object 52"/>
          <p:cNvSpPr/>
          <p:nvPr/>
        </p:nvSpPr>
        <p:spPr>
          <a:xfrm>
            <a:off x="3922267" y="5833992"/>
            <a:ext cx="5715" cy="0"/>
          </a:xfrm>
          <a:custGeom>
            <a:avLst/>
            <a:gdLst/>
            <a:ahLst/>
            <a:cxnLst/>
            <a:rect l="l" t="t" r="r" b="b"/>
            <a:pathLst>
              <a:path w="5714" h="0">
                <a:moveTo>
                  <a:pt x="0" y="0"/>
                </a:moveTo>
                <a:lnTo>
                  <a:pt x="5676" y="0"/>
                </a:lnTo>
              </a:path>
            </a:pathLst>
          </a:custGeom>
          <a:ln w="11366">
            <a:solidFill>
              <a:srgbClr val="FFFFFF"/>
            </a:solidFill>
          </a:ln>
        </p:spPr>
        <p:txBody>
          <a:bodyPr wrap="square" lIns="0" tIns="0" rIns="0" bIns="0" rtlCol="0"/>
          <a:lstStyle/>
          <a:p/>
        </p:txBody>
      </p:sp>
      <p:sp>
        <p:nvSpPr>
          <p:cNvPr id="53" name="object 53"/>
          <p:cNvSpPr/>
          <p:nvPr/>
        </p:nvSpPr>
        <p:spPr>
          <a:xfrm>
            <a:off x="3976241" y="5848189"/>
            <a:ext cx="5715" cy="5715"/>
          </a:xfrm>
          <a:custGeom>
            <a:avLst/>
            <a:gdLst/>
            <a:ahLst/>
            <a:cxnLst/>
            <a:rect l="l" t="t" r="r" b="b"/>
            <a:pathLst>
              <a:path w="5714" h="5714">
                <a:moveTo>
                  <a:pt x="4406" y="0"/>
                </a:moveTo>
                <a:lnTo>
                  <a:pt x="1270" y="0"/>
                </a:lnTo>
                <a:lnTo>
                  <a:pt x="0" y="1282"/>
                </a:lnTo>
                <a:lnTo>
                  <a:pt x="0" y="4406"/>
                </a:lnTo>
                <a:lnTo>
                  <a:pt x="1270" y="5689"/>
                </a:lnTo>
                <a:lnTo>
                  <a:pt x="4406" y="5689"/>
                </a:lnTo>
                <a:lnTo>
                  <a:pt x="5676" y="4406"/>
                </a:lnTo>
                <a:lnTo>
                  <a:pt x="5676" y="1282"/>
                </a:lnTo>
                <a:lnTo>
                  <a:pt x="4406" y="0"/>
                </a:lnTo>
                <a:close/>
              </a:path>
            </a:pathLst>
          </a:custGeom>
          <a:solidFill>
            <a:srgbClr val="FFFFFF"/>
          </a:solidFill>
        </p:spPr>
        <p:txBody>
          <a:bodyPr wrap="square" lIns="0" tIns="0" rIns="0" bIns="0" rtlCol="0"/>
          <a:lstStyle/>
          <a:p/>
        </p:txBody>
      </p:sp>
      <p:sp>
        <p:nvSpPr>
          <p:cNvPr id="54" name="object 54"/>
          <p:cNvSpPr/>
          <p:nvPr/>
        </p:nvSpPr>
        <p:spPr>
          <a:xfrm>
            <a:off x="4016001" y="5848189"/>
            <a:ext cx="5715" cy="5715"/>
          </a:xfrm>
          <a:custGeom>
            <a:avLst/>
            <a:gdLst/>
            <a:ahLst/>
            <a:cxnLst/>
            <a:rect l="l" t="t" r="r" b="b"/>
            <a:pathLst>
              <a:path w="5714" h="5714">
                <a:moveTo>
                  <a:pt x="4406" y="0"/>
                </a:moveTo>
                <a:lnTo>
                  <a:pt x="1270" y="0"/>
                </a:lnTo>
                <a:lnTo>
                  <a:pt x="0" y="1282"/>
                </a:lnTo>
                <a:lnTo>
                  <a:pt x="0" y="4406"/>
                </a:lnTo>
                <a:lnTo>
                  <a:pt x="1270" y="5689"/>
                </a:lnTo>
                <a:lnTo>
                  <a:pt x="4406" y="5689"/>
                </a:lnTo>
                <a:lnTo>
                  <a:pt x="5676" y="4406"/>
                </a:lnTo>
                <a:lnTo>
                  <a:pt x="5676" y="1282"/>
                </a:lnTo>
                <a:lnTo>
                  <a:pt x="4406" y="0"/>
                </a:lnTo>
                <a:close/>
              </a:path>
            </a:pathLst>
          </a:custGeom>
          <a:solidFill>
            <a:srgbClr val="FFFFFF"/>
          </a:solidFill>
        </p:spPr>
        <p:txBody>
          <a:bodyPr wrap="square" lIns="0" tIns="0" rIns="0" bIns="0" rtlCol="0"/>
          <a:lstStyle/>
          <a:p/>
        </p:txBody>
      </p:sp>
      <p:sp>
        <p:nvSpPr>
          <p:cNvPr id="55" name="object 55"/>
          <p:cNvSpPr/>
          <p:nvPr/>
        </p:nvSpPr>
        <p:spPr>
          <a:xfrm>
            <a:off x="3899560" y="5819793"/>
            <a:ext cx="11430" cy="0"/>
          </a:xfrm>
          <a:custGeom>
            <a:avLst/>
            <a:gdLst/>
            <a:ahLst/>
            <a:cxnLst/>
            <a:rect l="l" t="t" r="r" b="b"/>
            <a:pathLst>
              <a:path w="11429" h="0">
                <a:moveTo>
                  <a:pt x="0" y="0"/>
                </a:moveTo>
                <a:lnTo>
                  <a:pt x="11353" y="0"/>
                </a:lnTo>
              </a:path>
            </a:pathLst>
          </a:custGeom>
          <a:ln w="5676">
            <a:solidFill>
              <a:srgbClr val="FFFFFF"/>
            </a:solidFill>
          </a:ln>
        </p:spPr>
        <p:txBody>
          <a:bodyPr wrap="square" lIns="0" tIns="0" rIns="0" bIns="0" rtlCol="0"/>
          <a:lstStyle/>
          <a:p/>
        </p:txBody>
      </p:sp>
      <p:sp>
        <p:nvSpPr>
          <p:cNvPr id="56" name="object 56"/>
          <p:cNvSpPr/>
          <p:nvPr/>
        </p:nvSpPr>
        <p:spPr>
          <a:xfrm>
            <a:off x="3865473" y="5825477"/>
            <a:ext cx="5715" cy="0"/>
          </a:xfrm>
          <a:custGeom>
            <a:avLst/>
            <a:gdLst/>
            <a:ahLst/>
            <a:cxnLst/>
            <a:rect l="l" t="t" r="r" b="b"/>
            <a:pathLst>
              <a:path w="5714" h="0">
                <a:moveTo>
                  <a:pt x="0" y="0"/>
                </a:moveTo>
                <a:lnTo>
                  <a:pt x="5676" y="0"/>
                </a:lnTo>
              </a:path>
            </a:pathLst>
          </a:custGeom>
          <a:ln w="17043">
            <a:solidFill>
              <a:srgbClr val="FFFFFF"/>
            </a:solidFill>
          </a:ln>
        </p:spPr>
        <p:txBody>
          <a:bodyPr wrap="square" lIns="0" tIns="0" rIns="0" bIns="0" rtlCol="0"/>
          <a:lstStyle/>
          <a:p/>
        </p:txBody>
      </p:sp>
      <p:sp>
        <p:nvSpPr>
          <p:cNvPr id="57" name="object 57"/>
          <p:cNvSpPr/>
          <p:nvPr/>
        </p:nvSpPr>
        <p:spPr>
          <a:xfrm>
            <a:off x="3944994" y="5760148"/>
            <a:ext cx="0" cy="57150"/>
          </a:xfrm>
          <a:custGeom>
            <a:avLst/>
            <a:gdLst/>
            <a:ahLst/>
            <a:cxnLst/>
            <a:rect l="l" t="t" r="r" b="b"/>
            <a:pathLst>
              <a:path w="0" h="57150">
                <a:moveTo>
                  <a:pt x="0" y="0"/>
                </a:moveTo>
                <a:lnTo>
                  <a:pt x="0" y="56807"/>
                </a:lnTo>
              </a:path>
            </a:pathLst>
          </a:custGeom>
          <a:ln w="11366">
            <a:solidFill>
              <a:srgbClr val="FFFFFF"/>
            </a:solidFill>
          </a:ln>
        </p:spPr>
        <p:txBody>
          <a:bodyPr wrap="square" lIns="0" tIns="0" rIns="0" bIns="0" rtlCol="0"/>
          <a:lstStyle/>
          <a:p/>
        </p:txBody>
      </p:sp>
      <p:sp>
        <p:nvSpPr>
          <p:cNvPr id="58" name="object 58"/>
          <p:cNvSpPr/>
          <p:nvPr/>
        </p:nvSpPr>
        <p:spPr>
          <a:xfrm>
            <a:off x="3962038" y="5760148"/>
            <a:ext cx="0" cy="57150"/>
          </a:xfrm>
          <a:custGeom>
            <a:avLst/>
            <a:gdLst/>
            <a:ahLst/>
            <a:cxnLst/>
            <a:rect l="l" t="t" r="r" b="b"/>
            <a:pathLst>
              <a:path w="0" h="57150">
                <a:moveTo>
                  <a:pt x="0" y="0"/>
                </a:moveTo>
                <a:lnTo>
                  <a:pt x="0" y="56807"/>
                </a:lnTo>
              </a:path>
            </a:pathLst>
          </a:custGeom>
          <a:ln w="11366">
            <a:solidFill>
              <a:srgbClr val="FFFFFF"/>
            </a:solidFill>
          </a:ln>
        </p:spPr>
        <p:txBody>
          <a:bodyPr wrap="square" lIns="0" tIns="0" rIns="0" bIns="0" rtlCol="0"/>
          <a:lstStyle/>
          <a:p/>
        </p:txBody>
      </p:sp>
      <p:sp>
        <p:nvSpPr>
          <p:cNvPr id="59" name="object 59"/>
          <p:cNvSpPr/>
          <p:nvPr/>
        </p:nvSpPr>
        <p:spPr>
          <a:xfrm>
            <a:off x="3979081" y="5760148"/>
            <a:ext cx="0" cy="57150"/>
          </a:xfrm>
          <a:custGeom>
            <a:avLst/>
            <a:gdLst/>
            <a:ahLst/>
            <a:cxnLst/>
            <a:rect l="l" t="t" r="r" b="b"/>
            <a:pathLst>
              <a:path w="0" h="57150">
                <a:moveTo>
                  <a:pt x="0" y="0"/>
                </a:moveTo>
                <a:lnTo>
                  <a:pt x="0" y="56807"/>
                </a:lnTo>
              </a:path>
            </a:pathLst>
          </a:custGeom>
          <a:ln w="11366">
            <a:solidFill>
              <a:srgbClr val="FFFFFF"/>
            </a:solidFill>
          </a:ln>
        </p:spPr>
        <p:txBody>
          <a:bodyPr wrap="square" lIns="0" tIns="0" rIns="0" bIns="0" rtlCol="0"/>
          <a:lstStyle/>
          <a:p/>
        </p:txBody>
      </p:sp>
      <p:sp>
        <p:nvSpPr>
          <p:cNvPr id="60" name="object 60"/>
          <p:cNvSpPr/>
          <p:nvPr/>
        </p:nvSpPr>
        <p:spPr>
          <a:xfrm>
            <a:off x="3996124" y="5760148"/>
            <a:ext cx="0" cy="57150"/>
          </a:xfrm>
          <a:custGeom>
            <a:avLst/>
            <a:gdLst/>
            <a:ahLst/>
            <a:cxnLst/>
            <a:rect l="l" t="t" r="r" b="b"/>
            <a:pathLst>
              <a:path w="0" h="57150">
                <a:moveTo>
                  <a:pt x="0" y="0"/>
                </a:moveTo>
                <a:lnTo>
                  <a:pt x="0" y="56807"/>
                </a:lnTo>
              </a:path>
            </a:pathLst>
          </a:custGeom>
          <a:ln w="11366">
            <a:solidFill>
              <a:srgbClr val="FFFFFF"/>
            </a:solidFill>
          </a:ln>
        </p:spPr>
        <p:txBody>
          <a:bodyPr wrap="square" lIns="0" tIns="0" rIns="0" bIns="0" rtlCol="0"/>
          <a:lstStyle/>
          <a:p/>
        </p:txBody>
      </p:sp>
      <p:sp>
        <p:nvSpPr>
          <p:cNvPr id="61" name="object 61"/>
          <p:cNvSpPr/>
          <p:nvPr/>
        </p:nvSpPr>
        <p:spPr>
          <a:xfrm>
            <a:off x="4013162" y="5760148"/>
            <a:ext cx="0" cy="57150"/>
          </a:xfrm>
          <a:custGeom>
            <a:avLst/>
            <a:gdLst/>
            <a:ahLst/>
            <a:cxnLst/>
            <a:rect l="l" t="t" r="r" b="b"/>
            <a:pathLst>
              <a:path w="0" h="57150">
                <a:moveTo>
                  <a:pt x="0" y="0"/>
                </a:moveTo>
                <a:lnTo>
                  <a:pt x="0" y="56807"/>
                </a:lnTo>
              </a:path>
            </a:pathLst>
          </a:custGeom>
          <a:ln w="11353">
            <a:solidFill>
              <a:srgbClr val="FFFFFF"/>
            </a:solidFill>
          </a:ln>
        </p:spPr>
        <p:txBody>
          <a:bodyPr wrap="square" lIns="0" tIns="0" rIns="0" bIns="0" rtlCol="0"/>
          <a:lstStyle/>
          <a:p/>
        </p:txBody>
      </p:sp>
      <p:sp>
        <p:nvSpPr>
          <p:cNvPr id="62" name="object 62"/>
          <p:cNvSpPr/>
          <p:nvPr/>
        </p:nvSpPr>
        <p:spPr>
          <a:xfrm>
            <a:off x="4030198" y="5760148"/>
            <a:ext cx="0" cy="57150"/>
          </a:xfrm>
          <a:custGeom>
            <a:avLst/>
            <a:gdLst/>
            <a:ahLst/>
            <a:cxnLst/>
            <a:rect l="l" t="t" r="r" b="b"/>
            <a:pathLst>
              <a:path w="0" h="57150">
                <a:moveTo>
                  <a:pt x="0" y="0"/>
                </a:moveTo>
                <a:lnTo>
                  <a:pt x="0" y="56807"/>
                </a:lnTo>
              </a:path>
            </a:pathLst>
          </a:custGeom>
          <a:ln w="11366">
            <a:solidFill>
              <a:srgbClr val="FFFFFF"/>
            </a:solidFill>
          </a:ln>
        </p:spPr>
        <p:txBody>
          <a:bodyPr wrap="square" lIns="0" tIns="0" rIns="0" bIns="0" rtlCol="0"/>
          <a:lstStyle/>
          <a:p/>
        </p:txBody>
      </p:sp>
      <p:sp>
        <p:nvSpPr>
          <p:cNvPr id="63" name="object 63"/>
          <p:cNvSpPr/>
          <p:nvPr/>
        </p:nvSpPr>
        <p:spPr>
          <a:xfrm>
            <a:off x="4711433" y="684832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64" name="object 64"/>
          <p:cNvSpPr/>
          <p:nvPr/>
        </p:nvSpPr>
        <p:spPr>
          <a:xfrm>
            <a:off x="3388068" y="684832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65" name="object 65"/>
          <p:cNvSpPr/>
          <p:nvPr/>
        </p:nvSpPr>
        <p:spPr>
          <a:xfrm>
            <a:off x="2085848" y="684832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56210" y="9257221"/>
            <a:ext cx="259079" cy="264795"/>
          </a:xfrm>
          <a:custGeom>
            <a:avLst/>
            <a:gdLst/>
            <a:ahLst/>
            <a:cxnLst/>
            <a:rect l="l" t="t" r="r" b="b"/>
            <a:pathLst>
              <a:path w="259079" h="264795">
                <a:moveTo>
                  <a:pt x="149618" y="109651"/>
                </a:moveTo>
                <a:lnTo>
                  <a:pt x="115125" y="109651"/>
                </a:lnTo>
                <a:lnTo>
                  <a:pt x="43141" y="234302"/>
                </a:lnTo>
                <a:lnTo>
                  <a:pt x="60401" y="264185"/>
                </a:lnTo>
                <a:lnTo>
                  <a:pt x="149618" y="109651"/>
                </a:lnTo>
                <a:close/>
              </a:path>
              <a:path w="259079" h="264795">
                <a:moveTo>
                  <a:pt x="258991" y="0"/>
                </a:moveTo>
                <a:lnTo>
                  <a:pt x="0" y="0"/>
                </a:lnTo>
                <a:lnTo>
                  <a:pt x="17259" y="29883"/>
                </a:lnTo>
                <a:lnTo>
                  <a:pt x="207251" y="29883"/>
                </a:lnTo>
                <a:lnTo>
                  <a:pt x="178434"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6918030"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6987140"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7037520"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7068610"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3</a:t>
            </a:r>
            <a:endParaRPr sz="1000">
              <a:latin typeface="AvenirLTStd-Book"/>
              <a:cs typeface="AvenirLTStd-Book"/>
            </a:endParaRPr>
          </a:p>
        </p:txBody>
      </p:sp>
      <p:sp>
        <p:nvSpPr>
          <p:cNvPr id="7" name="object 7"/>
          <p:cNvSpPr/>
          <p:nvPr/>
        </p:nvSpPr>
        <p:spPr>
          <a:xfrm>
            <a:off x="608672"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608672"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9" name="object 9"/>
          <p:cNvSpPr/>
          <p:nvPr/>
        </p:nvSpPr>
        <p:spPr>
          <a:xfrm>
            <a:off x="0" y="5823877"/>
            <a:ext cx="3896995" cy="0"/>
          </a:xfrm>
          <a:custGeom>
            <a:avLst/>
            <a:gdLst/>
            <a:ahLst/>
            <a:cxnLst/>
            <a:rect l="l" t="t" r="r" b="b"/>
            <a:pathLst>
              <a:path w="3896995" h="0">
                <a:moveTo>
                  <a:pt x="0" y="0"/>
                </a:moveTo>
                <a:lnTo>
                  <a:pt x="3896794" y="0"/>
                </a:lnTo>
              </a:path>
            </a:pathLst>
          </a:custGeom>
          <a:ln w="25336">
            <a:solidFill>
              <a:srgbClr val="4C4D4F"/>
            </a:solidFill>
          </a:ln>
        </p:spPr>
        <p:txBody>
          <a:bodyPr wrap="square" lIns="0" tIns="0" rIns="0" bIns="0" rtlCol="0"/>
          <a:lstStyle/>
          <a:p/>
        </p:txBody>
      </p:sp>
      <p:sp>
        <p:nvSpPr>
          <p:cNvPr id="10" name="object 10"/>
          <p:cNvSpPr/>
          <p:nvPr/>
        </p:nvSpPr>
        <p:spPr>
          <a:xfrm>
            <a:off x="214" y="0"/>
            <a:ext cx="7772400" cy="5562600"/>
          </a:xfrm>
          <a:custGeom>
            <a:avLst/>
            <a:gdLst/>
            <a:ahLst/>
            <a:cxnLst/>
            <a:rect l="l" t="t" r="r" b="b"/>
            <a:pathLst>
              <a:path w="7772400" h="5562600">
                <a:moveTo>
                  <a:pt x="7772184" y="0"/>
                </a:moveTo>
                <a:lnTo>
                  <a:pt x="8737" y="0"/>
                </a:lnTo>
                <a:lnTo>
                  <a:pt x="0" y="5207114"/>
                </a:lnTo>
                <a:lnTo>
                  <a:pt x="3886200" y="5562523"/>
                </a:lnTo>
                <a:lnTo>
                  <a:pt x="7772184" y="5207215"/>
                </a:lnTo>
                <a:lnTo>
                  <a:pt x="7772184" y="0"/>
                </a:lnTo>
                <a:close/>
              </a:path>
            </a:pathLst>
          </a:custGeom>
          <a:solidFill>
            <a:srgbClr val="203D7C"/>
          </a:solidFill>
        </p:spPr>
        <p:txBody>
          <a:bodyPr wrap="square" lIns="0" tIns="0" rIns="0" bIns="0" rtlCol="0"/>
          <a:lstStyle/>
          <a:p/>
        </p:txBody>
      </p:sp>
      <p:sp>
        <p:nvSpPr>
          <p:cNvPr id="11" name="object 11"/>
          <p:cNvSpPr txBox="1"/>
          <p:nvPr/>
        </p:nvSpPr>
        <p:spPr>
          <a:xfrm>
            <a:off x="615250" y="1165504"/>
            <a:ext cx="6561455" cy="3870325"/>
          </a:xfrm>
          <a:prstGeom prst="rect">
            <a:avLst/>
          </a:prstGeom>
        </p:spPr>
        <p:txBody>
          <a:bodyPr wrap="square" lIns="0" tIns="0" rIns="0" bIns="0" rtlCol="0" vert="horz">
            <a:spAutoFit/>
          </a:bodyPr>
          <a:lstStyle/>
          <a:p>
            <a:pPr marL="12700">
              <a:lnSpc>
                <a:spcPct val="100000"/>
              </a:lnSpc>
            </a:pPr>
            <a:r>
              <a:rPr dirty="0" sz="1400" spc="35">
                <a:solidFill>
                  <a:srgbClr val="FFFFFF"/>
                </a:solidFill>
                <a:latin typeface="Arial"/>
                <a:cs typeface="Arial"/>
              </a:rPr>
              <a:t>THE </a:t>
            </a:r>
            <a:r>
              <a:rPr dirty="0" sz="1400" spc="55">
                <a:solidFill>
                  <a:srgbClr val="FFFFFF"/>
                </a:solidFill>
                <a:latin typeface="Arial"/>
                <a:cs typeface="Arial"/>
              </a:rPr>
              <a:t>EVOLUTION </a:t>
            </a:r>
            <a:r>
              <a:rPr dirty="0" sz="1400" spc="80">
                <a:solidFill>
                  <a:srgbClr val="FFFFFF"/>
                </a:solidFill>
                <a:latin typeface="Arial"/>
                <a:cs typeface="Arial"/>
              </a:rPr>
              <a:t>OF </a:t>
            </a:r>
            <a:r>
              <a:rPr dirty="0" sz="1400" spc="35">
                <a:solidFill>
                  <a:srgbClr val="FFFFFF"/>
                </a:solidFill>
                <a:latin typeface="Arial"/>
                <a:cs typeface="Arial"/>
              </a:rPr>
              <a:t>THE </a:t>
            </a:r>
            <a:r>
              <a:rPr dirty="0" sz="1400" spc="75">
                <a:solidFill>
                  <a:srgbClr val="FFFFFF"/>
                </a:solidFill>
                <a:latin typeface="Arial"/>
                <a:cs typeface="Arial"/>
              </a:rPr>
              <a:t>HOWARD</a:t>
            </a:r>
            <a:r>
              <a:rPr dirty="0" sz="1400" spc="-70">
                <a:solidFill>
                  <a:srgbClr val="FFFFFF"/>
                </a:solidFill>
                <a:latin typeface="Arial"/>
                <a:cs typeface="Arial"/>
              </a:rPr>
              <a:t> </a:t>
            </a:r>
            <a:r>
              <a:rPr dirty="0" sz="1400" spc="50">
                <a:solidFill>
                  <a:srgbClr val="FFFFFF"/>
                </a:solidFill>
                <a:latin typeface="Arial"/>
                <a:cs typeface="Arial"/>
              </a:rPr>
              <a:t>ADVANTAGE</a:t>
            </a:r>
            <a:endParaRPr sz="1400">
              <a:latin typeface="Arial"/>
              <a:cs typeface="Arial"/>
            </a:endParaRPr>
          </a:p>
          <a:p>
            <a:pPr marL="12700" marR="1817370">
              <a:lnSpc>
                <a:spcPts val="1300"/>
              </a:lnSpc>
              <a:spcBef>
                <a:spcPts val="395"/>
              </a:spcBef>
            </a:pPr>
            <a:r>
              <a:rPr dirty="0" sz="1100" spc="-20">
                <a:solidFill>
                  <a:srgbClr val="FFFFFF"/>
                </a:solidFill>
                <a:latin typeface="Helvetica-Light"/>
                <a:cs typeface="Helvetica-Light"/>
              </a:rPr>
              <a:t>The </a:t>
            </a:r>
            <a:r>
              <a:rPr dirty="0" sz="1100" spc="-25">
                <a:solidFill>
                  <a:srgbClr val="FFFFFF"/>
                </a:solidFill>
                <a:latin typeface="Helvetica-Light"/>
                <a:cs typeface="Helvetica-Light"/>
              </a:rPr>
              <a:t>Howard </a:t>
            </a:r>
            <a:r>
              <a:rPr dirty="0" sz="1100" spc="-30">
                <a:solidFill>
                  <a:srgbClr val="FFFFFF"/>
                </a:solidFill>
                <a:latin typeface="Helvetica-Light"/>
                <a:cs typeface="Helvetica-Light"/>
              </a:rPr>
              <a:t>Advantage </a:t>
            </a:r>
            <a:r>
              <a:rPr dirty="0" sz="1100" spc="-25">
                <a:solidFill>
                  <a:srgbClr val="FFFFFF"/>
                </a:solidFill>
                <a:latin typeface="Helvetica-Light"/>
                <a:cs typeface="Helvetica-Light"/>
              </a:rPr>
              <a:t>starts with being </a:t>
            </a:r>
            <a:r>
              <a:rPr dirty="0" sz="1100" spc="-15">
                <a:solidFill>
                  <a:srgbClr val="FFFFFF"/>
                </a:solidFill>
                <a:latin typeface="Helvetica-Light"/>
                <a:cs typeface="Helvetica-Light"/>
              </a:rPr>
              <a:t>an </a:t>
            </a:r>
            <a:r>
              <a:rPr dirty="0" sz="1100" spc="-25">
                <a:solidFill>
                  <a:srgbClr val="FFFFFF"/>
                </a:solidFill>
                <a:latin typeface="Helvetica-Light"/>
                <a:cs typeface="Helvetica-Light"/>
              </a:rPr>
              <a:t>actual </a:t>
            </a:r>
            <a:r>
              <a:rPr dirty="0" sz="1100" spc="-30">
                <a:solidFill>
                  <a:srgbClr val="FFFFFF"/>
                </a:solidFill>
                <a:latin typeface="Helvetica-Light"/>
                <a:cs typeface="Helvetica-Light"/>
              </a:rPr>
              <a:t>manufacturer </a:t>
            </a:r>
            <a:r>
              <a:rPr dirty="0" sz="1100" spc="-15">
                <a:solidFill>
                  <a:srgbClr val="FFFFFF"/>
                </a:solidFill>
                <a:latin typeface="Helvetica-Light"/>
                <a:cs typeface="Helvetica-Light"/>
              </a:rPr>
              <a:t>by </a:t>
            </a:r>
            <a:r>
              <a:rPr dirty="0" sz="1100" spc="-25">
                <a:solidFill>
                  <a:srgbClr val="FFFFFF"/>
                </a:solidFill>
                <a:latin typeface="Helvetica-Light"/>
                <a:cs typeface="Helvetica-Light"/>
              </a:rPr>
              <a:t>trade, </a:t>
            </a:r>
            <a:r>
              <a:rPr dirty="0" sz="1100" spc="-30">
                <a:solidFill>
                  <a:srgbClr val="FFFFFF"/>
                </a:solidFill>
                <a:latin typeface="Helvetica-Light"/>
                <a:cs typeface="Helvetica-Light"/>
              </a:rPr>
              <a:t>and  </a:t>
            </a:r>
            <a:r>
              <a:rPr dirty="0" sz="1100" spc="-20">
                <a:solidFill>
                  <a:srgbClr val="FFFFFF"/>
                </a:solidFill>
                <a:latin typeface="Helvetica-Light"/>
                <a:cs typeface="Helvetica-Light"/>
              </a:rPr>
              <a:t>not </a:t>
            </a:r>
            <a:r>
              <a:rPr dirty="0" sz="1100" spc="-25">
                <a:solidFill>
                  <a:srgbClr val="FFFFFF"/>
                </a:solidFill>
                <a:latin typeface="Helvetica-Light"/>
                <a:cs typeface="Helvetica-Light"/>
              </a:rPr>
              <a:t>simply </a:t>
            </a:r>
            <a:r>
              <a:rPr dirty="0" sz="1100" spc="-15">
                <a:solidFill>
                  <a:srgbClr val="FFFFFF"/>
                </a:solidFill>
                <a:latin typeface="Helvetica-Light"/>
                <a:cs typeface="Helvetica-Light"/>
              </a:rPr>
              <a:t>an </a:t>
            </a:r>
            <a:r>
              <a:rPr dirty="0" sz="1100" spc="-30">
                <a:solidFill>
                  <a:srgbClr val="FFFFFF"/>
                </a:solidFill>
                <a:latin typeface="Helvetica-Light"/>
                <a:cs typeface="Helvetica-Light"/>
              </a:rPr>
              <a:t>integrator </a:t>
            </a:r>
            <a:r>
              <a:rPr dirty="0" sz="1100" spc="-15">
                <a:solidFill>
                  <a:srgbClr val="FFFFFF"/>
                </a:solidFill>
                <a:latin typeface="Helvetica-Light"/>
                <a:cs typeface="Helvetica-Light"/>
              </a:rPr>
              <a:t>of </a:t>
            </a:r>
            <a:r>
              <a:rPr dirty="0" sz="1100" spc="-25">
                <a:solidFill>
                  <a:srgbClr val="FFFFFF"/>
                </a:solidFill>
                <a:latin typeface="Helvetica-Light"/>
                <a:cs typeface="Helvetica-Light"/>
              </a:rPr>
              <a:t>parts. Howard </a:t>
            </a:r>
            <a:r>
              <a:rPr dirty="0" sz="1100" spc="-30">
                <a:solidFill>
                  <a:srgbClr val="FFFFFF"/>
                </a:solidFill>
                <a:latin typeface="Helvetica-Light"/>
                <a:cs typeface="Helvetica-Light"/>
              </a:rPr>
              <a:t>Industries </a:t>
            </a:r>
            <a:r>
              <a:rPr dirty="0" sz="1100" spc="-25">
                <a:solidFill>
                  <a:srgbClr val="FFFFFF"/>
                </a:solidFill>
                <a:latin typeface="Helvetica-Light"/>
                <a:cs typeface="Helvetica-Light"/>
              </a:rPr>
              <a:t>Inc., </a:t>
            </a:r>
            <a:r>
              <a:rPr dirty="0" sz="1100" spc="-20">
                <a:solidFill>
                  <a:srgbClr val="FFFFFF"/>
                </a:solidFill>
                <a:latin typeface="Helvetica-Light"/>
                <a:cs typeface="Helvetica-Light"/>
              </a:rPr>
              <a:t>our </a:t>
            </a:r>
            <a:r>
              <a:rPr dirty="0" sz="1100" spc="-25">
                <a:solidFill>
                  <a:srgbClr val="FFFFFF"/>
                </a:solidFill>
                <a:latin typeface="Helvetica-Light"/>
                <a:cs typeface="Helvetica-Light"/>
              </a:rPr>
              <a:t>parent </a:t>
            </a:r>
            <a:r>
              <a:rPr dirty="0" sz="1100" spc="-30">
                <a:solidFill>
                  <a:srgbClr val="FFFFFF"/>
                </a:solidFill>
                <a:latin typeface="Helvetica-Light"/>
                <a:cs typeface="Helvetica-Light"/>
              </a:rPr>
              <a:t>company,  </a:t>
            </a:r>
            <a:r>
              <a:rPr dirty="0" sz="1100" spc="-20">
                <a:solidFill>
                  <a:srgbClr val="FFFFFF"/>
                </a:solidFill>
                <a:latin typeface="Helvetica-Light"/>
                <a:cs typeface="Helvetica-Light"/>
              </a:rPr>
              <a:t>was </a:t>
            </a:r>
            <a:r>
              <a:rPr dirty="0" sz="1100" spc="-30">
                <a:solidFill>
                  <a:srgbClr val="FFFFFF"/>
                </a:solidFill>
                <a:latin typeface="Helvetica-Light"/>
                <a:cs typeface="Helvetica-Light"/>
              </a:rPr>
              <a:t>founded </a:t>
            </a:r>
            <a:r>
              <a:rPr dirty="0" sz="1100" spc="-15">
                <a:solidFill>
                  <a:srgbClr val="FFFFFF"/>
                </a:solidFill>
                <a:latin typeface="Helvetica-Light"/>
                <a:cs typeface="Helvetica-Light"/>
              </a:rPr>
              <a:t>in </a:t>
            </a:r>
            <a:r>
              <a:rPr dirty="0" sz="1100" spc="-25">
                <a:solidFill>
                  <a:srgbClr val="FFFFFF"/>
                </a:solidFill>
                <a:latin typeface="Helvetica-Light"/>
                <a:cs typeface="Helvetica-Light"/>
              </a:rPr>
              <a:t>1968 </a:t>
            </a:r>
            <a:r>
              <a:rPr dirty="0" sz="1100" spc="-15">
                <a:solidFill>
                  <a:srgbClr val="FFFFFF"/>
                </a:solidFill>
                <a:latin typeface="Helvetica-Light"/>
                <a:cs typeface="Helvetica-Light"/>
              </a:rPr>
              <a:t>by </a:t>
            </a:r>
            <a:r>
              <a:rPr dirty="0" sz="1100" spc="-25">
                <a:solidFill>
                  <a:srgbClr val="FFFFFF"/>
                </a:solidFill>
                <a:latin typeface="Helvetica-Light"/>
                <a:cs typeface="Helvetica-Light"/>
              </a:rPr>
              <a:t>Billy </a:t>
            </a:r>
            <a:r>
              <a:rPr dirty="0" sz="1100" spc="-30">
                <a:solidFill>
                  <a:srgbClr val="FFFFFF"/>
                </a:solidFill>
                <a:latin typeface="Helvetica-Light"/>
                <a:cs typeface="Helvetica-Light"/>
              </a:rPr>
              <a:t>Howard, </a:t>
            </a:r>
            <a:r>
              <a:rPr dirty="0" sz="1100" spc="-20">
                <a:solidFill>
                  <a:srgbClr val="FFFFFF"/>
                </a:solidFill>
                <a:latin typeface="Helvetica-Light"/>
                <a:cs typeface="Helvetica-Light"/>
              </a:rPr>
              <a:t>Sr. </a:t>
            </a:r>
            <a:r>
              <a:rPr dirty="0" sz="1100" spc="-25">
                <a:solidFill>
                  <a:srgbClr val="FFFFFF"/>
                </a:solidFill>
                <a:latin typeface="Helvetica-Light"/>
                <a:cs typeface="Helvetica-Light"/>
              </a:rPr>
              <a:t>Over </a:t>
            </a:r>
            <a:r>
              <a:rPr dirty="0" sz="1100" spc="-20">
                <a:solidFill>
                  <a:srgbClr val="FFFFFF"/>
                </a:solidFill>
                <a:latin typeface="Helvetica-Light"/>
                <a:cs typeface="Helvetica-Light"/>
              </a:rPr>
              <a:t>the </a:t>
            </a:r>
            <a:r>
              <a:rPr dirty="0" sz="1100" spc="-25">
                <a:solidFill>
                  <a:srgbClr val="FFFFFF"/>
                </a:solidFill>
                <a:latin typeface="Helvetica-Light"/>
                <a:cs typeface="Helvetica-Light"/>
              </a:rPr>
              <a:t>past four </a:t>
            </a:r>
            <a:r>
              <a:rPr dirty="0" sz="1100" spc="-30">
                <a:solidFill>
                  <a:srgbClr val="FFFFFF"/>
                </a:solidFill>
                <a:latin typeface="Helvetica-Light"/>
                <a:cs typeface="Helvetica-Light"/>
              </a:rPr>
              <a:t>decades, this  company</a:t>
            </a:r>
            <a:r>
              <a:rPr dirty="0" sz="1100" spc="-55">
                <a:solidFill>
                  <a:srgbClr val="FFFFFF"/>
                </a:solidFill>
                <a:latin typeface="Helvetica-Light"/>
                <a:cs typeface="Helvetica-Light"/>
              </a:rPr>
              <a:t> </a:t>
            </a:r>
            <a:r>
              <a:rPr dirty="0" sz="1100" spc="-20">
                <a:solidFill>
                  <a:srgbClr val="FFFFFF"/>
                </a:solidFill>
                <a:latin typeface="Helvetica-Light"/>
                <a:cs typeface="Helvetica-Light"/>
              </a:rPr>
              <a:t>has</a:t>
            </a:r>
            <a:r>
              <a:rPr dirty="0" sz="1100" spc="-55">
                <a:solidFill>
                  <a:srgbClr val="FFFFFF"/>
                </a:solidFill>
                <a:latin typeface="Helvetica-Light"/>
                <a:cs typeface="Helvetica-Light"/>
              </a:rPr>
              <a:t> </a:t>
            </a:r>
            <a:r>
              <a:rPr dirty="0" sz="1100" spc="-25">
                <a:solidFill>
                  <a:srgbClr val="FFFFFF"/>
                </a:solidFill>
                <a:latin typeface="Helvetica-Light"/>
                <a:cs typeface="Helvetica-Light"/>
              </a:rPr>
              <a:t>grown</a:t>
            </a:r>
            <a:r>
              <a:rPr dirty="0" sz="1100" spc="-55">
                <a:solidFill>
                  <a:srgbClr val="FFFFFF"/>
                </a:solidFill>
                <a:latin typeface="Helvetica-Light"/>
                <a:cs typeface="Helvetica-Light"/>
              </a:rPr>
              <a:t> </a:t>
            </a:r>
            <a:r>
              <a:rPr dirty="0" sz="1100" spc="-15">
                <a:solidFill>
                  <a:srgbClr val="FFFFFF"/>
                </a:solidFill>
                <a:latin typeface="Helvetica-Light"/>
                <a:cs typeface="Helvetica-Light"/>
              </a:rPr>
              <a:t>to</a:t>
            </a:r>
            <a:r>
              <a:rPr dirty="0" sz="1100" spc="-55">
                <a:solidFill>
                  <a:srgbClr val="FFFFFF"/>
                </a:solidFill>
                <a:latin typeface="Helvetica-Light"/>
                <a:cs typeface="Helvetica-Light"/>
              </a:rPr>
              <a:t> </a:t>
            </a:r>
            <a:r>
              <a:rPr dirty="0" sz="1100" spc="-25">
                <a:solidFill>
                  <a:srgbClr val="FFFFFF"/>
                </a:solidFill>
                <a:latin typeface="Helvetica-Light"/>
                <a:cs typeface="Helvetica-Light"/>
              </a:rPr>
              <a:t>become</a:t>
            </a:r>
            <a:r>
              <a:rPr dirty="0" sz="1100" spc="-55">
                <a:solidFill>
                  <a:srgbClr val="FFFFFF"/>
                </a:solidFill>
                <a:latin typeface="Helvetica-Light"/>
                <a:cs typeface="Helvetica-Light"/>
              </a:rPr>
              <a:t> </a:t>
            </a:r>
            <a:r>
              <a:rPr dirty="0" sz="1100" spc="-20">
                <a:solidFill>
                  <a:srgbClr val="FFFFFF"/>
                </a:solidFill>
                <a:latin typeface="Helvetica-Light"/>
                <a:cs typeface="Helvetica-Light"/>
              </a:rPr>
              <a:t>the</a:t>
            </a:r>
            <a:r>
              <a:rPr dirty="0" sz="1100" spc="-55">
                <a:solidFill>
                  <a:srgbClr val="FFFFFF"/>
                </a:solidFill>
                <a:latin typeface="Helvetica-Light"/>
                <a:cs typeface="Helvetica-Light"/>
              </a:rPr>
              <a:t> </a:t>
            </a:r>
            <a:r>
              <a:rPr dirty="0" sz="1100" spc="-30">
                <a:solidFill>
                  <a:srgbClr val="FFFFFF"/>
                </a:solidFill>
                <a:latin typeface="Helvetica-Light"/>
                <a:cs typeface="Helvetica-Light"/>
              </a:rPr>
              <a:t>nation’s</a:t>
            </a:r>
            <a:r>
              <a:rPr dirty="0" sz="1100" spc="-55">
                <a:solidFill>
                  <a:srgbClr val="FFFFFF"/>
                </a:solidFill>
                <a:latin typeface="Helvetica-Light"/>
                <a:cs typeface="Helvetica-Light"/>
              </a:rPr>
              <a:t> </a:t>
            </a:r>
            <a:r>
              <a:rPr dirty="0" sz="1100" spc="-30">
                <a:solidFill>
                  <a:srgbClr val="FFFFFF"/>
                </a:solidFill>
                <a:latin typeface="Helvetica-Light"/>
                <a:cs typeface="Helvetica-Light"/>
              </a:rPr>
              <a:t>leading</a:t>
            </a:r>
            <a:r>
              <a:rPr dirty="0" sz="1100" spc="-55">
                <a:solidFill>
                  <a:srgbClr val="FFFFFF"/>
                </a:solidFill>
                <a:latin typeface="Helvetica-Light"/>
                <a:cs typeface="Helvetica-Light"/>
              </a:rPr>
              <a:t> </a:t>
            </a:r>
            <a:r>
              <a:rPr dirty="0" sz="1100" spc="-30">
                <a:solidFill>
                  <a:srgbClr val="FFFFFF"/>
                </a:solidFill>
                <a:latin typeface="Helvetica-Light"/>
                <a:cs typeface="Helvetica-Light"/>
              </a:rPr>
              <a:t>manufacturer</a:t>
            </a:r>
            <a:r>
              <a:rPr dirty="0" sz="1100" spc="-55">
                <a:solidFill>
                  <a:srgbClr val="FFFFFF"/>
                </a:solidFill>
                <a:latin typeface="Helvetica-Light"/>
                <a:cs typeface="Helvetica-Light"/>
              </a:rPr>
              <a:t> </a:t>
            </a:r>
            <a:r>
              <a:rPr dirty="0" sz="1100" spc="-15">
                <a:solidFill>
                  <a:srgbClr val="FFFFFF"/>
                </a:solidFill>
                <a:latin typeface="Helvetica-Light"/>
                <a:cs typeface="Helvetica-Light"/>
              </a:rPr>
              <a:t>of</a:t>
            </a:r>
            <a:r>
              <a:rPr dirty="0" sz="1100" spc="-55">
                <a:solidFill>
                  <a:srgbClr val="FFFFFF"/>
                </a:solidFill>
                <a:latin typeface="Helvetica-Light"/>
                <a:cs typeface="Helvetica-Light"/>
              </a:rPr>
              <a:t> </a:t>
            </a:r>
            <a:r>
              <a:rPr dirty="0" sz="1100" spc="-30">
                <a:solidFill>
                  <a:srgbClr val="FFFFFF"/>
                </a:solidFill>
                <a:latin typeface="Helvetica-Light"/>
                <a:cs typeface="Helvetica-Light"/>
              </a:rPr>
              <a:t>distribution  transformers, </a:t>
            </a:r>
            <a:r>
              <a:rPr dirty="0" sz="1100" spc="-25">
                <a:solidFill>
                  <a:srgbClr val="FFFFFF"/>
                </a:solidFill>
                <a:latin typeface="Helvetica-Light"/>
                <a:cs typeface="Helvetica-Light"/>
              </a:rPr>
              <a:t>with over </a:t>
            </a:r>
            <a:r>
              <a:rPr dirty="0" sz="1100">
                <a:solidFill>
                  <a:srgbClr val="FFFFFF"/>
                </a:solidFill>
                <a:latin typeface="Helvetica-Light"/>
                <a:cs typeface="Helvetica-Light"/>
              </a:rPr>
              <a:t>9 </a:t>
            </a:r>
            <a:r>
              <a:rPr dirty="0" sz="1100" spc="-30">
                <a:solidFill>
                  <a:srgbClr val="FFFFFF"/>
                </a:solidFill>
                <a:latin typeface="Helvetica-Light"/>
                <a:cs typeface="Helvetica-Light"/>
              </a:rPr>
              <a:t>million transformers </a:t>
            </a:r>
            <a:r>
              <a:rPr dirty="0" sz="1100" spc="-15">
                <a:solidFill>
                  <a:srgbClr val="FFFFFF"/>
                </a:solidFill>
                <a:latin typeface="Helvetica-Light"/>
                <a:cs typeface="Helvetica-Light"/>
              </a:rPr>
              <a:t>in </a:t>
            </a:r>
            <a:r>
              <a:rPr dirty="0" sz="1100" spc="-30">
                <a:solidFill>
                  <a:srgbClr val="FFFFFF"/>
                </a:solidFill>
                <a:latin typeface="Helvetica-Light"/>
                <a:cs typeface="Helvetica-Light"/>
              </a:rPr>
              <a:t>services throughout </a:t>
            </a:r>
            <a:r>
              <a:rPr dirty="0" sz="1100" spc="-20">
                <a:solidFill>
                  <a:srgbClr val="FFFFFF"/>
                </a:solidFill>
                <a:latin typeface="Helvetica-Light"/>
                <a:cs typeface="Helvetica-Light"/>
              </a:rPr>
              <a:t>the </a:t>
            </a:r>
            <a:r>
              <a:rPr dirty="0" sz="1100" spc="-30">
                <a:solidFill>
                  <a:srgbClr val="FFFFFF"/>
                </a:solidFill>
                <a:latin typeface="Helvetica-Light"/>
                <a:cs typeface="Helvetica-Light"/>
              </a:rPr>
              <a:t>United  </a:t>
            </a:r>
            <a:r>
              <a:rPr dirty="0" sz="1100" spc="-25">
                <a:solidFill>
                  <a:srgbClr val="FFFFFF"/>
                </a:solidFill>
                <a:latin typeface="Helvetica-Light"/>
                <a:cs typeface="Helvetica-Light"/>
              </a:rPr>
              <a:t>States </a:t>
            </a:r>
            <a:r>
              <a:rPr dirty="0" sz="1100" spc="-20">
                <a:solidFill>
                  <a:srgbClr val="FFFFFF"/>
                </a:solidFill>
                <a:latin typeface="Helvetica-Light"/>
                <a:cs typeface="Helvetica-Light"/>
              </a:rPr>
              <a:t>and</a:t>
            </a:r>
            <a:r>
              <a:rPr dirty="0" sz="1100" spc="-185">
                <a:solidFill>
                  <a:srgbClr val="FFFFFF"/>
                </a:solidFill>
                <a:latin typeface="Helvetica-Light"/>
                <a:cs typeface="Helvetica-Light"/>
              </a:rPr>
              <a:t> </a:t>
            </a:r>
            <a:r>
              <a:rPr dirty="0" sz="1100" spc="-30">
                <a:solidFill>
                  <a:srgbClr val="FFFFFF"/>
                </a:solidFill>
                <a:latin typeface="Helvetica-Light"/>
                <a:cs typeface="Helvetica-Light"/>
              </a:rPr>
              <a:t>abroad.</a:t>
            </a:r>
            <a:endParaRPr sz="1100">
              <a:latin typeface="Helvetica-Light"/>
              <a:cs typeface="Helvetica-Light"/>
            </a:endParaRPr>
          </a:p>
          <a:p>
            <a:pPr marL="12700" marR="1740535">
              <a:lnSpc>
                <a:spcPts val="1300"/>
              </a:lnSpc>
              <a:spcBef>
                <a:spcPts val="495"/>
              </a:spcBef>
            </a:pPr>
            <a:r>
              <a:rPr dirty="0" sz="1100" spc="-30">
                <a:solidFill>
                  <a:srgbClr val="FFFFFF"/>
                </a:solidFill>
                <a:latin typeface="Helvetica-Light"/>
                <a:cs typeface="Helvetica-Light"/>
              </a:rPr>
              <a:t>Howard’s </a:t>
            </a:r>
            <a:r>
              <a:rPr dirty="0" sz="1100" spc="-20">
                <a:solidFill>
                  <a:srgbClr val="FFFFFF"/>
                </a:solidFill>
                <a:latin typeface="Helvetica-Light"/>
                <a:cs typeface="Helvetica-Light"/>
              </a:rPr>
              <a:t>firmly </a:t>
            </a:r>
            <a:r>
              <a:rPr dirty="0" sz="1100" spc="-30">
                <a:solidFill>
                  <a:srgbClr val="FFFFFF"/>
                </a:solidFill>
                <a:latin typeface="Helvetica-Light"/>
                <a:cs typeface="Helvetica-Light"/>
              </a:rPr>
              <a:t>established position </a:t>
            </a:r>
            <a:r>
              <a:rPr dirty="0" sz="1100" spc="-15">
                <a:solidFill>
                  <a:srgbClr val="FFFFFF"/>
                </a:solidFill>
                <a:latin typeface="Helvetica-Light"/>
                <a:cs typeface="Helvetica-Light"/>
              </a:rPr>
              <a:t>as </a:t>
            </a:r>
            <a:r>
              <a:rPr dirty="0" sz="1100">
                <a:solidFill>
                  <a:srgbClr val="FFFFFF"/>
                </a:solidFill>
                <a:latin typeface="Helvetica-Light"/>
                <a:cs typeface="Helvetica-Light"/>
              </a:rPr>
              <a:t>a </a:t>
            </a:r>
            <a:r>
              <a:rPr dirty="0" sz="1100" spc="-25">
                <a:solidFill>
                  <a:srgbClr val="FFFFFF"/>
                </a:solidFill>
                <a:latin typeface="Helvetica-Light"/>
                <a:cs typeface="Helvetica-Light"/>
              </a:rPr>
              <a:t>leader </a:t>
            </a:r>
            <a:r>
              <a:rPr dirty="0" sz="1100" spc="-15">
                <a:solidFill>
                  <a:srgbClr val="FFFFFF"/>
                </a:solidFill>
                <a:latin typeface="Helvetica-Light"/>
                <a:cs typeface="Helvetica-Light"/>
              </a:rPr>
              <a:t>of </a:t>
            </a:r>
            <a:r>
              <a:rPr dirty="0" sz="1100" spc="-30">
                <a:solidFill>
                  <a:srgbClr val="FFFFFF"/>
                </a:solidFill>
                <a:latin typeface="Helvetica-Light"/>
                <a:cs typeface="Helvetica-Light"/>
              </a:rPr>
              <a:t>industry </a:t>
            </a:r>
            <a:r>
              <a:rPr dirty="0" sz="1100" spc="-25">
                <a:solidFill>
                  <a:srgbClr val="FFFFFF"/>
                </a:solidFill>
                <a:latin typeface="Helvetica-Light"/>
                <a:cs typeface="Helvetica-Light"/>
              </a:rPr>
              <a:t>served </a:t>
            </a:r>
            <a:r>
              <a:rPr dirty="0" sz="1100" spc="-15">
                <a:solidFill>
                  <a:srgbClr val="FFFFFF"/>
                </a:solidFill>
                <a:latin typeface="Helvetica-Light"/>
                <a:cs typeface="Helvetica-Light"/>
              </a:rPr>
              <a:t>as </a:t>
            </a:r>
            <a:r>
              <a:rPr dirty="0" sz="1100" spc="-30">
                <a:solidFill>
                  <a:srgbClr val="FFFFFF"/>
                </a:solidFill>
                <a:latin typeface="Helvetica-Light"/>
                <a:cs typeface="Helvetica-Light"/>
              </a:rPr>
              <a:t>the  springboard </a:t>
            </a:r>
            <a:r>
              <a:rPr dirty="0" sz="1100" spc="-20">
                <a:solidFill>
                  <a:srgbClr val="FFFFFF"/>
                </a:solidFill>
                <a:latin typeface="Helvetica-Light"/>
                <a:cs typeface="Helvetica-Light"/>
              </a:rPr>
              <a:t>for </a:t>
            </a:r>
            <a:r>
              <a:rPr dirty="0" sz="1100">
                <a:solidFill>
                  <a:srgbClr val="FFFFFF"/>
                </a:solidFill>
                <a:latin typeface="Helvetica-Light"/>
                <a:cs typeface="Helvetica-Light"/>
              </a:rPr>
              <a:t>a </a:t>
            </a:r>
            <a:r>
              <a:rPr dirty="0" sz="1100" spc="-20">
                <a:solidFill>
                  <a:srgbClr val="FFFFFF"/>
                </a:solidFill>
                <a:latin typeface="Helvetica-Light"/>
                <a:cs typeface="Helvetica-Light"/>
              </a:rPr>
              <a:t>new </a:t>
            </a:r>
            <a:r>
              <a:rPr dirty="0" sz="1100" spc="-30">
                <a:solidFill>
                  <a:srgbClr val="FFFFFF"/>
                </a:solidFill>
                <a:latin typeface="Helvetica-Light"/>
                <a:cs typeface="Helvetica-Light"/>
              </a:rPr>
              <a:t>division, </a:t>
            </a:r>
            <a:r>
              <a:rPr dirty="0" sz="1100" spc="-25">
                <a:solidFill>
                  <a:srgbClr val="FFFFFF"/>
                </a:solidFill>
                <a:latin typeface="Helvetica-Light"/>
                <a:cs typeface="Helvetica-Light"/>
              </a:rPr>
              <a:t>which began </a:t>
            </a:r>
            <a:r>
              <a:rPr dirty="0" sz="1100" spc="-30">
                <a:solidFill>
                  <a:srgbClr val="FFFFFF"/>
                </a:solidFill>
                <a:latin typeface="Helvetica-Light"/>
                <a:cs typeface="Helvetica-Light"/>
              </a:rPr>
              <a:t>production </a:t>
            </a:r>
            <a:r>
              <a:rPr dirty="0" sz="1100" spc="-15">
                <a:solidFill>
                  <a:srgbClr val="FFFFFF"/>
                </a:solidFill>
                <a:latin typeface="Helvetica-Light"/>
                <a:cs typeface="Helvetica-Light"/>
              </a:rPr>
              <a:t>of </a:t>
            </a:r>
            <a:r>
              <a:rPr dirty="0" sz="1100" spc="-30">
                <a:solidFill>
                  <a:srgbClr val="FFFFFF"/>
                </a:solidFill>
                <a:latin typeface="Helvetica-Light"/>
                <a:cs typeface="Helvetica-Light"/>
              </a:rPr>
              <a:t>computer technology  </a:t>
            </a:r>
            <a:r>
              <a:rPr dirty="0" sz="1100" spc="-15">
                <a:solidFill>
                  <a:srgbClr val="FFFFFF"/>
                </a:solidFill>
                <a:latin typeface="Helvetica-Light"/>
                <a:cs typeface="Helvetica-Light"/>
              </a:rPr>
              <a:t>in </a:t>
            </a:r>
            <a:r>
              <a:rPr dirty="0" sz="1100" spc="-25">
                <a:solidFill>
                  <a:srgbClr val="FFFFFF"/>
                </a:solidFill>
                <a:latin typeface="Helvetica-Light"/>
                <a:cs typeface="Helvetica-Light"/>
              </a:rPr>
              <a:t>1999, Howard </a:t>
            </a:r>
            <a:r>
              <a:rPr dirty="0" sz="1100" spc="-30">
                <a:solidFill>
                  <a:srgbClr val="FFFFFF"/>
                </a:solidFill>
                <a:latin typeface="Helvetica-Light"/>
                <a:cs typeface="Helvetica-Light"/>
              </a:rPr>
              <a:t>Technology Solutions </a:t>
            </a:r>
            <a:r>
              <a:rPr dirty="0" sz="1100" spc="-25">
                <a:solidFill>
                  <a:srgbClr val="FFFFFF"/>
                </a:solidFill>
                <a:latin typeface="Helvetica-Light"/>
                <a:cs typeface="Helvetica-Light"/>
              </a:rPr>
              <a:t>(HTS). Howard (HTS) </a:t>
            </a:r>
            <a:r>
              <a:rPr dirty="0" sz="1100" spc="-30">
                <a:solidFill>
                  <a:srgbClr val="FFFFFF"/>
                </a:solidFill>
                <a:latin typeface="Helvetica-Light"/>
                <a:cs typeface="Helvetica-Light"/>
              </a:rPr>
              <a:t>designs and  manufactures </a:t>
            </a:r>
            <a:r>
              <a:rPr dirty="0" sz="1100" spc="-20">
                <a:solidFill>
                  <a:srgbClr val="FFFFFF"/>
                </a:solidFill>
                <a:latin typeface="Helvetica-Light"/>
                <a:cs typeface="Helvetica-Light"/>
              </a:rPr>
              <a:t>its own </a:t>
            </a:r>
            <a:r>
              <a:rPr dirty="0" sz="1100" spc="-30">
                <a:solidFill>
                  <a:srgbClr val="FFFFFF"/>
                </a:solidFill>
                <a:latin typeface="Helvetica-Light"/>
                <a:cs typeface="Helvetica-Light"/>
              </a:rPr>
              <a:t>desktops, notebooks, </a:t>
            </a:r>
            <a:r>
              <a:rPr dirty="0" sz="1100" spc="-20">
                <a:solidFill>
                  <a:srgbClr val="FFFFFF"/>
                </a:solidFill>
                <a:latin typeface="Helvetica-Light"/>
                <a:cs typeface="Helvetica-Light"/>
              </a:rPr>
              <a:t>and </a:t>
            </a:r>
            <a:r>
              <a:rPr dirty="0" sz="1100" spc="-30">
                <a:solidFill>
                  <a:srgbClr val="FFFFFF"/>
                </a:solidFill>
                <a:latin typeface="Helvetica-Light"/>
                <a:cs typeface="Helvetica-Light"/>
              </a:rPr>
              <a:t>servers, </a:t>
            </a:r>
            <a:r>
              <a:rPr dirty="0" sz="1100" spc="-15">
                <a:solidFill>
                  <a:srgbClr val="FFFFFF"/>
                </a:solidFill>
                <a:latin typeface="Helvetica-Light"/>
                <a:cs typeface="Helvetica-Light"/>
              </a:rPr>
              <a:t>as </a:t>
            </a:r>
            <a:r>
              <a:rPr dirty="0" sz="1100" spc="-25">
                <a:solidFill>
                  <a:srgbClr val="FFFFFF"/>
                </a:solidFill>
                <a:latin typeface="Helvetica-Light"/>
                <a:cs typeface="Helvetica-Light"/>
              </a:rPr>
              <a:t>well </a:t>
            </a:r>
            <a:r>
              <a:rPr dirty="0" sz="1100" spc="-15">
                <a:solidFill>
                  <a:srgbClr val="FFFFFF"/>
                </a:solidFill>
                <a:latin typeface="Helvetica-Light"/>
                <a:cs typeface="Helvetica-Light"/>
              </a:rPr>
              <a:t>as </a:t>
            </a:r>
            <a:r>
              <a:rPr dirty="0" sz="1100">
                <a:solidFill>
                  <a:srgbClr val="FFFFFF"/>
                </a:solidFill>
                <a:latin typeface="Helvetica-Light"/>
                <a:cs typeface="Helvetica-Light"/>
              </a:rPr>
              <a:t>a </a:t>
            </a:r>
            <a:r>
              <a:rPr dirty="0" sz="1100" spc="-30">
                <a:solidFill>
                  <a:srgbClr val="FFFFFF"/>
                </a:solidFill>
                <a:latin typeface="Helvetica-Light"/>
                <a:cs typeface="Helvetica-Light"/>
              </a:rPr>
              <a:t>variety of  enterprise mobility solutions. </a:t>
            </a:r>
            <a:r>
              <a:rPr dirty="0" sz="1100" spc="-15">
                <a:solidFill>
                  <a:srgbClr val="FFFFFF"/>
                </a:solidFill>
                <a:latin typeface="Helvetica-Light"/>
                <a:cs typeface="Helvetica-Light"/>
              </a:rPr>
              <a:t>In </a:t>
            </a:r>
            <a:r>
              <a:rPr dirty="0" sz="1100" spc="-30">
                <a:solidFill>
                  <a:srgbClr val="FFFFFF"/>
                </a:solidFill>
                <a:latin typeface="Helvetica-Light"/>
                <a:cs typeface="Helvetica-Light"/>
              </a:rPr>
              <a:t>addition, strategic partnerships </a:t>
            </a:r>
            <a:r>
              <a:rPr dirty="0" sz="1100" spc="-25">
                <a:solidFill>
                  <a:srgbClr val="FFFFFF"/>
                </a:solidFill>
                <a:latin typeface="Helvetica-Light"/>
                <a:cs typeface="Helvetica-Light"/>
              </a:rPr>
              <a:t>with other </a:t>
            </a:r>
            <a:r>
              <a:rPr dirty="0" sz="1100" spc="-30">
                <a:solidFill>
                  <a:srgbClr val="FFFFFF"/>
                </a:solidFill>
                <a:latin typeface="Helvetica-Light"/>
                <a:cs typeface="Helvetica-Light"/>
              </a:rPr>
              <a:t>industry  leaders</a:t>
            </a:r>
            <a:r>
              <a:rPr dirty="0" sz="1100" spc="-55">
                <a:solidFill>
                  <a:srgbClr val="FFFFFF"/>
                </a:solidFill>
                <a:latin typeface="Helvetica-Light"/>
                <a:cs typeface="Helvetica-Light"/>
              </a:rPr>
              <a:t> </a:t>
            </a:r>
            <a:r>
              <a:rPr dirty="0" sz="1100" spc="-25">
                <a:solidFill>
                  <a:srgbClr val="FFFFFF"/>
                </a:solidFill>
                <a:latin typeface="Helvetica-Light"/>
                <a:cs typeface="Helvetica-Light"/>
              </a:rPr>
              <a:t>enable</a:t>
            </a:r>
            <a:r>
              <a:rPr dirty="0" sz="1100" spc="-55">
                <a:solidFill>
                  <a:srgbClr val="FFFFFF"/>
                </a:solidFill>
                <a:latin typeface="Helvetica-Light"/>
                <a:cs typeface="Helvetica-Light"/>
              </a:rPr>
              <a:t> </a:t>
            </a:r>
            <a:r>
              <a:rPr dirty="0" sz="1100" spc="-15">
                <a:solidFill>
                  <a:srgbClr val="FFFFFF"/>
                </a:solidFill>
                <a:latin typeface="Helvetica-Light"/>
                <a:cs typeface="Helvetica-Light"/>
              </a:rPr>
              <a:t>us</a:t>
            </a:r>
            <a:r>
              <a:rPr dirty="0" sz="1100" spc="-55">
                <a:solidFill>
                  <a:srgbClr val="FFFFFF"/>
                </a:solidFill>
                <a:latin typeface="Helvetica-Light"/>
                <a:cs typeface="Helvetica-Light"/>
              </a:rPr>
              <a:t> </a:t>
            </a:r>
            <a:r>
              <a:rPr dirty="0" sz="1100" spc="-15">
                <a:solidFill>
                  <a:srgbClr val="FFFFFF"/>
                </a:solidFill>
                <a:latin typeface="Helvetica-Light"/>
                <a:cs typeface="Helvetica-Light"/>
              </a:rPr>
              <a:t>to</a:t>
            </a:r>
            <a:r>
              <a:rPr dirty="0" sz="1100" spc="-55">
                <a:solidFill>
                  <a:srgbClr val="FFFFFF"/>
                </a:solidFill>
                <a:latin typeface="Helvetica-Light"/>
                <a:cs typeface="Helvetica-Light"/>
              </a:rPr>
              <a:t> </a:t>
            </a:r>
            <a:r>
              <a:rPr dirty="0" sz="1100" spc="-25">
                <a:solidFill>
                  <a:srgbClr val="FFFFFF"/>
                </a:solidFill>
                <a:latin typeface="Helvetica-Light"/>
                <a:cs typeface="Helvetica-Light"/>
              </a:rPr>
              <a:t>offer</a:t>
            </a:r>
            <a:r>
              <a:rPr dirty="0" sz="1100" spc="-55">
                <a:solidFill>
                  <a:srgbClr val="FFFFFF"/>
                </a:solidFill>
                <a:latin typeface="Helvetica-Light"/>
                <a:cs typeface="Helvetica-Light"/>
              </a:rPr>
              <a:t> </a:t>
            </a:r>
            <a:r>
              <a:rPr dirty="0" sz="1100">
                <a:solidFill>
                  <a:srgbClr val="FFFFFF"/>
                </a:solidFill>
                <a:latin typeface="Helvetica-Light"/>
                <a:cs typeface="Helvetica-Light"/>
              </a:rPr>
              <a:t>a</a:t>
            </a:r>
            <a:r>
              <a:rPr dirty="0" sz="1100" spc="-55">
                <a:solidFill>
                  <a:srgbClr val="FFFFFF"/>
                </a:solidFill>
                <a:latin typeface="Helvetica-Light"/>
                <a:cs typeface="Helvetica-Light"/>
              </a:rPr>
              <a:t> </a:t>
            </a:r>
            <a:r>
              <a:rPr dirty="0" sz="1100" spc="-25">
                <a:solidFill>
                  <a:srgbClr val="FFFFFF"/>
                </a:solidFill>
                <a:latin typeface="Helvetica-Light"/>
                <a:cs typeface="Helvetica-Light"/>
              </a:rPr>
              <a:t>rich</a:t>
            </a:r>
            <a:r>
              <a:rPr dirty="0" sz="1100" spc="-55">
                <a:solidFill>
                  <a:srgbClr val="FFFFFF"/>
                </a:solidFill>
                <a:latin typeface="Helvetica-Light"/>
                <a:cs typeface="Helvetica-Light"/>
              </a:rPr>
              <a:t> </a:t>
            </a:r>
            <a:r>
              <a:rPr dirty="0" sz="1100" spc="-30">
                <a:solidFill>
                  <a:srgbClr val="FFFFFF"/>
                </a:solidFill>
                <a:latin typeface="Helvetica-Light"/>
                <a:cs typeface="Helvetica-Light"/>
              </a:rPr>
              <a:t>portfolio</a:t>
            </a:r>
            <a:r>
              <a:rPr dirty="0" sz="1100" spc="-55">
                <a:solidFill>
                  <a:srgbClr val="FFFFFF"/>
                </a:solidFill>
                <a:latin typeface="Helvetica-Light"/>
                <a:cs typeface="Helvetica-Light"/>
              </a:rPr>
              <a:t> </a:t>
            </a:r>
            <a:r>
              <a:rPr dirty="0" sz="1100" spc="-15">
                <a:solidFill>
                  <a:srgbClr val="FFFFFF"/>
                </a:solidFill>
                <a:latin typeface="Helvetica-Light"/>
                <a:cs typeface="Helvetica-Light"/>
              </a:rPr>
              <a:t>of</a:t>
            </a:r>
            <a:r>
              <a:rPr dirty="0" sz="1100" spc="-55">
                <a:solidFill>
                  <a:srgbClr val="FFFFFF"/>
                </a:solidFill>
                <a:latin typeface="Helvetica-Light"/>
                <a:cs typeface="Helvetica-Light"/>
              </a:rPr>
              <a:t> </a:t>
            </a:r>
            <a:r>
              <a:rPr dirty="0" sz="1100" spc="-25">
                <a:solidFill>
                  <a:srgbClr val="FFFFFF"/>
                </a:solidFill>
                <a:latin typeface="Helvetica-Light"/>
                <a:cs typeface="Helvetica-Light"/>
              </a:rPr>
              <a:t>over</a:t>
            </a:r>
            <a:r>
              <a:rPr dirty="0" sz="1100" spc="-55">
                <a:solidFill>
                  <a:srgbClr val="FFFFFF"/>
                </a:solidFill>
                <a:latin typeface="Helvetica-Light"/>
                <a:cs typeface="Helvetica-Light"/>
              </a:rPr>
              <a:t> </a:t>
            </a:r>
            <a:r>
              <a:rPr dirty="0" sz="1100" spc="-30">
                <a:solidFill>
                  <a:srgbClr val="FFFFFF"/>
                </a:solidFill>
                <a:latin typeface="Helvetica-Light"/>
                <a:cs typeface="Helvetica-Light"/>
              </a:rPr>
              <a:t>300,000</a:t>
            </a:r>
            <a:r>
              <a:rPr dirty="0" sz="1100" spc="-55">
                <a:solidFill>
                  <a:srgbClr val="FFFFFF"/>
                </a:solidFill>
                <a:latin typeface="Helvetica-Light"/>
                <a:cs typeface="Helvetica-Light"/>
              </a:rPr>
              <a:t> </a:t>
            </a:r>
            <a:r>
              <a:rPr dirty="0" sz="1100" spc="-25">
                <a:solidFill>
                  <a:srgbClr val="FFFFFF"/>
                </a:solidFill>
                <a:latin typeface="Helvetica-Light"/>
                <a:cs typeface="Helvetica-Light"/>
              </a:rPr>
              <a:t>name</a:t>
            </a:r>
            <a:r>
              <a:rPr dirty="0" sz="1100" spc="-55">
                <a:solidFill>
                  <a:srgbClr val="FFFFFF"/>
                </a:solidFill>
                <a:latin typeface="Helvetica-Light"/>
                <a:cs typeface="Helvetica-Light"/>
              </a:rPr>
              <a:t> </a:t>
            </a:r>
            <a:r>
              <a:rPr dirty="0" sz="1100" spc="-25">
                <a:solidFill>
                  <a:srgbClr val="FFFFFF"/>
                </a:solidFill>
                <a:latin typeface="Helvetica-Light"/>
                <a:cs typeface="Helvetica-Light"/>
              </a:rPr>
              <a:t>brand</a:t>
            </a:r>
            <a:r>
              <a:rPr dirty="0" sz="1100" spc="-55">
                <a:solidFill>
                  <a:srgbClr val="FFFFFF"/>
                </a:solidFill>
                <a:latin typeface="Helvetica-Light"/>
                <a:cs typeface="Helvetica-Light"/>
              </a:rPr>
              <a:t> </a:t>
            </a:r>
            <a:r>
              <a:rPr dirty="0" sz="1100" spc="-30">
                <a:solidFill>
                  <a:srgbClr val="FFFFFF"/>
                </a:solidFill>
                <a:latin typeface="Helvetica-Light"/>
                <a:cs typeface="Helvetica-Light"/>
              </a:rPr>
              <a:t>products.</a:t>
            </a:r>
            <a:endParaRPr sz="1100">
              <a:latin typeface="Helvetica-Light"/>
              <a:cs typeface="Helvetica-Light"/>
            </a:endParaRPr>
          </a:p>
          <a:p>
            <a:pPr marL="12700">
              <a:lnSpc>
                <a:spcPts val="1250"/>
              </a:lnSpc>
            </a:pPr>
            <a:r>
              <a:rPr dirty="0" sz="1100" spc="-15">
                <a:solidFill>
                  <a:srgbClr val="FFFFFF"/>
                </a:solidFill>
                <a:latin typeface="Helvetica-Light"/>
                <a:cs typeface="Helvetica-Light"/>
              </a:rPr>
              <a:t>We</a:t>
            </a:r>
            <a:r>
              <a:rPr dirty="0" sz="1100" spc="-55">
                <a:solidFill>
                  <a:srgbClr val="FFFFFF"/>
                </a:solidFill>
                <a:latin typeface="Helvetica-Light"/>
                <a:cs typeface="Helvetica-Light"/>
              </a:rPr>
              <a:t> </a:t>
            </a:r>
            <a:r>
              <a:rPr dirty="0" sz="1100" spc="-25">
                <a:solidFill>
                  <a:srgbClr val="FFFFFF"/>
                </a:solidFill>
                <a:latin typeface="Helvetica-Light"/>
                <a:cs typeface="Helvetica-Light"/>
              </a:rPr>
              <a:t>have</a:t>
            </a:r>
            <a:r>
              <a:rPr dirty="0" sz="1100" spc="-55">
                <a:solidFill>
                  <a:srgbClr val="FFFFFF"/>
                </a:solidFill>
                <a:latin typeface="Helvetica-Light"/>
                <a:cs typeface="Helvetica-Light"/>
              </a:rPr>
              <a:t> </a:t>
            </a:r>
            <a:r>
              <a:rPr dirty="0" sz="1100" spc="-30">
                <a:solidFill>
                  <a:srgbClr val="FFFFFF"/>
                </a:solidFill>
                <a:latin typeface="Helvetica-Light"/>
                <a:cs typeface="Helvetica-Light"/>
              </a:rPr>
              <a:t>dedicated</a:t>
            </a:r>
            <a:r>
              <a:rPr dirty="0" sz="1100" spc="-55">
                <a:solidFill>
                  <a:srgbClr val="FFFFFF"/>
                </a:solidFill>
                <a:latin typeface="Helvetica-Light"/>
                <a:cs typeface="Helvetica-Light"/>
              </a:rPr>
              <a:t> </a:t>
            </a:r>
            <a:r>
              <a:rPr dirty="0" sz="1100" spc="-30">
                <a:solidFill>
                  <a:srgbClr val="FFFFFF"/>
                </a:solidFill>
                <a:latin typeface="Helvetica-Light"/>
                <a:cs typeface="Helvetica-Light"/>
              </a:rPr>
              <a:t>representatives</a:t>
            </a:r>
            <a:r>
              <a:rPr dirty="0" sz="1100" spc="-55">
                <a:solidFill>
                  <a:srgbClr val="FFFFFF"/>
                </a:solidFill>
                <a:latin typeface="Helvetica-Light"/>
                <a:cs typeface="Helvetica-Light"/>
              </a:rPr>
              <a:t> </a:t>
            </a:r>
            <a:r>
              <a:rPr dirty="0" sz="1100" spc="-20">
                <a:solidFill>
                  <a:srgbClr val="FFFFFF"/>
                </a:solidFill>
                <a:latin typeface="Helvetica-Light"/>
                <a:cs typeface="Helvetica-Light"/>
              </a:rPr>
              <a:t>for</a:t>
            </a:r>
            <a:r>
              <a:rPr dirty="0" sz="1100" spc="-55">
                <a:solidFill>
                  <a:srgbClr val="FFFFFF"/>
                </a:solidFill>
                <a:latin typeface="Helvetica-Light"/>
                <a:cs typeface="Helvetica-Light"/>
              </a:rPr>
              <a:t> </a:t>
            </a:r>
            <a:r>
              <a:rPr dirty="0" sz="1100" spc="-25">
                <a:solidFill>
                  <a:srgbClr val="FFFFFF"/>
                </a:solidFill>
                <a:latin typeface="Helvetica-Light"/>
                <a:cs typeface="Helvetica-Light"/>
              </a:rPr>
              <a:t>each</a:t>
            </a:r>
            <a:r>
              <a:rPr dirty="0" sz="1100" spc="-55">
                <a:solidFill>
                  <a:srgbClr val="FFFFFF"/>
                </a:solidFill>
                <a:latin typeface="Helvetica-Light"/>
                <a:cs typeface="Helvetica-Light"/>
              </a:rPr>
              <a:t> </a:t>
            </a:r>
            <a:r>
              <a:rPr dirty="0" sz="1100" spc="-15">
                <a:solidFill>
                  <a:srgbClr val="FFFFFF"/>
                </a:solidFill>
                <a:latin typeface="Helvetica-Light"/>
                <a:cs typeface="Helvetica-Light"/>
              </a:rPr>
              <a:t>of</a:t>
            </a:r>
            <a:r>
              <a:rPr dirty="0" sz="1100" spc="-55">
                <a:solidFill>
                  <a:srgbClr val="FFFFFF"/>
                </a:solidFill>
                <a:latin typeface="Helvetica-Light"/>
                <a:cs typeface="Helvetica-Light"/>
              </a:rPr>
              <a:t> </a:t>
            </a:r>
            <a:r>
              <a:rPr dirty="0" sz="1100" spc="-20">
                <a:solidFill>
                  <a:srgbClr val="FFFFFF"/>
                </a:solidFill>
                <a:latin typeface="Helvetica-Light"/>
                <a:cs typeface="Helvetica-Light"/>
              </a:rPr>
              <a:t>the</a:t>
            </a:r>
            <a:r>
              <a:rPr dirty="0" sz="1100" spc="-55">
                <a:solidFill>
                  <a:srgbClr val="FFFFFF"/>
                </a:solidFill>
                <a:latin typeface="Helvetica-Light"/>
                <a:cs typeface="Helvetica-Light"/>
              </a:rPr>
              <a:t> </a:t>
            </a:r>
            <a:r>
              <a:rPr dirty="0" sz="1100" spc="-30">
                <a:solidFill>
                  <a:srgbClr val="FFFFFF"/>
                </a:solidFill>
                <a:latin typeface="Helvetica-Light"/>
                <a:cs typeface="Helvetica-Light"/>
              </a:rPr>
              <a:t>products</a:t>
            </a:r>
            <a:r>
              <a:rPr dirty="0" sz="1100" spc="-55">
                <a:solidFill>
                  <a:srgbClr val="FFFFFF"/>
                </a:solidFill>
                <a:latin typeface="Helvetica-Light"/>
                <a:cs typeface="Helvetica-Light"/>
              </a:rPr>
              <a:t> </a:t>
            </a:r>
            <a:r>
              <a:rPr dirty="0" sz="1100" spc="-15">
                <a:solidFill>
                  <a:srgbClr val="FFFFFF"/>
                </a:solidFill>
                <a:latin typeface="Helvetica-Light"/>
                <a:cs typeface="Helvetica-Light"/>
              </a:rPr>
              <a:t>we</a:t>
            </a:r>
            <a:r>
              <a:rPr dirty="0" sz="1100" spc="-55">
                <a:solidFill>
                  <a:srgbClr val="FFFFFF"/>
                </a:solidFill>
                <a:latin typeface="Helvetica-Light"/>
                <a:cs typeface="Helvetica-Light"/>
              </a:rPr>
              <a:t> </a:t>
            </a:r>
            <a:r>
              <a:rPr dirty="0" sz="1100" spc="-25">
                <a:solidFill>
                  <a:srgbClr val="FFFFFF"/>
                </a:solidFill>
                <a:latin typeface="Helvetica-Light"/>
                <a:cs typeface="Helvetica-Light"/>
              </a:rPr>
              <a:t>have</a:t>
            </a:r>
            <a:r>
              <a:rPr dirty="0" sz="1100" spc="-55">
                <a:solidFill>
                  <a:srgbClr val="FFFFFF"/>
                </a:solidFill>
                <a:latin typeface="Helvetica-Light"/>
                <a:cs typeface="Helvetica-Light"/>
              </a:rPr>
              <a:t> </a:t>
            </a:r>
            <a:r>
              <a:rPr dirty="0" sz="1100" spc="-30">
                <a:solidFill>
                  <a:srgbClr val="FFFFFF"/>
                </a:solidFill>
                <a:latin typeface="Helvetica-Light"/>
                <a:cs typeface="Helvetica-Light"/>
              </a:rPr>
              <a:t>listed,</a:t>
            </a:r>
            <a:r>
              <a:rPr dirty="0" sz="1100" spc="-55">
                <a:solidFill>
                  <a:srgbClr val="FFFFFF"/>
                </a:solidFill>
                <a:latin typeface="Helvetica-Light"/>
                <a:cs typeface="Helvetica-Light"/>
              </a:rPr>
              <a:t> </a:t>
            </a:r>
            <a:r>
              <a:rPr dirty="0" sz="1100" spc="-30">
                <a:solidFill>
                  <a:srgbClr val="FFFFFF"/>
                </a:solidFill>
                <a:latin typeface="Helvetica-Light"/>
                <a:cs typeface="Helvetica-Light"/>
              </a:rPr>
              <a:t>who</a:t>
            </a:r>
            <a:endParaRPr sz="1100">
              <a:latin typeface="Helvetica-Light"/>
              <a:cs typeface="Helvetica-Light"/>
            </a:endParaRPr>
          </a:p>
          <a:p>
            <a:pPr marL="12700" marR="101600">
              <a:lnSpc>
                <a:spcPts val="1300"/>
              </a:lnSpc>
              <a:spcBef>
                <a:spcPts val="50"/>
              </a:spcBef>
            </a:pPr>
            <a:r>
              <a:rPr dirty="0" sz="1100" spc="-20">
                <a:solidFill>
                  <a:srgbClr val="FFFFFF"/>
                </a:solidFill>
                <a:latin typeface="Helvetica-Light"/>
                <a:cs typeface="Helvetica-Light"/>
              </a:rPr>
              <a:t>are </a:t>
            </a:r>
            <a:r>
              <a:rPr dirty="0" sz="1100" spc="-30">
                <a:solidFill>
                  <a:srgbClr val="FFFFFF"/>
                </a:solidFill>
                <a:latin typeface="Helvetica-Light"/>
                <a:cs typeface="Helvetica-Light"/>
              </a:rPr>
              <a:t>equipped </a:t>
            </a:r>
            <a:r>
              <a:rPr dirty="0" sz="1100" spc="-25">
                <a:solidFill>
                  <a:srgbClr val="FFFFFF"/>
                </a:solidFill>
                <a:latin typeface="Helvetica-Light"/>
                <a:cs typeface="Helvetica-Light"/>
              </a:rPr>
              <a:t>with </a:t>
            </a:r>
            <a:r>
              <a:rPr dirty="0" sz="1100" spc="-20">
                <a:solidFill>
                  <a:srgbClr val="FFFFFF"/>
                </a:solidFill>
                <a:latin typeface="Helvetica-Light"/>
                <a:cs typeface="Helvetica-Light"/>
              </a:rPr>
              <a:t>the </a:t>
            </a:r>
            <a:r>
              <a:rPr dirty="0" sz="1100" spc="-30">
                <a:solidFill>
                  <a:srgbClr val="FFFFFF"/>
                </a:solidFill>
                <a:latin typeface="Helvetica-Light"/>
                <a:cs typeface="Helvetica-Light"/>
              </a:rPr>
              <a:t>knowledge </a:t>
            </a:r>
            <a:r>
              <a:rPr dirty="0" sz="1100" spc="-20">
                <a:solidFill>
                  <a:srgbClr val="FFFFFF"/>
                </a:solidFill>
                <a:latin typeface="Helvetica-Light"/>
                <a:cs typeface="Helvetica-Light"/>
              </a:rPr>
              <a:t>and </a:t>
            </a:r>
            <a:r>
              <a:rPr dirty="0" sz="1100" spc="-30">
                <a:solidFill>
                  <a:srgbClr val="FFFFFF"/>
                </a:solidFill>
                <a:latin typeface="Helvetica-Light"/>
                <a:cs typeface="Helvetica-Light"/>
              </a:rPr>
              <a:t>expertise </a:t>
            </a:r>
            <a:r>
              <a:rPr dirty="0" sz="1100" spc="-15">
                <a:solidFill>
                  <a:srgbClr val="FFFFFF"/>
                </a:solidFill>
                <a:latin typeface="Helvetica-Light"/>
                <a:cs typeface="Helvetica-Light"/>
              </a:rPr>
              <a:t>to </a:t>
            </a:r>
            <a:r>
              <a:rPr dirty="0" sz="1100" spc="-25">
                <a:solidFill>
                  <a:srgbClr val="FFFFFF"/>
                </a:solidFill>
                <a:latin typeface="Helvetica-Light"/>
                <a:cs typeface="Helvetica-Light"/>
              </a:rPr>
              <a:t>answer </a:t>
            </a:r>
            <a:r>
              <a:rPr dirty="0" sz="1100" spc="-30">
                <a:solidFill>
                  <a:srgbClr val="FFFFFF"/>
                </a:solidFill>
                <a:latin typeface="Helvetica-Light"/>
                <a:cs typeface="Helvetica-Light"/>
              </a:rPr>
              <a:t>questions </a:t>
            </a:r>
            <a:r>
              <a:rPr dirty="0" sz="1100" spc="-20">
                <a:solidFill>
                  <a:srgbClr val="FFFFFF"/>
                </a:solidFill>
                <a:latin typeface="Helvetica-Light"/>
                <a:cs typeface="Helvetica-Light"/>
              </a:rPr>
              <a:t>and </a:t>
            </a:r>
            <a:r>
              <a:rPr dirty="0" sz="1100" spc="-25">
                <a:solidFill>
                  <a:srgbClr val="FFFFFF"/>
                </a:solidFill>
                <a:latin typeface="Helvetica-Light"/>
                <a:cs typeface="Helvetica-Light"/>
              </a:rPr>
              <a:t>assist </a:t>
            </a:r>
            <a:r>
              <a:rPr dirty="0" sz="1100" spc="-15">
                <a:solidFill>
                  <a:srgbClr val="FFFFFF"/>
                </a:solidFill>
                <a:latin typeface="Helvetica-Light"/>
                <a:cs typeface="Helvetica-Light"/>
              </a:rPr>
              <a:t>in </a:t>
            </a:r>
            <a:r>
              <a:rPr dirty="0" sz="1100" spc="-20">
                <a:solidFill>
                  <a:srgbClr val="FFFFFF"/>
                </a:solidFill>
                <a:latin typeface="Helvetica-Light"/>
                <a:cs typeface="Helvetica-Light"/>
              </a:rPr>
              <a:t>the </a:t>
            </a:r>
            <a:r>
              <a:rPr dirty="0" sz="1100" spc="-25">
                <a:solidFill>
                  <a:srgbClr val="FFFFFF"/>
                </a:solidFill>
                <a:latin typeface="Helvetica-Light"/>
                <a:cs typeface="Helvetica-Light"/>
              </a:rPr>
              <a:t>buying </a:t>
            </a:r>
            <a:r>
              <a:rPr dirty="0" sz="1100" spc="-30">
                <a:solidFill>
                  <a:srgbClr val="FFFFFF"/>
                </a:solidFill>
                <a:latin typeface="Helvetica-Light"/>
                <a:cs typeface="Helvetica-Light"/>
              </a:rPr>
              <a:t>process. From  purchase</a:t>
            </a:r>
            <a:r>
              <a:rPr dirty="0" sz="1100" spc="-45">
                <a:solidFill>
                  <a:srgbClr val="FFFFFF"/>
                </a:solidFill>
                <a:latin typeface="Helvetica-Light"/>
                <a:cs typeface="Helvetica-Light"/>
              </a:rPr>
              <a:t> </a:t>
            </a:r>
            <a:r>
              <a:rPr dirty="0" sz="1100" spc="-20">
                <a:solidFill>
                  <a:srgbClr val="FFFFFF"/>
                </a:solidFill>
                <a:latin typeface="Helvetica-Light"/>
                <a:cs typeface="Helvetica-Light"/>
              </a:rPr>
              <a:t>and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delivery</a:t>
            </a:r>
            <a:r>
              <a:rPr dirty="0" sz="1100" spc="-45">
                <a:solidFill>
                  <a:srgbClr val="FFFFFF"/>
                </a:solidFill>
                <a:latin typeface="Helvetica-Light"/>
                <a:cs typeface="Helvetica-Light"/>
              </a:rPr>
              <a:t> </a:t>
            </a:r>
            <a:r>
              <a:rPr dirty="0" sz="1100" spc="-15">
                <a:solidFill>
                  <a:srgbClr val="FFFFFF"/>
                </a:solidFill>
                <a:latin typeface="Helvetica-Light"/>
                <a:cs typeface="Helvetica-Light"/>
              </a:rPr>
              <a:t>to</a:t>
            </a:r>
            <a:r>
              <a:rPr dirty="0" sz="1100" spc="-45">
                <a:solidFill>
                  <a:srgbClr val="FFFFFF"/>
                </a:solidFill>
                <a:latin typeface="Helvetica-Light"/>
                <a:cs typeface="Helvetica-Light"/>
              </a:rPr>
              <a:t> </a:t>
            </a:r>
            <a:r>
              <a:rPr dirty="0" sz="1100" spc="-30">
                <a:solidFill>
                  <a:srgbClr val="FFFFFF"/>
                </a:solidFill>
                <a:latin typeface="Helvetica-Light"/>
                <a:cs typeface="Helvetica-Light"/>
              </a:rPr>
              <a:t>installation,</a:t>
            </a:r>
            <a:r>
              <a:rPr dirty="0" sz="1100" spc="-45">
                <a:solidFill>
                  <a:srgbClr val="FFFFFF"/>
                </a:solidFill>
                <a:latin typeface="Helvetica-Light"/>
                <a:cs typeface="Helvetica-Light"/>
              </a:rPr>
              <a:t> </a:t>
            </a:r>
            <a:r>
              <a:rPr dirty="0" sz="1100" spc="-30">
                <a:solidFill>
                  <a:srgbClr val="FFFFFF"/>
                </a:solidFill>
                <a:latin typeface="Helvetica-Light"/>
                <a:cs typeface="Helvetica-Light"/>
              </a:rPr>
              <a:t>management,</a:t>
            </a:r>
            <a:r>
              <a:rPr dirty="0" sz="1100" spc="-45">
                <a:solidFill>
                  <a:srgbClr val="FFFFFF"/>
                </a:solidFill>
                <a:latin typeface="Helvetica-Light"/>
                <a:cs typeface="Helvetica-Light"/>
              </a:rPr>
              <a:t> </a:t>
            </a:r>
            <a:r>
              <a:rPr dirty="0" sz="1100" spc="-20">
                <a:solidFill>
                  <a:srgbClr val="FFFFFF"/>
                </a:solidFill>
                <a:latin typeface="Helvetica-Light"/>
                <a:cs typeface="Helvetica-Light"/>
              </a:rPr>
              <a:t>and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servicing</a:t>
            </a:r>
            <a:r>
              <a:rPr dirty="0" sz="1100" spc="-45">
                <a:solidFill>
                  <a:srgbClr val="FFFFFF"/>
                </a:solidFill>
                <a:latin typeface="Helvetica-Light"/>
                <a:cs typeface="Helvetica-Light"/>
              </a:rPr>
              <a:t> </a:t>
            </a:r>
            <a:r>
              <a:rPr dirty="0" sz="1100" spc="-15">
                <a:solidFill>
                  <a:srgbClr val="FFFFFF"/>
                </a:solidFill>
                <a:latin typeface="Helvetica-Light"/>
                <a:cs typeface="Helvetica-Light"/>
              </a:rPr>
              <a:t>by</a:t>
            </a:r>
            <a:r>
              <a:rPr dirty="0" sz="1100" spc="-45">
                <a:solidFill>
                  <a:srgbClr val="FFFFFF"/>
                </a:solidFill>
                <a:latin typeface="Helvetica-Light"/>
                <a:cs typeface="Helvetica-Light"/>
              </a:rPr>
              <a:t> </a:t>
            </a:r>
            <a:r>
              <a:rPr dirty="0" sz="1100" spc="-30">
                <a:solidFill>
                  <a:srgbClr val="FFFFFF"/>
                </a:solidFill>
                <a:latin typeface="Helvetica-Light"/>
                <a:cs typeface="Helvetica-Light"/>
              </a:rPr>
              <a:t>industry-certified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technicians,</a:t>
            </a:r>
            <a:r>
              <a:rPr dirty="0" sz="1100" spc="-45">
                <a:solidFill>
                  <a:srgbClr val="FFFFFF"/>
                </a:solidFill>
                <a:latin typeface="Helvetica-Light"/>
                <a:cs typeface="Helvetica-Light"/>
              </a:rPr>
              <a:t> </a:t>
            </a:r>
            <a:r>
              <a:rPr dirty="0" sz="1100" spc="-25">
                <a:solidFill>
                  <a:srgbClr val="FFFFFF"/>
                </a:solidFill>
                <a:latin typeface="Helvetica-Light"/>
                <a:cs typeface="Helvetica-Light"/>
              </a:rPr>
              <a:t>Howard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is  </a:t>
            </a:r>
            <a:r>
              <a:rPr dirty="0" sz="1100" spc="-25">
                <a:solidFill>
                  <a:srgbClr val="FFFFFF"/>
                </a:solidFill>
                <a:latin typeface="Helvetica-Light"/>
                <a:cs typeface="Helvetica-Light"/>
              </a:rPr>
              <a:t>with</a:t>
            </a:r>
            <a:r>
              <a:rPr dirty="0" sz="1100" spc="-70">
                <a:solidFill>
                  <a:srgbClr val="FFFFFF"/>
                </a:solidFill>
                <a:latin typeface="Helvetica-Light"/>
                <a:cs typeface="Helvetica-Light"/>
              </a:rPr>
              <a:t> </a:t>
            </a:r>
            <a:r>
              <a:rPr dirty="0" sz="1100" spc="-20">
                <a:solidFill>
                  <a:srgbClr val="FFFFFF"/>
                </a:solidFill>
                <a:latin typeface="Helvetica-Light"/>
                <a:cs typeface="Helvetica-Light"/>
              </a:rPr>
              <a:t>you</a:t>
            </a:r>
            <a:r>
              <a:rPr dirty="0" sz="1100" spc="-70">
                <a:solidFill>
                  <a:srgbClr val="FFFFFF"/>
                </a:solidFill>
                <a:latin typeface="Helvetica-Light"/>
                <a:cs typeface="Helvetica-Light"/>
              </a:rPr>
              <a:t> </a:t>
            </a:r>
            <a:r>
              <a:rPr dirty="0" sz="1100" spc="-25">
                <a:solidFill>
                  <a:srgbClr val="FFFFFF"/>
                </a:solidFill>
                <a:latin typeface="Helvetica-Light"/>
                <a:cs typeface="Helvetica-Light"/>
              </a:rPr>
              <a:t>every</a:t>
            </a:r>
            <a:r>
              <a:rPr dirty="0" sz="1100" spc="-70">
                <a:solidFill>
                  <a:srgbClr val="FFFFFF"/>
                </a:solidFill>
                <a:latin typeface="Helvetica-Light"/>
                <a:cs typeface="Helvetica-Light"/>
              </a:rPr>
              <a:t> </a:t>
            </a:r>
            <a:r>
              <a:rPr dirty="0" sz="1100" spc="-25">
                <a:solidFill>
                  <a:srgbClr val="FFFFFF"/>
                </a:solidFill>
                <a:latin typeface="Helvetica-Light"/>
                <a:cs typeface="Helvetica-Light"/>
              </a:rPr>
              <a:t>step</a:t>
            </a:r>
            <a:r>
              <a:rPr dirty="0" sz="1100" spc="-70">
                <a:solidFill>
                  <a:srgbClr val="FFFFFF"/>
                </a:solidFill>
                <a:latin typeface="Helvetica-Light"/>
                <a:cs typeface="Helvetica-Light"/>
              </a:rPr>
              <a:t> </a:t>
            </a:r>
            <a:r>
              <a:rPr dirty="0" sz="1100" spc="-15">
                <a:solidFill>
                  <a:srgbClr val="FFFFFF"/>
                </a:solidFill>
                <a:latin typeface="Helvetica-Light"/>
                <a:cs typeface="Helvetica-Light"/>
              </a:rPr>
              <a:t>of</a:t>
            </a:r>
            <a:r>
              <a:rPr dirty="0" sz="1100" spc="-70">
                <a:solidFill>
                  <a:srgbClr val="FFFFFF"/>
                </a:solidFill>
                <a:latin typeface="Helvetica-Light"/>
                <a:cs typeface="Helvetica-Light"/>
              </a:rPr>
              <a:t> </a:t>
            </a:r>
            <a:r>
              <a:rPr dirty="0" sz="1100" spc="-20">
                <a:solidFill>
                  <a:srgbClr val="FFFFFF"/>
                </a:solidFill>
                <a:latin typeface="Helvetica-Light"/>
                <a:cs typeface="Helvetica-Light"/>
              </a:rPr>
              <a:t>the</a:t>
            </a:r>
            <a:r>
              <a:rPr dirty="0" sz="1100" spc="-70">
                <a:solidFill>
                  <a:srgbClr val="FFFFFF"/>
                </a:solidFill>
                <a:latin typeface="Helvetica-Light"/>
                <a:cs typeface="Helvetica-Light"/>
              </a:rPr>
              <a:t> </a:t>
            </a:r>
            <a:r>
              <a:rPr dirty="0" sz="1100" spc="-30">
                <a:solidFill>
                  <a:srgbClr val="FFFFFF"/>
                </a:solidFill>
                <a:latin typeface="Helvetica-Light"/>
                <a:cs typeface="Helvetica-Light"/>
              </a:rPr>
              <a:t>way.</a:t>
            </a:r>
            <a:endParaRPr sz="1100">
              <a:latin typeface="Helvetica-Light"/>
              <a:cs typeface="Helvetica-Light"/>
            </a:endParaRPr>
          </a:p>
          <a:p>
            <a:pPr marL="12700" marR="5080">
              <a:lnSpc>
                <a:spcPts val="1300"/>
              </a:lnSpc>
              <a:spcBef>
                <a:spcPts val="495"/>
              </a:spcBef>
            </a:pPr>
            <a:r>
              <a:rPr dirty="0" sz="1100" spc="-25">
                <a:solidFill>
                  <a:srgbClr val="FFFFFF"/>
                </a:solidFill>
                <a:latin typeface="Helvetica-Light"/>
                <a:cs typeface="Helvetica-Light"/>
              </a:rPr>
              <a:t>Howard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manufacturing</a:t>
            </a:r>
            <a:r>
              <a:rPr dirty="0" sz="1100" spc="-45">
                <a:solidFill>
                  <a:srgbClr val="FFFFFF"/>
                </a:solidFill>
                <a:latin typeface="Helvetica-Light"/>
                <a:cs typeface="Helvetica-Light"/>
              </a:rPr>
              <a:t> </a:t>
            </a:r>
            <a:r>
              <a:rPr dirty="0" sz="1100" spc="-20">
                <a:solidFill>
                  <a:srgbClr val="FFFFFF"/>
                </a:solidFill>
                <a:latin typeface="Helvetica-Light"/>
                <a:cs typeface="Helvetica-Light"/>
              </a:rPr>
              <a:t>and</a:t>
            </a:r>
            <a:r>
              <a:rPr dirty="0" sz="1100" spc="-45">
                <a:solidFill>
                  <a:srgbClr val="FFFFFF"/>
                </a:solidFill>
                <a:latin typeface="Helvetica-Light"/>
                <a:cs typeface="Helvetica-Light"/>
              </a:rPr>
              <a:t> </a:t>
            </a:r>
            <a:r>
              <a:rPr dirty="0" sz="1100" spc="-30">
                <a:solidFill>
                  <a:srgbClr val="FFFFFF"/>
                </a:solidFill>
                <a:latin typeface="Helvetica-Light"/>
                <a:cs typeface="Helvetica-Light"/>
              </a:rPr>
              <a:t>professional</a:t>
            </a:r>
            <a:r>
              <a:rPr dirty="0" sz="1100" spc="-45">
                <a:solidFill>
                  <a:srgbClr val="FFFFFF"/>
                </a:solidFill>
                <a:latin typeface="Helvetica-Light"/>
                <a:cs typeface="Helvetica-Light"/>
              </a:rPr>
              <a:t> </a:t>
            </a:r>
            <a:r>
              <a:rPr dirty="0" sz="1100" spc="-30">
                <a:solidFill>
                  <a:srgbClr val="FFFFFF"/>
                </a:solidFill>
                <a:latin typeface="Helvetica-Light"/>
                <a:cs typeface="Helvetica-Light"/>
              </a:rPr>
              <a:t>services</a:t>
            </a:r>
            <a:r>
              <a:rPr dirty="0" sz="1100" spc="-45">
                <a:solidFill>
                  <a:srgbClr val="FFFFFF"/>
                </a:solidFill>
                <a:latin typeface="Helvetica-Light"/>
                <a:cs typeface="Helvetica-Light"/>
              </a:rPr>
              <a:t> </a:t>
            </a:r>
            <a:r>
              <a:rPr dirty="0" sz="1100" spc="-30">
                <a:solidFill>
                  <a:srgbClr val="FFFFFF"/>
                </a:solidFill>
                <a:latin typeface="Helvetica-Light"/>
                <a:cs typeface="Helvetica-Light"/>
              </a:rPr>
              <a:t>support</a:t>
            </a:r>
            <a:r>
              <a:rPr dirty="0" sz="1100" spc="-45">
                <a:solidFill>
                  <a:srgbClr val="FFFFFF"/>
                </a:solidFill>
                <a:latin typeface="Helvetica-Light"/>
                <a:cs typeface="Helvetica-Light"/>
              </a:rPr>
              <a:t> </a:t>
            </a:r>
            <a:r>
              <a:rPr dirty="0" sz="1100">
                <a:solidFill>
                  <a:srgbClr val="FFFFFF"/>
                </a:solidFill>
                <a:latin typeface="Helvetica-Light"/>
                <a:cs typeface="Helvetica-Light"/>
              </a:rPr>
              <a:t>a</a:t>
            </a:r>
            <a:r>
              <a:rPr dirty="0" sz="1100" spc="-45">
                <a:solidFill>
                  <a:srgbClr val="FFFFFF"/>
                </a:solidFill>
                <a:latin typeface="Helvetica-Light"/>
                <a:cs typeface="Helvetica-Light"/>
              </a:rPr>
              <a:t> </a:t>
            </a:r>
            <a:r>
              <a:rPr dirty="0" sz="1100" spc="-30">
                <a:solidFill>
                  <a:srgbClr val="FFFFFF"/>
                </a:solidFill>
                <a:latin typeface="Helvetica-Light"/>
                <a:cs typeface="Helvetica-Light"/>
              </a:rPr>
              <a:t>variety</a:t>
            </a:r>
            <a:r>
              <a:rPr dirty="0" sz="1100" spc="-45">
                <a:solidFill>
                  <a:srgbClr val="FFFFFF"/>
                </a:solidFill>
                <a:latin typeface="Helvetica-Light"/>
                <a:cs typeface="Helvetica-Light"/>
              </a:rPr>
              <a:t> </a:t>
            </a:r>
            <a:r>
              <a:rPr dirty="0" sz="1100" spc="-15">
                <a:solidFill>
                  <a:srgbClr val="FFFFFF"/>
                </a:solidFill>
                <a:latin typeface="Helvetica-Light"/>
                <a:cs typeface="Helvetica-Light"/>
              </a:rPr>
              <a:t>of</a:t>
            </a:r>
            <a:r>
              <a:rPr dirty="0" sz="1100" spc="-45">
                <a:solidFill>
                  <a:srgbClr val="FFFFFF"/>
                </a:solidFill>
                <a:latin typeface="Helvetica-Light"/>
                <a:cs typeface="Helvetica-Light"/>
              </a:rPr>
              <a:t> </a:t>
            </a:r>
            <a:r>
              <a:rPr dirty="0" sz="1100" spc="-30">
                <a:solidFill>
                  <a:srgbClr val="FFFFFF"/>
                </a:solidFill>
                <a:latin typeface="Helvetica-Light"/>
                <a:cs typeface="Helvetica-Light"/>
              </a:rPr>
              <a:t>vertical</a:t>
            </a:r>
            <a:r>
              <a:rPr dirty="0" sz="1100" spc="-45">
                <a:solidFill>
                  <a:srgbClr val="FFFFFF"/>
                </a:solidFill>
                <a:latin typeface="Helvetica-Light"/>
                <a:cs typeface="Helvetica-Light"/>
              </a:rPr>
              <a:t> </a:t>
            </a:r>
            <a:r>
              <a:rPr dirty="0" sz="1100" spc="-30">
                <a:solidFill>
                  <a:srgbClr val="FFFFFF"/>
                </a:solidFill>
                <a:latin typeface="Helvetica-Light"/>
                <a:cs typeface="Helvetica-Light"/>
              </a:rPr>
              <a:t>markets.</a:t>
            </a:r>
            <a:r>
              <a:rPr dirty="0" sz="1100" spc="-45">
                <a:solidFill>
                  <a:srgbClr val="FFFFFF"/>
                </a:solidFill>
                <a:latin typeface="Helvetica-Light"/>
                <a:cs typeface="Helvetica-Light"/>
              </a:rPr>
              <a:t> </a:t>
            </a:r>
            <a:r>
              <a:rPr dirty="0" sz="1100" spc="-15">
                <a:solidFill>
                  <a:srgbClr val="FFFFFF"/>
                </a:solidFill>
                <a:latin typeface="Helvetica-Light"/>
                <a:cs typeface="Helvetica-Light"/>
              </a:rPr>
              <a:t>We</a:t>
            </a:r>
            <a:r>
              <a:rPr dirty="0" sz="1100" spc="-45">
                <a:solidFill>
                  <a:srgbClr val="FFFFFF"/>
                </a:solidFill>
                <a:latin typeface="Helvetica-Light"/>
                <a:cs typeface="Helvetica-Light"/>
              </a:rPr>
              <a:t> </a:t>
            </a:r>
            <a:r>
              <a:rPr dirty="0" sz="1100" spc="-30">
                <a:solidFill>
                  <a:srgbClr val="FFFFFF"/>
                </a:solidFill>
                <a:latin typeface="Helvetica-Light"/>
                <a:cs typeface="Helvetica-Light"/>
              </a:rPr>
              <a:t>provide</a:t>
            </a:r>
            <a:r>
              <a:rPr dirty="0" sz="1100" spc="-45">
                <a:solidFill>
                  <a:srgbClr val="FFFFFF"/>
                </a:solidFill>
                <a:latin typeface="Helvetica-Light"/>
                <a:cs typeface="Helvetica-Light"/>
              </a:rPr>
              <a:t> </a:t>
            </a:r>
            <a:r>
              <a:rPr dirty="0" sz="1100" spc="-30">
                <a:solidFill>
                  <a:srgbClr val="FFFFFF"/>
                </a:solidFill>
                <a:latin typeface="Helvetica-Light"/>
                <a:cs typeface="Helvetica-Light"/>
              </a:rPr>
              <a:t>government  agencies </a:t>
            </a:r>
            <a:r>
              <a:rPr dirty="0" sz="1100" spc="-20">
                <a:solidFill>
                  <a:srgbClr val="FFFFFF"/>
                </a:solidFill>
                <a:latin typeface="Helvetica-Light"/>
                <a:cs typeface="Helvetica-Light"/>
              </a:rPr>
              <a:t>and </a:t>
            </a:r>
            <a:r>
              <a:rPr dirty="0" sz="1100" spc="-30">
                <a:solidFill>
                  <a:srgbClr val="FFFFFF"/>
                </a:solidFill>
                <a:latin typeface="Helvetica-Light"/>
                <a:cs typeface="Helvetica-Light"/>
              </a:rPr>
              <a:t>schools </a:t>
            </a:r>
            <a:r>
              <a:rPr dirty="0" sz="1100" spc="-25">
                <a:solidFill>
                  <a:srgbClr val="FFFFFF"/>
                </a:solidFill>
                <a:latin typeface="Helvetica-Light"/>
                <a:cs typeface="Helvetica-Light"/>
              </a:rPr>
              <a:t>with </a:t>
            </a:r>
            <a:r>
              <a:rPr dirty="0" sz="1100" spc="-30">
                <a:solidFill>
                  <a:srgbClr val="FFFFFF"/>
                </a:solidFill>
                <a:latin typeface="Helvetica-Light"/>
                <a:cs typeface="Helvetica-Light"/>
              </a:rPr>
              <a:t>innovative </a:t>
            </a:r>
            <a:r>
              <a:rPr dirty="0" sz="1100" spc="-20">
                <a:solidFill>
                  <a:srgbClr val="FFFFFF"/>
                </a:solidFill>
                <a:latin typeface="Helvetica-Light"/>
                <a:cs typeface="Helvetica-Light"/>
              </a:rPr>
              <a:t>and </a:t>
            </a:r>
            <a:r>
              <a:rPr dirty="0" sz="1100" spc="-30">
                <a:solidFill>
                  <a:srgbClr val="FFFFFF"/>
                </a:solidFill>
                <a:latin typeface="Helvetica-Light"/>
                <a:cs typeface="Helvetica-Light"/>
              </a:rPr>
              <a:t>affordable technology, </a:t>
            </a:r>
            <a:r>
              <a:rPr dirty="0" sz="1100" spc="-25">
                <a:solidFill>
                  <a:srgbClr val="FFFFFF"/>
                </a:solidFill>
                <a:latin typeface="Helvetica-Light"/>
                <a:cs typeface="Helvetica-Light"/>
              </a:rPr>
              <a:t>help </a:t>
            </a:r>
            <a:r>
              <a:rPr dirty="0" sz="1100" spc="-30">
                <a:solidFill>
                  <a:srgbClr val="FFFFFF"/>
                </a:solidFill>
                <a:latin typeface="Helvetica-Light"/>
                <a:cs typeface="Helvetica-Light"/>
              </a:rPr>
              <a:t>medical facilities maximize productivity,  </a:t>
            </a:r>
            <a:r>
              <a:rPr dirty="0" sz="1100" spc="-20">
                <a:solidFill>
                  <a:srgbClr val="FFFFFF"/>
                </a:solidFill>
                <a:latin typeface="Helvetica-Light"/>
                <a:cs typeface="Helvetica-Light"/>
              </a:rPr>
              <a:t>and </a:t>
            </a:r>
            <a:r>
              <a:rPr dirty="0" sz="1100" spc="-25">
                <a:solidFill>
                  <a:srgbClr val="FFFFFF"/>
                </a:solidFill>
                <a:latin typeface="Helvetica-Light"/>
                <a:cs typeface="Helvetica-Light"/>
              </a:rPr>
              <a:t>give </a:t>
            </a:r>
            <a:r>
              <a:rPr dirty="0" sz="1100" spc="-30">
                <a:solidFill>
                  <a:srgbClr val="FFFFFF"/>
                </a:solidFill>
                <a:latin typeface="Helvetica-Light"/>
                <a:cs typeface="Helvetica-Light"/>
              </a:rPr>
              <a:t>businesses </a:t>
            </a:r>
            <a:r>
              <a:rPr dirty="0" sz="1100" spc="-15">
                <a:solidFill>
                  <a:srgbClr val="FFFFFF"/>
                </a:solidFill>
                <a:latin typeface="Helvetica-Light"/>
                <a:cs typeface="Helvetica-Light"/>
              </a:rPr>
              <a:t>an </a:t>
            </a:r>
            <a:r>
              <a:rPr dirty="0" sz="1100" spc="-25">
                <a:solidFill>
                  <a:srgbClr val="FFFFFF"/>
                </a:solidFill>
                <a:latin typeface="Helvetica-Light"/>
                <a:cs typeface="Helvetica-Light"/>
              </a:rPr>
              <a:t>edge </a:t>
            </a:r>
            <a:r>
              <a:rPr dirty="0" sz="1100" spc="-15">
                <a:solidFill>
                  <a:srgbClr val="FFFFFF"/>
                </a:solidFill>
                <a:latin typeface="Helvetica-Light"/>
                <a:cs typeface="Helvetica-Light"/>
              </a:rPr>
              <a:t>by </a:t>
            </a:r>
            <a:r>
              <a:rPr dirty="0" sz="1100" spc="-30">
                <a:solidFill>
                  <a:srgbClr val="FFFFFF"/>
                </a:solidFill>
                <a:latin typeface="Helvetica-Light"/>
                <a:cs typeface="Helvetica-Light"/>
              </a:rPr>
              <a:t>reducing </a:t>
            </a:r>
            <a:r>
              <a:rPr dirty="0" sz="1100" spc="-25">
                <a:solidFill>
                  <a:srgbClr val="FFFFFF"/>
                </a:solidFill>
                <a:latin typeface="Helvetica-Light"/>
                <a:cs typeface="Helvetica-Light"/>
              </a:rPr>
              <a:t>costs </a:t>
            </a:r>
            <a:r>
              <a:rPr dirty="0" sz="1100" spc="-20">
                <a:solidFill>
                  <a:srgbClr val="FFFFFF"/>
                </a:solidFill>
                <a:latin typeface="Helvetica-Light"/>
                <a:cs typeface="Helvetica-Light"/>
              </a:rPr>
              <a:t>and </a:t>
            </a:r>
            <a:r>
              <a:rPr dirty="0" sz="1100" spc="-30">
                <a:solidFill>
                  <a:srgbClr val="FFFFFF"/>
                </a:solidFill>
                <a:latin typeface="Helvetica-Light"/>
                <a:cs typeface="Helvetica-Light"/>
              </a:rPr>
              <a:t>increasing revenue. </a:t>
            </a:r>
            <a:r>
              <a:rPr dirty="0" sz="1100" spc="-25">
                <a:solidFill>
                  <a:srgbClr val="FFFFFF"/>
                </a:solidFill>
                <a:latin typeface="Helvetica-Light"/>
                <a:cs typeface="Helvetica-Light"/>
              </a:rPr>
              <a:t>From single </a:t>
            </a:r>
            <a:r>
              <a:rPr dirty="0" sz="1100" spc="-30">
                <a:solidFill>
                  <a:srgbClr val="FFFFFF"/>
                </a:solidFill>
                <a:latin typeface="Helvetica-Light"/>
                <a:cs typeface="Helvetica-Light"/>
              </a:rPr>
              <a:t>components </a:t>
            </a:r>
            <a:r>
              <a:rPr dirty="0" sz="1100" spc="-20">
                <a:solidFill>
                  <a:srgbClr val="FFFFFF"/>
                </a:solidFill>
                <a:latin typeface="Helvetica-Light"/>
                <a:cs typeface="Helvetica-Light"/>
              </a:rPr>
              <a:t>for </a:t>
            </a:r>
            <a:r>
              <a:rPr dirty="0" sz="1100" spc="-30">
                <a:solidFill>
                  <a:srgbClr val="FFFFFF"/>
                </a:solidFill>
                <a:latin typeface="Helvetica-Light"/>
                <a:cs typeface="Helvetica-Light"/>
              </a:rPr>
              <a:t>small  organizations </a:t>
            </a:r>
            <a:r>
              <a:rPr dirty="0" sz="1100" spc="-15">
                <a:solidFill>
                  <a:srgbClr val="FFFFFF"/>
                </a:solidFill>
                <a:latin typeface="Helvetica-Light"/>
                <a:cs typeface="Helvetica-Light"/>
              </a:rPr>
              <a:t>to </a:t>
            </a:r>
            <a:r>
              <a:rPr dirty="0" sz="1100" spc="-30">
                <a:solidFill>
                  <a:srgbClr val="FFFFFF"/>
                </a:solidFill>
                <a:latin typeface="Helvetica-Light"/>
                <a:cs typeface="Helvetica-Light"/>
              </a:rPr>
              <a:t>large-scale solutions </a:t>
            </a:r>
            <a:r>
              <a:rPr dirty="0" sz="1100" spc="-20">
                <a:solidFill>
                  <a:srgbClr val="FFFFFF"/>
                </a:solidFill>
                <a:latin typeface="Helvetica-Light"/>
                <a:cs typeface="Helvetica-Light"/>
              </a:rPr>
              <a:t>for </a:t>
            </a:r>
            <a:r>
              <a:rPr dirty="0" sz="1100" spc="-30">
                <a:solidFill>
                  <a:srgbClr val="FFFFFF"/>
                </a:solidFill>
                <a:latin typeface="Helvetica-Light"/>
                <a:cs typeface="Helvetica-Light"/>
              </a:rPr>
              <a:t>enterprise </a:t>
            </a:r>
            <a:r>
              <a:rPr dirty="0" sz="1100" spc="-25">
                <a:solidFill>
                  <a:srgbClr val="FFFFFF"/>
                </a:solidFill>
                <a:latin typeface="Helvetica-Light"/>
                <a:cs typeface="Helvetica-Light"/>
              </a:rPr>
              <a:t>level </a:t>
            </a:r>
            <a:r>
              <a:rPr dirty="0" sz="1100" spc="-30">
                <a:solidFill>
                  <a:srgbClr val="FFFFFF"/>
                </a:solidFill>
                <a:latin typeface="Helvetica-Light"/>
                <a:cs typeface="Helvetica-Light"/>
              </a:rPr>
              <a:t>operations, </a:t>
            </a:r>
            <a:r>
              <a:rPr dirty="0" sz="1100" spc="-25">
                <a:solidFill>
                  <a:srgbClr val="FFFFFF"/>
                </a:solidFill>
                <a:latin typeface="Helvetica-Light"/>
                <a:cs typeface="Helvetica-Light"/>
              </a:rPr>
              <a:t>Howard </a:t>
            </a:r>
            <a:r>
              <a:rPr dirty="0" sz="1100" spc="-30">
                <a:solidFill>
                  <a:srgbClr val="FFFFFF"/>
                </a:solidFill>
                <a:latin typeface="Helvetica-Light"/>
                <a:cs typeface="Helvetica-Light"/>
              </a:rPr>
              <a:t>supplies superior technology and  customizes</a:t>
            </a:r>
            <a:r>
              <a:rPr dirty="0" sz="1100" spc="-70">
                <a:solidFill>
                  <a:srgbClr val="FFFFFF"/>
                </a:solidFill>
                <a:latin typeface="Helvetica-Light"/>
                <a:cs typeface="Helvetica-Light"/>
              </a:rPr>
              <a:t> </a:t>
            </a:r>
            <a:r>
              <a:rPr dirty="0" sz="1100" spc="-15">
                <a:solidFill>
                  <a:srgbClr val="FFFFFF"/>
                </a:solidFill>
                <a:latin typeface="Helvetica-Light"/>
                <a:cs typeface="Helvetica-Light"/>
              </a:rPr>
              <a:t>it</a:t>
            </a:r>
            <a:r>
              <a:rPr dirty="0" sz="1100" spc="-70">
                <a:solidFill>
                  <a:srgbClr val="FFFFFF"/>
                </a:solidFill>
                <a:latin typeface="Helvetica-Light"/>
                <a:cs typeface="Helvetica-Light"/>
              </a:rPr>
              <a:t> </a:t>
            </a:r>
            <a:r>
              <a:rPr dirty="0" sz="1100" spc="-15">
                <a:solidFill>
                  <a:srgbClr val="FFFFFF"/>
                </a:solidFill>
                <a:latin typeface="Helvetica-Light"/>
                <a:cs typeface="Helvetica-Light"/>
              </a:rPr>
              <a:t>to</a:t>
            </a:r>
            <a:r>
              <a:rPr dirty="0" sz="1100" spc="-70">
                <a:solidFill>
                  <a:srgbClr val="FFFFFF"/>
                </a:solidFill>
                <a:latin typeface="Helvetica-Light"/>
                <a:cs typeface="Helvetica-Light"/>
              </a:rPr>
              <a:t> </a:t>
            </a:r>
            <a:r>
              <a:rPr dirty="0" sz="1100" spc="-10">
                <a:solidFill>
                  <a:srgbClr val="FFFFFF"/>
                </a:solidFill>
                <a:latin typeface="Helvetica-Light"/>
                <a:cs typeface="Helvetica-Light"/>
              </a:rPr>
              <a:t>fit</a:t>
            </a:r>
            <a:r>
              <a:rPr dirty="0" sz="1100" spc="-70">
                <a:solidFill>
                  <a:srgbClr val="FFFFFF"/>
                </a:solidFill>
                <a:latin typeface="Helvetica-Light"/>
                <a:cs typeface="Helvetica-Light"/>
              </a:rPr>
              <a:t> </a:t>
            </a:r>
            <a:r>
              <a:rPr dirty="0" sz="1100" spc="-25">
                <a:solidFill>
                  <a:srgbClr val="FFFFFF"/>
                </a:solidFill>
                <a:latin typeface="Helvetica-Light"/>
                <a:cs typeface="Helvetica-Light"/>
              </a:rPr>
              <a:t>your</a:t>
            </a:r>
            <a:r>
              <a:rPr dirty="0" sz="1100" spc="-70">
                <a:solidFill>
                  <a:srgbClr val="FFFFFF"/>
                </a:solidFill>
                <a:latin typeface="Helvetica-Light"/>
                <a:cs typeface="Helvetica-Light"/>
              </a:rPr>
              <a:t> </a:t>
            </a:r>
            <a:r>
              <a:rPr dirty="0" sz="1100" spc="-30">
                <a:solidFill>
                  <a:srgbClr val="FFFFFF"/>
                </a:solidFill>
                <a:latin typeface="Helvetica-Light"/>
                <a:cs typeface="Helvetica-Light"/>
              </a:rPr>
              <a:t>needs.</a:t>
            </a:r>
            <a:endParaRPr sz="1100">
              <a:latin typeface="Helvetica-Light"/>
              <a:cs typeface="Helvetica-Light"/>
            </a:endParaRPr>
          </a:p>
        </p:txBody>
      </p:sp>
      <p:sp>
        <p:nvSpPr>
          <p:cNvPr id="12" name="object 12"/>
          <p:cNvSpPr/>
          <p:nvPr/>
        </p:nvSpPr>
        <p:spPr>
          <a:xfrm>
            <a:off x="5528411" y="1226466"/>
            <a:ext cx="1761807" cy="2250285"/>
          </a:xfrm>
          <a:prstGeom prst="rect">
            <a:avLst/>
          </a:prstGeom>
          <a:blipFill>
            <a:blip r:embed="rId2" cstate="print"/>
            <a:stretch>
              <a:fillRect/>
            </a:stretch>
          </a:blipFill>
        </p:spPr>
        <p:txBody>
          <a:bodyPr wrap="square" lIns="0" tIns="0" rIns="0" bIns="0" rtlCol="0"/>
          <a:lstStyle/>
          <a:p/>
        </p:txBody>
      </p:sp>
      <p:sp>
        <p:nvSpPr>
          <p:cNvPr id="13" name="object 13"/>
          <p:cNvSpPr/>
          <p:nvPr/>
        </p:nvSpPr>
        <p:spPr>
          <a:xfrm>
            <a:off x="5528411" y="1226464"/>
            <a:ext cx="1762125" cy="2250440"/>
          </a:xfrm>
          <a:custGeom>
            <a:avLst/>
            <a:gdLst/>
            <a:ahLst/>
            <a:cxnLst/>
            <a:rect l="l" t="t" r="r" b="b"/>
            <a:pathLst>
              <a:path w="1762125" h="2250440">
                <a:moveTo>
                  <a:pt x="0" y="2250287"/>
                </a:moveTo>
                <a:lnTo>
                  <a:pt x="1761807" y="2250287"/>
                </a:lnTo>
                <a:lnTo>
                  <a:pt x="1761807" y="0"/>
                </a:lnTo>
                <a:lnTo>
                  <a:pt x="0" y="0"/>
                </a:lnTo>
                <a:lnTo>
                  <a:pt x="0" y="2250287"/>
                </a:lnTo>
                <a:close/>
              </a:path>
            </a:pathLst>
          </a:custGeom>
          <a:ln w="50800">
            <a:solidFill>
              <a:srgbClr val="FFFFFF"/>
            </a:solidFill>
          </a:ln>
        </p:spPr>
        <p:txBody>
          <a:bodyPr wrap="square" lIns="0" tIns="0" rIns="0" bIns="0" rtlCol="0"/>
          <a:lstStyle/>
          <a:p/>
        </p:txBody>
      </p:sp>
      <p:sp>
        <p:nvSpPr>
          <p:cNvPr id="14" name="object 14"/>
          <p:cNvSpPr txBox="1">
            <a:spLocks noGrp="1"/>
          </p:cNvSpPr>
          <p:nvPr>
            <p:ph type="title"/>
          </p:nvPr>
        </p:nvSpPr>
        <p:spPr>
          <a:xfrm>
            <a:off x="581444" y="365755"/>
            <a:ext cx="5077460" cy="581025"/>
          </a:xfrm>
          <a:prstGeom prst="rect"/>
        </p:spPr>
        <p:txBody>
          <a:bodyPr wrap="square" lIns="0" tIns="0" rIns="0" bIns="0" rtlCol="0" vert="horz">
            <a:spAutoFit/>
          </a:bodyPr>
          <a:lstStyle/>
          <a:p>
            <a:pPr marL="12700">
              <a:lnSpc>
                <a:spcPct val="100000"/>
              </a:lnSpc>
            </a:pPr>
            <a:r>
              <a:rPr dirty="0" spc="90" u="none">
                <a:solidFill>
                  <a:srgbClr val="FFFFFF"/>
                </a:solidFill>
              </a:rPr>
              <a:t>THE </a:t>
            </a:r>
            <a:r>
              <a:rPr dirty="0" spc="195" u="none">
                <a:solidFill>
                  <a:srgbClr val="FFFFFF"/>
                </a:solidFill>
              </a:rPr>
              <a:t>HOWARD</a:t>
            </a:r>
            <a:r>
              <a:rPr dirty="0" spc="-5" u="none">
                <a:solidFill>
                  <a:srgbClr val="FFFFFF"/>
                </a:solidFill>
              </a:rPr>
              <a:t> </a:t>
            </a:r>
            <a:r>
              <a:rPr dirty="0" spc="25" u="none">
                <a:solidFill>
                  <a:srgbClr val="FFFFFF"/>
                </a:solidFill>
              </a:rPr>
              <a:t>STORY</a:t>
            </a:r>
          </a:p>
        </p:txBody>
      </p:sp>
      <p:sp>
        <p:nvSpPr>
          <p:cNvPr id="15" name="object 15"/>
          <p:cNvSpPr/>
          <p:nvPr/>
        </p:nvSpPr>
        <p:spPr>
          <a:xfrm>
            <a:off x="627951" y="1011224"/>
            <a:ext cx="6509384" cy="0"/>
          </a:xfrm>
          <a:custGeom>
            <a:avLst/>
            <a:gdLst/>
            <a:ahLst/>
            <a:cxnLst/>
            <a:rect l="l" t="t" r="r" b="b"/>
            <a:pathLst>
              <a:path w="6509384" h="0">
                <a:moveTo>
                  <a:pt x="0" y="0"/>
                </a:moveTo>
                <a:lnTo>
                  <a:pt x="6508940" y="0"/>
                </a:lnTo>
              </a:path>
            </a:pathLst>
          </a:custGeom>
          <a:ln w="25400">
            <a:solidFill>
              <a:srgbClr val="FFFFFF"/>
            </a:solidFill>
          </a:ln>
        </p:spPr>
        <p:txBody>
          <a:bodyPr wrap="square" lIns="0" tIns="0" rIns="0" bIns="0" rtlCol="0"/>
          <a:lstStyle/>
          <a:p/>
        </p:txBody>
      </p:sp>
      <p:sp>
        <p:nvSpPr>
          <p:cNvPr id="16" name="object 16"/>
          <p:cNvSpPr txBox="1"/>
          <p:nvPr/>
        </p:nvSpPr>
        <p:spPr>
          <a:xfrm>
            <a:off x="3188230" y="6102686"/>
            <a:ext cx="1342390" cy="505459"/>
          </a:xfrm>
          <a:prstGeom prst="rect">
            <a:avLst/>
          </a:prstGeom>
        </p:spPr>
        <p:txBody>
          <a:bodyPr wrap="square" lIns="0" tIns="0" rIns="0" bIns="0" rtlCol="0" vert="horz">
            <a:spAutoFit/>
          </a:bodyPr>
          <a:lstStyle/>
          <a:p>
            <a:pPr algn="ctr" marL="12700" marR="5080">
              <a:lnSpc>
                <a:spcPts val="1300"/>
              </a:lnSpc>
            </a:pPr>
            <a:r>
              <a:rPr dirty="0" sz="1100" spc="45">
                <a:solidFill>
                  <a:srgbClr val="4C4D4F"/>
                </a:solidFill>
                <a:latin typeface="Arial"/>
                <a:cs typeface="Arial"/>
              </a:rPr>
              <a:t>Howard</a:t>
            </a:r>
            <a:r>
              <a:rPr dirty="0" sz="1100" spc="-75">
                <a:solidFill>
                  <a:srgbClr val="4C4D4F"/>
                </a:solidFill>
                <a:latin typeface="Arial"/>
                <a:cs typeface="Arial"/>
              </a:rPr>
              <a:t> </a:t>
            </a:r>
            <a:r>
              <a:rPr dirty="0" sz="1100" spc="25">
                <a:solidFill>
                  <a:srgbClr val="4C4D4F"/>
                </a:solidFill>
                <a:latin typeface="Arial"/>
                <a:cs typeface="Arial"/>
              </a:rPr>
              <a:t>Technology  Solutions</a:t>
            </a:r>
            <a:endParaRPr sz="1100">
              <a:latin typeface="Arial"/>
              <a:cs typeface="Arial"/>
            </a:endParaRPr>
          </a:p>
          <a:p>
            <a:pPr algn="ctr">
              <a:lnSpc>
                <a:spcPct val="100000"/>
              </a:lnSpc>
              <a:spcBef>
                <a:spcPts val="35"/>
              </a:spcBef>
            </a:pPr>
            <a:r>
              <a:rPr dirty="0" sz="1000" spc="-35">
                <a:solidFill>
                  <a:srgbClr val="4C4D4F"/>
                </a:solidFill>
                <a:latin typeface="Arial"/>
                <a:cs typeface="Arial"/>
              </a:rPr>
              <a:t>1999</a:t>
            </a:r>
            <a:endParaRPr sz="1000">
              <a:latin typeface="Arial"/>
              <a:cs typeface="Arial"/>
            </a:endParaRPr>
          </a:p>
        </p:txBody>
      </p:sp>
      <p:sp>
        <p:nvSpPr>
          <p:cNvPr id="17" name="object 17"/>
          <p:cNvSpPr txBox="1"/>
          <p:nvPr/>
        </p:nvSpPr>
        <p:spPr>
          <a:xfrm>
            <a:off x="2391956" y="7871066"/>
            <a:ext cx="539115" cy="516255"/>
          </a:xfrm>
          <a:prstGeom prst="rect">
            <a:avLst/>
          </a:prstGeom>
        </p:spPr>
        <p:txBody>
          <a:bodyPr wrap="square" lIns="0" tIns="0" rIns="0" bIns="0" rtlCol="0" vert="horz">
            <a:spAutoFit/>
          </a:bodyPr>
          <a:lstStyle/>
          <a:p>
            <a:pPr algn="ctr" marL="12700" marR="5080">
              <a:lnSpc>
                <a:spcPct val="102000"/>
              </a:lnSpc>
            </a:pPr>
            <a:r>
              <a:rPr dirty="0" sz="1100" spc="5">
                <a:solidFill>
                  <a:srgbClr val="4C4D4F"/>
                </a:solidFill>
                <a:latin typeface="Arial"/>
                <a:cs typeface="Arial"/>
              </a:rPr>
              <a:t>H</a:t>
            </a:r>
            <a:r>
              <a:rPr dirty="0" sz="1100" spc="50">
                <a:solidFill>
                  <a:srgbClr val="4C4D4F"/>
                </a:solidFill>
                <a:latin typeface="Arial"/>
                <a:cs typeface="Arial"/>
              </a:rPr>
              <a:t>o</a:t>
            </a:r>
            <a:r>
              <a:rPr dirty="0" sz="1100" spc="90">
                <a:solidFill>
                  <a:srgbClr val="4C4D4F"/>
                </a:solidFill>
                <a:latin typeface="Arial"/>
                <a:cs typeface="Arial"/>
              </a:rPr>
              <a:t>w</a:t>
            </a:r>
            <a:r>
              <a:rPr dirty="0" sz="1100" spc="-10">
                <a:solidFill>
                  <a:srgbClr val="4C4D4F"/>
                </a:solidFill>
                <a:latin typeface="Arial"/>
                <a:cs typeface="Arial"/>
              </a:rPr>
              <a:t>a</a:t>
            </a:r>
            <a:r>
              <a:rPr dirty="0" sz="1100" spc="20">
                <a:solidFill>
                  <a:srgbClr val="4C4D4F"/>
                </a:solidFill>
                <a:latin typeface="Arial"/>
                <a:cs typeface="Arial"/>
              </a:rPr>
              <a:t>rd  </a:t>
            </a:r>
            <a:r>
              <a:rPr dirty="0" sz="1100" spc="15">
                <a:solidFill>
                  <a:srgbClr val="4C4D4F"/>
                </a:solidFill>
                <a:latin typeface="Arial"/>
                <a:cs typeface="Arial"/>
              </a:rPr>
              <a:t>Medical  </a:t>
            </a:r>
            <a:r>
              <a:rPr dirty="0" sz="1000" spc="60">
                <a:solidFill>
                  <a:srgbClr val="4C4D4F"/>
                </a:solidFill>
                <a:latin typeface="Arial"/>
                <a:cs typeface="Arial"/>
              </a:rPr>
              <a:t>2006</a:t>
            </a:r>
            <a:endParaRPr sz="1000">
              <a:latin typeface="Arial"/>
              <a:cs typeface="Arial"/>
            </a:endParaRPr>
          </a:p>
        </p:txBody>
      </p:sp>
      <p:sp>
        <p:nvSpPr>
          <p:cNvPr id="18" name="object 18"/>
          <p:cNvSpPr txBox="1"/>
          <p:nvPr/>
        </p:nvSpPr>
        <p:spPr>
          <a:xfrm>
            <a:off x="4750734" y="7871066"/>
            <a:ext cx="720090" cy="516255"/>
          </a:xfrm>
          <a:prstGeom prst="rect">
            <a:avLst/>
          </a:prstGeom>
        </p:spPr>
        <p:txBody>
          <a:bodyPr wrap="square" lIns="0" tIns="0" rIns="0" bIns="0" rtlCol="0" vert="horz">
            <a:spAutoFit/>
          </a:bodyPr>
          <a:lstStyle/>
          <a:p>
            <a:pPr algn="ctr" marL="12700" marR="5080" indent="-6985">
              <a:lnSpc>
                <a:spcPct val="102000"/>
              </a:lnSpc>
            </a:pPr>
            <a:r>
              <a:rPr dirty="0" sz="1100" spc="35">
                <a:solidFill>
                  <a:srgbClr val="4C4D4F"/>
                </a:solidFill>
                <a:latin typeface="Arial"/>
                <a:cs typeface="Arial"/>
              </a:rPr>
              <a:t>Howard  </a:t>
            </a:r>
            <a:r>
              <a:rPr dirty="0" sz="1100" spc="50">
                <a:solidFill>
                  <a:srgbClr val="4C4D4F"/>
                </a:solidFill>
                <a:latin typeface="Arial"/>
                <a:cs typeface="Arial"/>
              </a:rPr>
              <a:t>In</a:t>
            </a:r>
            <a:r>
              <a:rPr dirty="0" sz="1100" spc="5">
                <a:solidFill>
                  <a:srgbClr val="4C4D4F"/>
                </a:solidFill>
                <a:latin typeface="Arial"/>
                <a:cs typeface="Arial"/>
              </a:rPr>
              <a:t>t</a:t>
            </a:r>
            <a:r>
              <a:rPr dirty="0" sz="1100" spc="40">
                <a:solidFill>
                  <a:srgbClr val="4C4D4F"/>
                </a:solidFill>
                <a:latin typeface="Arial"/>
                <a:cs typeface="Arial"/>
              </a:rPr>
              <a:t>e</a:t>
            </a:r>
            <a:r>
              <a:rPr dirty="0" sz="1100" spc="-15">
                <a:solidFill>
                  <a:srgbClr val="4C4D4F"/>
                </a:solidFill>
                <a:latin typeface="Arial"/>
                <a:cs typeface="Arial"/>
              </a:rPr>
              <a:t>r</a:t>
            </a:r>
            <a:r>
              <a:rPr dirty="0" sz="1100" spc="40">
                <a:solidFill>
                  <a:srgbClr val="4C4D4F"/>
                </a:solidFill>
                <a:latin typeface="Arial"/>
                <a:cs typeface="Arial"/>
              </a:rPr>
              <a:t>acti</a:t>
            </a:r>
            <a:r>
              <a:rPr dirty="0" sz="1100" spc="30">
                <a:solidFill>
                  <a:srgbClr val="4C4D4F"/>
                </a:solidFill>
                <a:latin typeface="Arial"/>
                <a:cs typeface="Arial"/>
              </a:rPr>
              <a:t>v</a:t>
            </a:r>
            <a:r>
              <a:rPr dirty="0" sz="1100" spc="25">
                <a:solidFill>
                  <a:srgbClr val="4C4D4F"/>
                </a:solidFill>
                <a:latin typeface="Arial"/>
                <a:cs typeface="Arial"/>
              </a:rPr>
              <a:t>e  </a:t>
            </a:r>
            <a:r>
              <a:rPr dirty="0" sz="1000" spc="-25">
                <a:solidFill>
                  <a:srgbClr val="4C4D4F"/>
                </a:solidFill>
                <a:latin typeface="Arial"/>
                <a:cs typeface="Arial"/>
              </a:rPr>
              <a:t>2014</a:t>
            </a:r>
            <a:endParaRPr sz="1000">
              <a:latin typeface="Arial"/>
              <a:cs typeface="Arial"/>
            </a:endParaRPr>
          </a:p>
        </p:txBody>
      </p:sp>
      <p:sp>
        <p:nvSpPr>
          <p:cNvPr id="19" name="object 19"/>
          <p:cNvSpPr txBox="1"/>
          <p:nvPr/>
        </p:nvSpPr>
        <p:spPr>
          <a:xfrm>
            <a:off x="3419431" y="7985654"/>
            <a:ext cx="934719" cy="347980"/>
          </a:xfrm>
          <a:prstGeom prst="rect">
            <a:avLst/>
          </a:prstGeom>
        </p:spPr>
        <p:txBody>
          <a:bodyPr wrap="square" lIns="0" tIns="0" rIns="0" bIns="0" rtlCol="0" vert="horz">
            <a:spAutoFit/>
          </a:bodyPr>
          <a:lstStyle/>
          <a:p>
            <a:pPr algn="ctr">
              <a:lnSpc>
                <a:spcPct val="100000"/>
              </a:lnSpc>
            </a:pPr>
            <a:r>
              <a:rPr dirty="0" sz="1100" spc="45">
                <a:solidFill>
                  <a:srgbClr val="4C4D4F"/>
                </a:solidFill>
                <a:latin typeface="Arial"/>
                <a:cs typeface="Arial"/>
              </a:rPr>
              <a:t>Howard</a:t>
            </a:r>
            <a:r>
              <a:rPr dirty="0" sz="1100" spc="-114">
                <a:solidFill>
                  <a:srgbClr val="4C4D4F"/>
                </a:solidFill>
                <a:latin typeface="Arial"/>
                <a:cs typeface="Arial"/>
              </a:rPr>
              <a:t> </a:t>
            </a:r>
            <a:r>
              <a:rPr dirty="0" sz="1100" spc="30">
                <a:solidFill>
                  <a:srgbClr val="4C4D4F"/>
                </a:solidFill>
                <a:latin typeface="Arial"/>
                <a:cs typeface="Arial"/>
              </a:rPr>
              <a:t>Store</a:t>
            </a:r>
            <a:endParaRPr sz="1100">
              <a:latin typeface="Arial"/>
              <a:cs typeface="Arial"/>
            </a:endParaRPr>
          </a:p>
          <a:p>
            <a:pPr algn="ctr">
              <a:lnSpc>
                <a:spcPct val="100000"/>
              </a:lnSpc>
              <a:spcBef>
                <a:spcPts val="75"/>
              </a:spcBef>
            </a:pPr>
            <a:r>
              <a:rPr dirty="0" sz="1000" spc="-45">
                <a:solidFill>
                  <a:srgbClr val="4C4D4F"/>
                </a:solidFill>
                <a:latin typeface="Arial"/>
                <a:cs typeface="Arial"/>
              </a:rPr>
              <a:t>2012</a:t>
            </a:r>
            <a:endParaRPr sz="1000">
              <a:latin typeface="Arial"/>
              <a:cs typeface="Arial"/>
            </a:endParaRPr>
          </a:p>
        </p:txBody>
      </p:sp>
      <p:sp>
        <p:nvSpPr>
          <p:cNvPr id="20" name="object 20"/>
          <p:cNvSpPr/>
          <p:nvPr/>
        </p:nvSpPr>
        <p:spPr>
          <a:xfrm>
            <a:off x="2655890" y="7457904"/>
            <a:ext cx="0" cy="372110"/>
          </a:xfrm>
          <a:custGeom>
            <a:avLst/>
            <a:gdLst/>
            <a:ahLst/>
            <a:cxnLst/>
            <a:rect l="l" t="t" r="r" b="b"/>
            <a:pathLst>
              <a:path w="0" h="372109">
                <a:moveTo>
                  <a:pt x="0" y="0"/>
                </a:moveTo>
                <a:lnTo>
                  <a:pt x="0" y="372008"/>
                </a:lnTo>
              </a:path>
            </a:pathLst>
          </a:custGeom>
          <a:ln w="25336">
            <a:solidFill>
              <a:srgbClr val="4C4D4F"/>
            </a:solidFill>
          </a:ln>
        </p:spPr>
        <p:txBody>
          <a:bodyPr wrap="square" lIns="0" tIns="0" rIns="0" bIns="0" rtlCol="0"/>
          <a:lstStyle/>
          <a:p/>
        </p:txBody>
      </p:sp>
      <p:sp>
        <p:nvSpPr>
          <p:cNvPr id="21" name="object 21"/>
          <p:cNvSpPr/>
          <p:nvPr/>
        </p:nvSpPr>
        <p:spPr>
          <a:xfrm>
            <a:off x="2664473" y="8443795"/>
            <a:ext cx="0" cy="287655"/>
          </a:xfrm>
          <a:custGeom>
            <a:avLst/>
            <a:gdLst/>
            <a:ahLst/>
            <a:cxnLst/>
            <a:rect l="l" t="t" r="r" b="b"/>
            <a:pathLst>
              <a:path w="0" h="287654">
                <a:moveTo>
                  <a:pt x="0" y="0"/>
                </a:moveTo>
                <a:lnTo>
                  <a:pt x="0" y="287235"/>
                </a:lnTo>
              </a:path>
            </a:pathLst>
          </a:custGeom>
          <a:ln w="25336">
            <a:solidFill>
              <a:srgbClr val="4C4D4F"/>
            </a:solidFill>
          </a:ln>
        </p:spPr>
        <p:txBody>
          <a:bodyPr wrap="square" lIns="0" tIns="0" rIns="0" bIns="0" rtlCol="0"/>
          <a:lstStyle/>
          <a:p/>
        </p:txBody>
      </p:sp>
      <p:sp>
        <p:nvSpPr>
          <p:cNvPr id="22" name="object 22"/>
          <p:cNvSpPr/>
          <p:nvPr/>
        </p:nvSpPr>
        <p:spPr>
          <a:xfrm>
            <a:off x="3886706" y="7532462"/>
            <a:ext cx="0" cy="372110"/>
          </a:xfrm>
          <a:custGeom>
            <a:avLst/>
            <a:gdLst/>
            <a:ahLst/>
            <a:cxnLst/>
            <a:rect l="l" t="t" r="r" b="b"/>
            <a:pathLst>
              <a:path w="0" h="372109">
                <a:moveTo>
                  <a:pt x="0" y="0"/>
                </a:moveTo>
                <a:lnTo>
                  <a:pt x="0" y="372008"/>
                </a:lnTo>
              </a:path>
            </a:pathLst>
          </a:custGeom>
          <a:ln w="25336">
            <a:solidFill>
              <a:srgbClr val="4C4D4F"/>
            </a:solidFill>
          </a:ln>
        </p:spPr>
        <p:txBody>
          <a:bodyPr wrap="square" lIns="0" tIns="0" rIns="0" bIns="0" rtlCol="0"/>
          <a:lstStyle/>
          <a:p/>
        </p:txBody>
      </p:sp>
      <p:sp>
        <p:nvSpPr>
          <p:cNvPr id="23" name="object 23"/>
          <p:cNvSpPr/>
          <p:nvPr/>
        </p:nvSpPr>
        <p:spPr>
          <a:xfrm>
            <a:off x="3886706" y="8443795"/>
            <a:ext cx="0" cy="287655"/>
          </a:xfrm>
          <a:custGeom>
            <a:avLst/>
            <a:gdLst/>
            <a:ahLst/>
            <a:cxnLst/>
            <a:rect l="l" t="t" r="r" b="b"/>
            <a:pathLst>
              <a:path w="0" h="287654">
                <a:moveTo>
                  <a:pt x="0" y="0"/>
                </a:moveTo>
                <a:lnTo>
                  <a:pt x="0" y="287235"/>
                </a:lnTo>
              </a:path>
            </a:pathLst>
          </a:custGeom>
          <a:ln w="25336">
            <a:solidFill>
              <a:srgbClr val="4C4D4F"/>
            </a:solidFill>
          </a:ln>
        </p:spPr>
        <p:txBody>
          <a:bodyPr wrap="square" lIns="0" tIns="0" rIns="0" bIns="0" rtlCol="0"/>
          <a:lstStyle/>
          <a:p/>
        </p:txBody>
      </p:sp>
      <p:sp>
        <p:nvSpPr>
          <p:cNvPr id="24" name="object 24"/>
          <p:cNvSpPr/>
          <p:nvPr/>
        </p:nvSpPr>
        <p:spPr>
          <a:xfrm>
            <a:off x="3887618" y="7173110"/>
            <a:ext cx="0" cy="290830"/>
          </a:xfrm>
          <a:custGeom>
            <a:avLst/>
            <a:gdLst/>
            <a:ahLst/>
            <a:cxnLst/>
            <a:rect l="l" t="t" r="r" b="b"/>
            <a:pathLst>
              <a:path w="0" h="290829">
                <a:moveTo>
                  <a:pt x="0" y="0"/>
                </a:moveTo>
                <a:lnTo>
                  <a:pt x="0" y="290309"/>
                </a:lnTo>
              </a:path>
            </a:pathLst>
          </a:custGeom>
          <a:ln w="12661">
            <a:solidFill>
              <a:srgbClr val="4C4D4F"/>
            </a:solidFill>
          </a:ln>
        </p:spPr>
        <p:txBody>
          <a:bodyPr wrap="square" lIns="0" tIns="0" rIns="0" bIns="0" rtlCol="0"/>
          <a:lstStyle/>
          <a:p/>
        </p:txBody>
      </p:sp>
      <p:sp>
        <p:nvSpPr>
          <p:cNvPr id="25" name="object 25"/>
          <p:cNvSpPr/>
          <p:nvPr/>
        </p:nvSpPr>
        <p:spPr>
          <a:xfrm>
            <a:off x="3887892" y="5909593"/>
            <a:ext cx="0" cy="200660"/>
          </a:xfrm>
          <a:custGeom>
            <a:avLst/>
            <a:gdLst/>
            <a:ahLst/>
            <a:cxnLst/>
            <a:rect l="l" t="t" r="r" b="b"/>
            <a:pathLst>
              <a:path w="0" h="200660">
                <a:moveTo>
                  <a:pt x="0" y="0"/>
                </a:moveTo>
                <a:lnTo>
                  <a:pt x="0" y="200355"/>
                </a:lnTo>
              </a:path>
            </a:pathLst>
          </a:custGeom>
          <a:ln w="25336">
            <a:solidFill>
              <a:srgbClr val="4C4D4F"/>
            </a:solidFill>
          </a:ln>
        </p:spPr>
        <p:txBody>
          <a:bodyPr wrap="square" lIns="0" tIns="0" rIns="0" bIns="0" rtlCol="0"/>
          <a:lstStyle/>
          <a:p/>
        </p:txBody>
      </p:sp>
      <p:sp>
        <p:nvSpPr>
          <p:cNvPr id="26" name="object 26"/>
          <p:cNvSpPr/>
          <p:nvPr/>
        </p:nvSpPr>
        <p:spPr>
          <a:xfrm>
            <a:off x="5110763" y="7459457"/>
            <a:ext cx="0" cy="372110"/>
          </a:xfrm>
          <a:custGeom>
            <a:avLst/>
            <a:gdLst/>
            <a:ahLst/>
            <a:cxnLst/>
            <a:rect l="l" t="t" r="r" b="b"/>
            <a:pathLst>
              <a:path w="0" h="372109">
                <a:moveTo>
                  <a:pt x="0" y="0"/>
                </a:moveTo>
                <a:lnTo>
                  <a:pt x="0" y="372008"/>
                </a:lnTo>
              </a:path>
            </a:pathLst>
          </a:custGeom>
          <a:ln w="25336">
            <a:solidFill>
              <a:srgbClr val="4C4D4F"/>
            </a:solidFill>
          </a:ln>
        </p:spPr>
        <p:txBody>
          <a:bodyPr wrap="square" lIns="0" tIns="0" rIns="0" bIns="0" rtlCol="0"/>
          <a:lstStyle/>
          <a:p/>
        </p:txBody>
      </p:sp>
      <p:sp>
        <p:nvSpPr>
          <p:cNvPr id="27" name="object 27"/>
          <p:cNvSpPr/>
          <p:nvPr/>
        </p:nvSpPr>
        <p:spPr>
          <a:xfrm>
            <a:off x="5110763" y="8443795"/>
            <a:ext cx="0" cy="287655"/>
          </a:xfrm>
          <a:custGeom>
            <a:avLst/>
            <a:gdLst/>
            <a:ahLst/>
            <a:cxnLst/>
            <a:rect l="l" t="t" r="r" b="b"/>
            <a:pathLst>
              <a:path w="0" h="287654">
                <a:moveTo>
                  <a:pt x="0" y="0"/>
                </a:moveTo>
                <a:lnTo>
                  <a:pt x="0" y="287235"/>
                </a:lnTo>
              </a:path>
            </a:pathLst>
          </a:custGeom>
          <a:ln w="25336">
            <a:solidFill>
              <a:srgbClr val="4C4D4F"/>
            </a:solidFill>
          </a:ln>
        </p:spPr>
        <p:txBody>
          <a:bodyPr wrap="square" lIns="0" tIns="0" rIns="0" bIns="0" rtlCol="0"/>
          <a:lstStyle/>
          <a:p/>
        </p:txBody>
      </p:sp>
      <p:sp>
        <p:nvSpPr>
          <p:cNvPr id="28" name="object 28"/>
          <p:cNvSpPr/>
          <p:nvPr/>
        </p:nvSpPr>
        <p:spPr>
          <a:xfrm>
            <a:off x="2658729" y="7464239"/>
            <a:ext cx="2446655" cy="0"/>
          </a:xfrm>
          <a:custGeom>
            <a:avLst/>
            <a:gdLst/>
            <a:ahLst/>
            <a:cxnLst/>
            <a:rect l="l" t="t" r="r" b="b"/>
            <a:pathLst>
              <a:path w="2446654" h="0">
                <a:moveTo>
                  <a:pt x="2446286" y="0"/>
                </a:moveTo>
                <a:lnTo>
                  <a:pt x="0" y="0"/>
                </a:lnTo>
              </a:path>
            </a:pathLst>
          </a:custGeom>
          <a:ln w="25336">
            <a:solidFill>
              <a:srgbClr val="4C4D4F"/>
            </a:solidFill>
          </a:ln>
        </p:spPr>
        <p:txBody>
          <a:bodyPr wrap="square" lIns="0" tIns="0" rIns="0" bIns="0" rtlCol="0"/>
          <a:lstStyle/>
          <a:p/>
        </p:txBody>
      </p:sp>
      <p:sp>
        <p:nvSpPr>
          <p:cNvPr id="29" name="object 29"/>
          <p:cNvSpPr/>
          <p:nvPr/>
        </p:nvSpPr>
        <p:spPr>
          <a:xfrm>
            <a:off x="3724187" y="7285542"/>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3"/>
                </a:lnTo>
                <a:lnTo>
                  <a:pt x="7846" y="202585"/>
                </a:lnTo>
                <a:lnTo>
                  <a:pt x="29697" y="244837"/>
                </a:lnTo>
                <a:lnTo>
                  <a:pt x="63016" y="278149"/>
                </a:lnTo>
                <a:lnTo>
                  <a:pt x="105270" y="299992"/>
                </a:lnTo>
                <a:lnTo>
                  <a:pt x="153923" y="307835"/>
                </a:lnTo>
                <a:lnTo>
                  <a:pt x="202571" y="299992"/>
                </a:lnTo>
                <a:lnTo>
                  <a:pt x="244821" y="278149"/>
                </a:lnTo>
                <a:lnTo>
                  <a:pt x="278138" y="244837"/>
                </a:lnTo>
                <a:lnTo>
                  <a:pt x="299988" y="202585"/>
                </a:lnTo>
                <a:lnTo>
                  <a:pt x="307835" y="153923"/>
                </a:lnTo>
                <a:lnTo>
                  <a:pt x="299988" y="105290"/>
                </a:lnTo>
                <a:lnTo>
                  <a:pt x="278138" y="63038"/>
                </a:lnTo>
                <a:lnTo>
                  <a:pt x="244818" y="29711"/>
                </a:lnTo>
                <a:lnTo>
                  <a:pt x="202564" y="7851"/>
                </a:lnTo>
                <a:lnTo>
                  <a:pt x="153911" y="0"/>
                </a:lnTo>
                <a:close/>
              </a:path>
            </a:pathLst>
          </a:custGeom>
          <a:solidFill>
            <a:srgbClr val="203D7C"/>
          </a:solidFill>
        </p:spPr>
        <p:txBody>
          <a:bodyPr wrap="square" lIns="0" tIns="0" rIns="0" bIns="0" rtlCol="0"/>
          <a:lstStyle/>
          <a:p/>
        </p:txBody>
      </p:sp>
      <p:sp>
        <p:nvSpPr>
          <p:cNvPr id="30" name="object 30"/>
          <p:cNvSpPr/>
          <p:nvPr/>
        </p:nvSpPr>
        <p:spPr>
          <a:xfrm>
            <a:off x="3724187" y="7285542"/>
            <a:ext cx="307975" cy="307975"/>
          </a:xfrm>
          <a:custGeom>
            <a:avLst/>
            <a:gdLst/>
            <a:ahLst/>
            <a:cxnLst/>
            <a:rect l="l" t="t" r="r" b="b"/>
            <a:pathLst>
              <a:path w="307975" h="307975">
                <a:moveTo>
                  <a:pt x="307835" y="153923"/>
                </a:moveTo>
                <a:lnTo>
                  <a:pt x="299988" y="202585"/>
                </a:lnTo>
                <a:lnTo>
                  <a:pt x="278138" y="244837"/>
                </a:lnTo>
                <a:lnTo>
                  <a:pt x="244821" y="278149"/>
                </a:lnTo>
                <a:lnTo>
                  <a:pt x="202571" y="299992"/>
                </a:lnTo>
                <a:lnTo>
                  <a:pt x="153923" y="307835"/>
                </a:lnTo>
                <a:lnTo>
                  <a:pt x="105270" y="299992"/>
                </a:lnTo>
                <a:lnTo>
                  <a:pt x="63016" y="278149"/>
                </a:lnTo>
                <a:lnTo>
                  <a:pt x="29697" y="244837"/>
                </a:lnTo>
                <a:lnTo>
                  <a:pt x="7846" y="202585"/>
                </a:lnTo>
                <a:lnTo>
                  <a:pt x="0" y="153923"/>
                </a:lnTo>
                <a:lnTo>
                  <a:pt x="7846" y="105290"/>
                </a:lnTo>
                <a:lnTo>
                  <a:pt x="29696" y="63038"/>
                </a:lnTo>
                <a:lnTo>
                  <a:pt x="63014" y="29711"/>
                </a:lnTo>
                <a:lnTo>
                  <a:pt x="105264" y="7851"/>
                </a:lnTo>
                <a:lnTo>
                  <a:pt x="153911" y="0"/>
                </a:lnTo>
                <a:lnTo>
                  <a:pt x="202564" y="7851"/>
                </a:lnTo>
                <a:lnTo>
                  <a:pt x="244818" y="29711"/>
                </a:lnTo>
                <a:lnTo>
                  <a:pt x="278138" y="63038"/>
                </a:lnTo>
                <a:lnTo>
                  <a:pt x="299988" y="105290"/>
                </a:lnTo>
                <a:lnTo>
                  <a:pt x="307835" y="153923"/>
                </a:lnTo>
                <a:close/>
              </a:path>
            </a:pathLst>
          </a:custGeom>
          <a:ln w="25336">
            <a:solidFill>
              <a:srgbClr val="4C4D4F"/>
            </a:solidFill>
          </a:ln>
        </p:spPr>
        <p:txBody>
          <a:bodyPr wrap="square" lIns="0" tIns="0" rIns="0" bIns="0" rtlCol="0"/>
          <a:lstStyle/>
          <a:p/>
        </p:txBody>
      </p:sp>
      <p:sp>
        <p:nvSpPr>
          <p:cNvPr id="31" name="object 31"/>
          <p:cNvSpPr/>
          <p:nvPr/>
        </p:nvSpPr>
        <p:spPr>
          <a:xfrm>
            <a:off x="3776071" y="7357650"/>
            <a:ext cx="210820" cy="175895"/>
          </a:xfrm>
          <a:custGeom>
            <a:avLst/>
            <a:gdLst/>
            <a:ahLst/>
            <a:cxnLst/>
            <a:rect l="l" t="t" r="r" b="b"/>
            <a:pathLst>
              <a:path w="210820" h="175895">
                <a:moveTo>
                  <a:pt x="91147" y="0"/>
                </a:moveTo>
                <a:lnTo>
                  <a:pt x="9118" y="20345"/>
                </a:lnTo>
                <a:lnTo>
                  <a:pt x="7023" y="22504"/>
                </a:lnTo>
                <a:lnTo>
                  <a:pt x="5829" y="27965"/>
                </a:lnTo>
                <a:lnTo>
                  <a:pt x="6845" y="30810"/>
                </a:lnTo>
                <a:lnTo>
                  <a:pt x="21729" y="42684"/>
                </a:lnTo>
                <a:lnTo>
                  <a:pt x="990" y="59715"/>
                </a:lnTo>
                <a:lnTo>
                  <a:pt x="0" y="62128"/>
                </a:lnTo>
                <a:lnTo>
                  <a:pt x="508" y="67043"/>
                </a:lnTo>
                <a:lnTo>
                  <a:pt x="1993" y="69215"/>
                </a:lnTo>
                <a:lnTo>
                  <a:pt x="26060" y="81673"/>
                </a:lnTo>
                <a:lnTo>
                  <a:pt x="26060" y="130860"/>
                </a:lnTo>
                <a:lnTo>
                  <a:pt x="27381" y="133235"/>
                </a:lnTo>
                <a:lnTo>
                  <a:pt x="95046" y="175094"/>
                </a:lnTo>
                <a:lnTo>
                  <a:pt x="96380" y="175475"/>
                </a:lnTo>
                <a:lnTo>
                  <a:pt x="99072" y="175475"/>
                </a:lnTo>
                <a:lnTo>
                  <a:pt x="100406" y="175094"/>
                </a:lnTo>
                <a:lnTo>
                  <a:pt x="130321" y="156616"/>
                </a:lnTo>
                <a:lnTo>
                  <a:pt x="102362" y="156616"/>
                </a:lnTo>
                <a:lnTo>
                  <a:pt x="102362" y="156286"/>
                </a:lnTo>
                <a:lnTo>
                  <a:pt x="92570" y="156286"/>
                </a:lnTo>
                <a:lnTo>
                  <a:pt x="40767" y="124231"/>
                </a:lnTo>
                <a:lnTo>
                  <a:pt x="40767" y="83769"/>
                </a:lnTo>
                <a:lnTo>
                  <a:pt x="62094" y="83769"/>
                </a:lnTo>
                <a:lnTo>
                  <a:pt x="20840" y="62420"/>
                </a:lnTo>
                <a:lnTo>
                  <a:pt x="37731" y="48564"/>
                </a:lnTo>
                <a:lnTo>
                  <a:pt x="63536" y="48564"/>
                </a:lnTo>
                <a:lnTo>
                  <a:pt x="52120" y="43878"/>
                </a:lnTo>
                <a:lnTo>
                  <a:pt x="74844" y="37490"/>
                </a:lnTo>
                <a:lnTo>
                  <a:pt x="38633" y="37490"/>
                </a:lnTo>
                <a:lnTo>
                  <a:pt x="38417" y="37287"/>
                </a:lnTo>
                <a:lnTo>
                  <a:pt x="29832" y="30353"/>
                </a:lnTo>
                <a:lnTo>
                  <a:pt x="89585" y="15532"/>
                </a:lnTo>
                <a:lnTo>
                  <a:pt x="191198" y="15532"/>
                </a:lnTo>
                <a:lnTo>
                  <a:pt x="175018" y="11696"/>
                </a:lnTo>
                <a:lnTo>
                  <a:pt x="110477" y="11696"/>
                </a:lnTo>
                <a:lnTo>
                  <a:pt x="94983" y="1485"/>
                </a:lnTo>
                <a:lnTo>
                  <a:pt x="93256" y="368"/>
                </a:lnTo>
                <a:lnTo>
                  <a:pt x="91147" y="0"/>
                </a:lnTo>
                <a:close/>
              </a:path>
              <a:path w="210820" h="175895">
                <a:moveTo>
                  <a:pt x="180751" y="75031"/>
                </a:moveTo>
                <a:lnTo>
                  <a:pt x="166052" y="75031"/>
                </a:lnTo>
                <a:lnTo>
                  <a:pt x="166116" y="117233"/>
                </a:lnTo>
                <a:lnTo>
                  <a:pt x="102362" y="156616"/>
                </a:lnTo>
                <a:lnTo>
                  <a:pt x="130321" y="156616"/>
                </a:lnTo>
                <a:lnTo>
                  <a:pt x="179501" y="126238"/>
                </a:lnTo>
                <a:lnTo>
                  <a:pt x="180822" y="123875"/>
                </a:lnTo>
                <a:lnTo>
                  <a:pt x="180751" y="75031"/>
                </a:lnTo>
                <a:close/>
              </a:path>
              <a:path w="210820" h="175895">
                <a:moveTo>
                  <a:pt x="102362" y="77457"/>
                </a:moveTo>
                <a:lnTo>
                  <a:pt x="92570" y="77457"/>
                </a:lnTo>
                <a:lnTo>
                  <a:pt x="92570" y="156286"/>
                </a:lnTo>
                <a:lnTo>
                  <a:pt x="102362" y="156286"/>
                </a:lnTo>
                <a:lnTo>
                  <a:pt x="102362" y="77457"/>
                </a:lnTo>
                <a:close/>
              </a:path>
              <a:path w="210820" h="175895">
                <a:moveTo>
                  <a:pt x="62094" y="83769"/>
                </a:moveTo>
                <a:lnTo>
                  <a:pt x="40767" y="83769"/>
                </a:lnTo>
                <a:lnTo>
                  <a:pt x="65214" y="96418"/>
                </a:lnTo>
                <a:lnTo>
                  <a:pt x="65989" y="96608"/>
                </a:lnTo>
                <a:lnTo>
                  <a:pt x="67843" y="96608"/>
                </a:lnTo>
                <a:lnTo>
                  <a:pt x="68922" y="96240"/>
                </a:lnTo>
                <a:lnTo>
                  <a:pt x="81953" y="85890"/>
                </a:lnTo>
                <a:lnTo>
                  <a:pt x="66192" y="85890"/>
                </a:lnTo>
                <a:lnTo>
                  <a:pt x="62094" y="83769"/>
                </a:lnTo>
                <a:close/>
              </a:path>
              <a:path w="210820" h="175895">
                <a:moveTo>
                  <a:pt x="119867" y="75984"/>
                </a:moveTo>
                <a:lnTo>
                  <a:pt x="102362" y="75984"/>
                </a:lnTo>
                <a:lnTo>
                  <a:pt x="129921" y="94615"/>
                </a:lnTo>
                <a:lnTo>
                  <a:pt x="130886" y="94894"/>
                </a:lnTo>
                <a:lnTo>
                  <a:pt x="132727" y="94894"/>
                </a:lnTo>
                <a:lnTo>
                  <a:pt x="133604" y="94665"/>
                </a:lnTo>
                <a:lnTo>
                  <a:pt x="150919" y="84188"/>
                </a:lnTo>
                <a:lnTo>
                  <a:pt x="131991" y="84188"/>
                </a:lnTo>
                <a:lnTo>
                  <a:pt x="119867" y="75984"/>
                </a:lnTo>
                <a:close/>
              </a:path>
              <a:path w="210820" h="175895">
                <a:moveTo>
                  <a:pt x="63536" y="48564"/>
                </a:moveTo>
                <a:lnTo>
                  <a:pt x="37731" y="48564"/>
                </a:lnTo>
                <a:lnTo>
                  <a:pt x="87490" y="68986"/>
                </a:lnTo>
                <a:lnTo>
                  <a:pt x="66192" y="85890"/>
                </a:lnTo>
                <a:lnTo>
                  <a:pt x="81953" y="85890"/>
                </a:lnTo>
                <a:lnTo>
                  <a:pt x="92570" y="77457"/>
                </a:lnTo>
                <a:lnTo>
                  <a:pt x="102362" y="77457"/>
                </a:lnTo>
                <a:lnTo>
                  <a:pt x="102362" y="75984"/>
                </a:lnTo>
                <a:lnTo>
                  <a:pt x="119867" y="75984"/>
                </a:lnTo>
                <a:lnTo>
                  <a:pt x="108775" y="68478"/>
                </a:lnTo>
                <a:lnTo>
                  <a:pt x="123524" y="62496"/>
                </a:lnTo>
                <a:lnTo>
                  <a:pt x="97472" y="62496"/>
                </a:lnTo>
                <a:lnTo>
                  <a:pt x="63536" y="48564"/>
                </a:lnTo>
                <a:close/>
              </a:path>
              <a:path w="210820" h="175895">
                <a:moveTo>
                  <a:pt x="207967" y="44069"/>
                </a:moveTo>
                <a:lnTo>
                  <a:pt x="168960" y="44069"/>
                </a:lnTo>
                <a:lnTo>
                  <a:pt x="169405" y="44373"/>
                </a:lnTo>
                <a:lnTo>
                  <a:pt x="186385" y="51282"/>
                </a:lnTo>
                <a:lnTo>
                  <a:pt x="131991" y="84188"/>
                </a:lnTo>
                <a:lnTo>
                  <a:pt x="150919" y="84188"/>
                </a:lnTo>
                <a:lnTo>
                  <a:pt x="166052" y="75031"/>
                </a:lnTo>
                <a:lnTo>
                  <a:pt x="180751" y="75031"/>
                </a:lnTo>
                <a:lnTo>
                  <a:pt x="180746" y="71869"/>
                </a:lnTo>
                <a:lnTo>
                  <a:pt x="209003" y="54775"/>
                </a:lnTo>
                <a:lnTo>
                  <a:pt x="210362" y="52108"/>
                </a:lnTo>
                <a:lnTo>
                  <a:pt x="209905" y="46545"/>
                </a:lnTo>
                <a:lnTo>
                  <a:pt x="208127" y="44132"/>
                </a:lnTo>
                <a:lnTo>
                  <a:pt x="207967" y="44069"/>
                </a:lnTo>
                <a:close/>
              </a:path>
              <a:path w="210820" h="175895">
                <a:moveTo>
                  <a:pt x="149600" y="27647"/>
                </a:moveTo>
                <a:lnTo>
                  <a:pt x="109855" y="27647"/>
                </a:lnTo>
                <a:lnTo>
                  <a:pt x="155041" y="39141"/>
                </a:lnTo>
                <a:lnTo>
                  <a:pt x="97472" y="62496"/>
                </a:lnTo>
                <a:lnTo>
                  <a:pt x="123524" y="62496"/>
                </a:lnTo>
                <a:lnTo>
                  <a:pt x="168960" y="44069"/>
                </a:lnTo>
                <a:lnTo>
                  <a:pt x="207967" y="44069"/>
                </a:lnTo>
                <a:lnTo>
                  <a:pt x="189941" y="36868"/>
                </a:lnTo>
                <a:lnTo>
                  <a:pt x="197638" y="32448"/>
                </a:lnTo>
                <a:lnTo>
                  <a:pt x="168478" y="32448"/>
                </a:lnTo>
                <a:lnTo>
                  <a:pt x="149600" y="27647"/>
                </a:lnTo>
                <a:close/>
              </a:path>
              <a:path w="210820" h="175895">
                <a:moveTo>
                  <a:pt x="191198" y="15532"/>
                </a:moveTo>
                <a:lnTo>
                  <a:pt x="89585" y="15532"/>
                </a:lnTo>
                <a:lnTo>
                  <a:pt x="97713" y="20891"/>
                </a:lnTo>
                <a:lnTo>
                  <a:pt x="38633" y="37490"/>
                </a:lnTo>
                <a:lnTo>
                  <a:pt x="74844" y="37490"/>
                </a:lnTo>
                <a:lnTo>
                  <a:pt x="109855" y="27647"/>
                </a:lnTo>
                <a:lnTo>
                  <a:pt x="149600" y="27647"/>
                </a:lnTo>
                <a:lnTo>
                  <a:pt x="124929" y="21374"/>
                </a:lnTo>
                <a:lnTo>
                  <a:pt x="134442" y="17183"/>
                </a:lnTo>
                <a:lnTo>
                  <a:pt x="198163" y="17183"/>
                </a:lnTo>
                <a:lnTo>
                  <a:pt x="191198" y="15532"/>
                </a:lnTo>
                <a:close/>
              </a:path>
              <a:path w="210820" h="175895">
                <a:moveTo>
                  <a:pt x="198163" y="17183"/>
                </a:moveTo>
                <a:lnTo>
                  <a:pt x="134442" y="17183"/>
                </a:lnTo>
                <a:lnTo>
                  <a:pt x="177101" y="27292"/>
                </a:lnTo>
                <a:lnTo>
                  <a:pt x="168795" y="32181"/>
                </a:lnTo>
                <a:lnTo>
                  <a:pt x="168478" y="32448"/>
                </a:lnTo>
                <a:lnTo>
                  <a:pt x="197638" y="32448"/>
                </a:lnTo>
                <a:lnTo>
                  <a:pt x="203123" y="29298"/>
                </a:lnTo>
                <a:lnTo>
                  <a:pt x="204558" y="26352"/>
                </a:lnTo>
                <a:lnTo>
                  <a:pt x="203767" y="20891"/>
                </a:lnTo>
                <a:lnTo>
                  <a:pt x="203649" y="20345"/>
                </a:lnTo>
                <a:lnTo>
                  <a:pt x="201485" y="17970"/>
                </a:lnTo>
                <a:lnTo>
                  <a:pt x="198163" y="17183"/>
                </a:lnTo>
                <a:close/>
              </a:path>
              <a:path w="210820" h="175895">
                <a:moveTo>
                  <a:pt x="133870" y="1943"/>
                </a:moveTo>
                <a:lnTo>
                  <a:pt x="132232" y="2095"/>
                </a:lnTo>
                <a:lnTo>
                  <a:pt x="110477" y="11696"/>
                </a:lnTo>
                <a:lnTo>
                  <a:pt x="175018" y="11696"/>
                </a:lnTo>
                <a:lnTo>
                  <a:pt x="133870" y="1943"/>
                </a:lnTo>
                <a:close/>
              </a:path>
            </a:pathLst>
          </a:custGeom>
          <a:solidFill>
            <a:srgbClr val="FFFFFF"/>
          </a:solidFill>
        </p:spPr>
        <p:txBody>
          <a:bodyPr wrap="square" lIns="0" tIns="0" rIns="0" bIns="0" rtlCol="0"/>
          <a:lstStyle/>
          <a:p/>
        </p:txBody>
      </p:sp>
      <p:sp>
        <p:nvSpPr>
          <p:cNvPr id="32" name="object 32"/>
          <p:cNvSpPr/>
          <p:nvPr/>
        </p:nvSpPr>
        <p:spPr>
          <a:xfrm>
            <a:off x="2089543" y="873121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33" name="object 33"/>
          <p:cNvSpPr/>
          <p:nvPr/>
        </p:nvSpPr>
        <p:spPr>
          <a:xfrm>
            <a:off x="4538662" y="873121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34" name="object 34"/>
          <p:cNvSpPr/>
          <p:nvPr/>
        </p:nvSpPr>
        <p:spPr>
          <a:xfrm>
            <a:off x="3320351" y="8731212"/>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35" name="object 35"/>
          <p:cNvSpPr txBox="1"/>
          <p:nvPr/>
        </p:nvSpPr>
        <p:spPr>
          <a:xfrm>
            <a:off x="3403484" y="6846296"/>
            <a:ext cx="966469" cy="280035"/>
          </a:xfrm>
          <a:prstGeom prst="rect">
            <a:avLst/>
          </a:prstGeom>
        </p:spPr>
        <p:txBody>
          <a:bodyPr wrap="square" lIns="0" tIns="0" rIns="0" bIns="0" rtlCol="0" vert="horz">
            <a:spAutoFit/>
          </a:bodyPr>
          <a:lstStyle/>
          <a:p>
            <a:pPr algn="ctr">
              <a:lnSpc>
                <a:spcPts val="1040"/>
              </a:lnSpc>
            </a:pPr>
            <a:r>
              <a:rPr dirty="0" sz="900" spc="-20" i="1">
                <a:solidFill>
                  <a:srgbClr val="4C4D4F"/>
                </a:solidFill>
                <a:latin typeface="Helvetica"/>
                <a:cs typeface="Helvetica"/>
              </a:rPr>
              <a:t>Over</a:t>
            </a:r>
            <a:r>
              <a:rPr dirty="0" sz="900" spc="-125" i="1">
                <a:solidFill>
                  <a:srgbClr val="4C4D4F"/>
                </a:solidFill>
                <a:latin typeface="Helvetica"/>
                <a:cs typeface="Helvetica"/>
              </a:rPr>
              <a:t> </a:t>
            </a:r>
            <a:r>
              <a:rPr dirty="0" sz="900" spc="-30" i="1">
                <a:solidFill>
                  <a:srgbClr val="4C4D4F"/>
                </a:solidFill>
                <a:latin typeface="Helvetica"/>
                <a:cs typeface="Helvetica"/>
              </a:rPr>
              <a:t>300,000</a:t>
            </a:r>
            <a:endParaRPr sz="900">
              <a:latin typeface="Helvetica"/>
              <a:cs typeface="Helvetica"/>
            </a:endParaRPr>
          </a:p>
          <a:p>
            <a:pPr algn="ctr">
              <a:lnSpc>
                <a:spcPts val="1040"/>
              </a:lnSpc>
            </a:pPr>
            <a:r>
              <a:rPr dirty="0" sz="900" spc="-25" i="1">
                <a:solidFill>
                  <a:srgbClr val="4C4D4F"/>
                </a:solidFill>
                <a:latin typeface="Helvetica"/>
                <a:cs typeface="Helvetica"/>
              </a:rPr>
              <a:t>products </a:t>
            </a:r>
            <a:r>
              <a:rPr dirty="0" sz="900" spc="-5" i="1">
                <a:solidFill>
                  <a:srgbClr val="4C4D4F"/>
                </a:solidFill>
                <a:latin typeface="Helvetica"/>
                <a:cs typeface="Helvetica"/>
              </a:rPr>
              <a:t>&amp;</a:t>
            </a:r>
            <a:r>
              <a:rPr dirty="0" sz="900" spc="-120" i="1">
                <a:solidFill>
                  <a:srgbClr val="4C4D4F"/>
                </a:solidFill>
                <a:latin typeface="Helvetica"/>
                <a:cs typeface="Helvetica"/>
              </a:rPr>
              <a:t> </a:t>
            </a:r>
            <a:r>
              <a:rPr dirty="0" sz="900" spc="-30" i="1">
                <a:solidFill>
                  <a:srgbClr val="4C4D4F"/>
                </a:solidFill>
                <a:latin typeface="Helvetica"/>
                <a:cs typeface="Helvetica"/>
              </a:rPr>
              <a:t>services</a:t>
            </a:r>
            <a:endParaRPr sz="900">
              <a:latin typeface="Helvetica"/>
              <a:cs typeface="Helvetica"/>
            </a:endParaRPr>
          </a:p>
        </p:txBody>
      </p:sp>
      <p:sp>
        <p:nvSpPr>
          <p:cNvPr id="36" name="object 36"/>
          <p:cNvSpPr/>
          <p:nvPr/>
        </p:nvSpPr>
        <p:spPr>
          <a:xfrm>
            <a:off x="3887892" y="6615840"/>
            <a:ext cx="0" cy="177800"/>
          </a:xfrm>
          <a:custGeom>
            <a:avLst/>
            <a:gdLst/>
            <a:ahLst/>
            <a:cxnLst/>
            <a:rect l="l" t="t" r="r" b="b"/>
            <a:pathLst>
              <a:path w="0" h="177800">
                <a:moveTo>
                  <a:pt x="0" y="0"/>
                </a:moveTo>
                <a:lnTo>
                  <a:pt x="0" y="177660"/>
                </a:lnTo>
              </a:path>
            </a:pathLst>
          </a:custGeom>
          <a:ln w="25336">
            <a:solidFill>
              <a:srgbClr val="4C4D4F"/>
            </a:solidFill>
          </a:ln>
        </p:spPr>
        <p:txBody>
          <a:bodyPr wrap="square" lIns="0" tIns="0" rIns="0" bIns="0" rtlCol="0"/>
          <a:lstStyle/>
          <a:p/>
        </p:txBody>
      </p:sp>
      <p:sp>
        <p:nvSpPr>
          <p:cNvPr id="37" name="object 37"/>
          <p:cNvSpPr txBox="1"/>
          <p:nvPr/>
        </p:nvSpPr>
        <p:spPr>
          <a:xfrm>
            <a:off x="2182675" y="8797049"/>
            <a:ext cx="960755" cy="267335"/>
          </a:xfrm>
          <a:prstGeom prst="rect">
            <a:avLst/>
          </a:prstGeom>
        </p:spPr>
        <p:txBody>
          <a:bodyPr wrap="square" lIns="0" tIns="0" rIns="0" bIns="0" rtlCol="0" vert="horz">
            <a:spAutoFit/>
          </a:bodyPr>
          <a:lstStyle/>
          <a:p>
            <a:pPr marL="12700" marR="5080" indent="146685">
              <a:lnSpc>
                <a:spcPts val="1000"/>
              </a:lnSpc>
            </a:pPr>
            <a:r>
              <a:rPr dirty="0" sz="900" spc="-30" i="1">
                <a:solidFill>
                  <a:srgbClr val="4C4D4F"/>
                </a:solidFill>
                <a:latin typeface="Helvetica"/>
                <a:cs typeface="Helvetica"/>
              </a:rPr>
              <a:t>Point-of-Care  </a:t>
            </a:r>
            <a:r>
              <a:rPr dirty="0" sz="900" spc="-25" i="1">
                <a:solidFill>
                  <a:srgbClr val="4C4D4F"/>
                </a:solidFill>
                <a:latin typeface="Helvetica"/>
                <a:cs typeface="Helvetica"/>
              </a:rPr>
              <a:t>Carts </a:t>
            </a:r>
            <a:r>
              <a:rPr dirty="0" sz="900" spc="-5" i="1">
                <a:solidFill>
                  <a:srgbClr val="4C4D4F"/>
                </a:solidFill>
                <a:latin typeface="Helvetica"/>
                <a:cs typeface="Helvetica"/>
              </a:rPr>
              <a:t>&amp;</a:t>
            </a:r>
            <a:r>
              <a:rPr dirty="0" sz="900" spc="-125" i="1">
                <a:solidFill>
                  <a:srgbClr val="4C4D4F"/>
                </a:solidFill>
                <a:latin typeface="Helvetica"/>
                <a:cs typeface="Helvetica"/>
              </a:rPr>
              <a:t> </a:t>
            </a:r>
            <a:r>
              <a:rPr dirty="0" sz="900" spc="-40" i="1">
                <a:solidFill>
                  <a:srgbClr val="4C4D4F"/>
                </a:solidFill>
                <a:latin typeface="Helvetica"/>
                <a:cs typeface="Helvetica"/>
              </a:rPr>
              <a:t>Technology</a:t>
            </a:r>
            <a:endParaRPr sz="900">
              <a:latin typeface="Helvetica"/>
              <a:cs typeface="Helvetica"/>
            </a:endParaRPr>
          </a:p>
        </p:txBody>
      </p:sp>
      <p:sp>
        <p:nvSpPr>
          <p:cNvPr id="38" name="object 38"/>
          <p:cNvSpPr txBox="1"/>
          <p:nvPr/>
        </p:nvSpPr>
        <p:spPr>
          <a:xfrm>
            <a:off x="3620965" y="8792147"/>
            <a:ext cx="528955" cy="267335"/>
          </a:xfrm>
          <a:prstGeom prst="rect">
            <a:avLst/>
          </a:prstGeom>
        </p:spPr>
        <p:txBody>
          <a:bodyPr wrap="square" lIns="0" tIns="0" rIns="0" bIns="0" rtlCol="0" vert="horz">
            <a:spAutoFit/>
          </a:bodyPr>
          <a:lstStyle/>
          <a:p>
            <a:pPr marL="34290" marR="5080" indent="-22225">
              <a:lnSpc>
                <a:spcPts val="1000"/>
              </a:lnSpc>
            </a:pPr>
            <a:r>
              <a:rPr dirty="0" sz="900" spc="-30" i="1">
                <a:solidFill>
                  <a:srgbClr val="4C4D4F"/>
                </a:solidFill>
                <a:latin typeface="Helvetica"/>
                <a:cs typeface="Helvetica"/>
              </a:rPr>
              <a:t>Consumer  </a:t>
            </a:r>
            <a:r>
              <a:rPr dirty="0" sz="900" spc="-30" i="1">
                <a:solidFill>
                  <a:srgbClr val="4C4D4F"/>
                </a:solidFill>
                <a:latin typeface="Helvetica"/>
                <a:cs typeface="Helvetica"/>
              </a:rPr>
              <a:t>Shopping</a:t>
            </a:r>
            <a:endParaRPr sz="900">
              <a:latin typeface="Helvetica"/>
              <a:cs typeface="Helvetica"/>
            </a:endParaRPr>
          </a:p>
        </p:txBody>
      </p:sp>
      <p:sp>
        <p:nvSpPr>
          <p:cNvPr id="39" name="object 39"/>
          <p:cNvSpPr txBox="1"/>
          <p:nvPr/>
        </p:nvSpPr>
        <p:spPr>
          <a:xfrm>
            <a:off x="4937260" y="8842953"/>
            <a:ext cx="344170" cy="153670"/>
          </a:xfrm>
          <a:prstGeom prst="rect">
            <a:avLst/>
          </a:prstGeom>
        </p:spPr>
        <p:txBody>
          <a:bodyPr wrap="square" lIns="0" tIns="0" rIns="0" bIns="0" rtlCol="0" vert="horz">
            <a:spAutoFit/>
          </a:bodyPr>
          <a:lstStyle/>
          <a:p>
            <a:pPr marL="12700">
              <a:lnSpc>
                <a:spcPct val="100000"/>
              </a:lnSpc>
            </a:pPr>
            <a:r>
              <a:rPr dirty="0" sz="900" spc="-30" i="1">
                <a:solidFill>
                  <a:srgbClr val="4C4D4F"/>
                </a:solidFill>
                <a:latin typeface="Helvetica"/>
                <a:cs typeface="Helvetica"/>
              </a:rPr>
              <a:t>Kiosks</a:t>
            </a:r>
            <a:endParaRPr sz="900">
              <a:latin typeface="Helvetica"/>
              <a:cs typeface="Helvetica"/>
            </a:endParaRPr>
          </a:p>
        </p:txBody>
      </p:sp>
      <p:sp>
        <p:nvSpPr>
          <p:cNvPr id="40" name="object 40"/>
          <p:cNvSpPr/>
          <p:nvPr/>
        </p:nvSpPr>
        <p:spPr>
          <a:xfrm>
            <a:off x="3733989" y="5654509"/>
            <a:ext cx="307975" cy="307975"/>
          </a:xfrm>
          <a:custGeom>
            <a:avLst/>
            <a:gdLst/>
            <a:ahLst/>
            <a:cxnLst/>
            <a:rect l="l" t="t" r="r" b="b"/>
            <a:pathLst>
              <a:path w="307975" h="307975">
                <a:moveTo>
                  <a:pt x="153911" y="0"/>
                </a:moveTo>
                <a:lnTo>
                  <a:pt x="105264" y="7851"/>
                </a:lnTo>
                <a:lnTo>
                  <a:pt x="63014" y="29711"/>
                </a:lnTo>
                <a:lnTo>
                  <a:pt x="29696" y="63038"/>
                </a:lnTo>
                <a:lnTo>
                  <a:pt x="7846" y="105290"/>
                </a:lnTo>
                <a:lnTo>
                  <a:pt x="0" y="153924"/>
                </a:lnTo>
                <a:lnTo>
                  <a:pt x="7846" y="202585"/>
                </a:lnTo>
                <a:lnTo>
                  <a:pt x="29697" y="244837"/>
                </a:lnTo>
                <a:lnTo>
                  <a:pt x="63016" y="278149"/>
                </a:lnTo>
                <a:lnTo>
                  <a:pt x="105270" y="299992"/>
                </a:lnTo>
                <a:lnTo>
                  <a:pt x="153923" y="307835"/>
                </a:lnTo>
                <a:lnTo>
                  <a:pt x="202571" y="299992"/>
                </a:lnTo>
                <a:lnTo>
                  <a:pt x="244821" y="278149"/>
                </a:lnTo>
                <a:lnTo>
                  <a:pt x="278138" y="244837"/>
                </a:lnTo>
                <a:lnTo>
                  <a:pt x="299988" y="202585"/>
                </a:lnTo>
                <a:lnTo>
                  <a:pt x="307835" y="153924"/>
                </a:lnTo>
                <a:lnTo>
                  <a:pt x="299988" y="105290"/>
                </a:lnTo>
                <a:lnTo>
                  <a:pt x="278138" y="63038"/>
                </a:lnTo>
                <a:lnTo>
                  <a:pt x="244818" y="29711"/>
                </a:lnTo>
                <a:lnTo>
                  <a:pt x="202564" y="7851"/>
                </a:lnTo>
                <a:lnTo>
                  <a:pt x="153911" y="0"/>
                </a:lnTo>
                <a:close/>
              </a:path>
            </a:pathLst>
          </a:custGeom>
          <a:solidFill>
            <a:srgbClr val="2A8F92"/>
          </a:solidFill>
        </p:spPr>
        <p:txBody>
          <a:bodyPr wrap="square" lIns="0" tIns="0" rIns="0" bIns="0" rtlCol="0"/>
          <a:lstStyle/>
          <a:p/>
        </p:txBody>
      </p:sp>
      <p:sp>
        <p:nvSpPr>
          <p:cNvPr id="41" name="object 41"/>
          <p:cNvSpPr/>
          <p:nvPr/>
        </p:nvSpPr>
        <p:spPr>
          <a:xfrm>
            <a:off x="3733989" y="5654509"/>
            <a:ext cx="307975" cy="307975"/>
          </a:xfrm>
          <a:custGeom>
            <a:avLst/>
            <a:gdLst/>
            <a:ahLst/>
            <a:cxnLst/>
            <a:rect l="l" t="t" r="r" b="b"/>
            <a:pathLst>
              <a:path w="307975" h="307975">
                <a:moveTo>
                  <a:pt x="307835" y="153924"/>
                </a:moveTo>
                <a:lnTo>
                  <a:pt x="299988" y="202585"/>
                </a:lnTo>
                <a:lnTo>
                  <a:pt x="278138" y="244837"/>
                </a:lnTo>
                <a:lnTo>
                  <a:pt x="244821" y="278149"/>
                </a:lnTo>
                <a:lnTo>
                  <a:pt x="202571" y="299992"/>
                </a:lnTo>
                <a:lnTo>
                  <a:pt x="153923" y="307835"/>
                </a:lnTo>
                <a:lnTo>
                  <a:pt x="105270" y="299992"/>
                </a:lnTo>
                <a:lnTo>
                  <a:pt x="63016" y="278149"/>
                </a:lnTo>
                <a:lnTo>
                  <a:pt x="29697" y="244837"/>
                </a:lnTo>
                <a:lnTo>
                  <a:pt x="7846" y="202585"/>
                </a:lnTo>
                <a:lnTo>
                  <a:pt x="0" y="153924"/>
                </a:lnTo>
                <a:lnTo>
                  <a:pt x="7846" y="105290"/>
                </a:lnTo>
                <a:lnTo>
                  <a:pt x="29696" y="63038"/>
                </a:lnTo>
                <a:lnTo>
                  <a:pt x="63014" y="29711"/>
                </a:lnTo>
                <a:lnTo>
                  <a:pt x="105264" y="7851"/>
                </a:lnTo>
                <a:lnTo>
                  <a:pt x="153911" y="0"/>
                </a:lnTo>
                <a:lnTo>
                  <a:pt x="202564" y="7851"/>
                </a:lnTo>
                <a:lnTo>
                  <a:pt x="244818" y="29711"/>
                </a:lnTo>
                <a:lnTo>
                  <a:pt x="278138" y="63038"/>
                </a:lnTo>
                <a:lnTo>
                  <a:pt x="299988" y="105290"/>
                </a:lnTo>
                <a:lnTo>
                  <a:pt x="307835" y="153924"/>
                </a:lnTo>
                <a:close/>
              </a:path>
            </a:pathLst>
          </a:custGeom>
          <a:ln w="25336">
            <a:solidFill>
              <a:srgbClr val="4C4D4F"/>
            </a:solidFill>
          </a:ln>
        </p:spPr>
        <p:txBody>
          <a:bodyPr wrap="square" lIns="0" tIns="0" rIns="0" bIns="0" rtlCol="0"/>
          <a:lstStyle/>
          <a:p/>
        </p:txBody>
      </p:sp>
      <p:sp>
        <p:nvSpPr>
          <p:cNvPr id="42" name="object 42"/>
          <p:cNvSpPr/>
          <p:nvPr/>
        </p:nvSpPr>
        <p:spPr>
          <a:xfrm>
            <a:off x="3798191" y="5735623"/>
            <a:ext cx="179705" cy="154940"/>
          </a:xfrm>
          <a:custGeom>
            <a:avLst/>
            <a:gdLst/>
            <a:ahLst/>
            <a:cxnLst/>
            <a:rect l="l" t="t" r="r" b="b"/>
            <a:pathLst>
              <a:path w="179704" h="154939">
                <a:moveTo>
                  <a:pt x="112687" y="132664"/>
                </a:moveTo>
                <a:lnTo>
                  <a:pt x="67056" y="132664"/>
                </a:lnTo>
                <a:lnTo>
                  <a:pt x="67081" y="145008"/>
                </a:lnTo>
                <a:lnTo>
                  <a:pt x="46494" y="145059"/>
                </a:lnTo>
                <a:lnTo>
                  <a:pt x="41148" y="149123"/>
                </a:lnTo>
                <a:lnTo>
                  <a:pt x="39192" y="154749"/>
                </a:lnTo>
                <a:lnTo>
                  <a:pt x="140639" y="154520"/>
                </a:lnTo>
                <a:lnTo>
                  <a:pt x="138658" y="148894"/>
                </a:lnTo>
                <a:lnTo>
                  <a:pt x="133354" y="144907"/>
                </a:lnTo>
                <a:lnTo>
                  <a:pt x="112712" y="144907"/>
                </a:lnTo>
                <a:lnTo>
                  <a:pt x="112687" y="132664"/>
                </a:lnTo>
                <a:close/>
              </a:path>
              <a:path w="179704" h="154939">
                <a:moveTo>
                  <a:pt x="133286" y="144856"/>
                </a:moveTo>
                <a:lnTo>
                  <a:pt x="112712" y="144907"/>
                </a:lnTo>
                <a:lnTo>
                  <a:pt x="133354" y="144907"/>
                </a:lnTo>
                <a:close/>
              </a:path>
              <a:path w="179704" h="154939">
                <a:moveTo>
                  <a:pt x="154101" y="0"/>
                </a:moveTo>
                <a:lnTo>
                  <a:pt x="25031" y="292"/>
                </a:lnTo>
                <a:lnTo>
                  <a:pt x="0" y="25438"/>
                </a:lnTo>
                <a:lnTo>
                  <a:pt x="163" y="101079"/>
                </a:lnTo>
                <a:lnTo>
                  <a:pt x="25323" y="132753"/>
                </a:lnTo>
                <a:lnTo>
                  <a:pt x="112687" y="132664"/>
                </a:lnTo>
                <a:lnTo>
                  <a:pt x="154406" y="132461"/>
                </a:lnTo>
                <a:lnTo>
                  <a:pt x="164156" y="130467"/>
                </a:lnTo>
                <a:lnTo>
                  <a:pt x="172118" y="125069"/>
                </a:lnTo>
                <a:lnTo>
                  <a:pt x="173550" y="122936"/>
                </a:lnTo>
                <a:lnTo>
                  <a:pt x="84696" y="122936"/>
                </a:lnTo>
                <a:lnTo>
                  <a:pt x="80530" y="118770"/>
                </a:lnTo>
                <a:lnTo>
                  <a:pt x="80518" y="113766"/>
                </a:lnTo>
                <a:lnTo>
                  <a:pt x="18465" y="113766"/>
                </a:lnTo>
                <a:lnTo>
                  <a:pt x="12928" y="108254"/>
                </a:lnTo>
                <a:lnTo>
                  <a:pt x="12725" y="18592"/>
                </a:lnTo>
                <a:lnTo>
                  <a:pt x="18237" y="13055"/>
                </a:lnTo>
                <a:lnTo>
                  <a:pt x="175521" y="12725"/>
                </a:lnTo>
                <a:lnTo>
                  <a:pt x="171851" y="7315"/>
                </a:lnTo>
                <a:lnTo>
                  <a:pt x="163861" y="1953"/>
                </a:lnTo>
                <a:lnTo>
                  <a:pt x="154101" y="0"/>
                </a:lnTo>
                <a:close/>
              </a:path>
              <a:path w="179704" h="154939">
                <a:moveTo>
                  <a:pt x="175521" y="12725"/>
                </a:moveTo>
                <a:lnTo>
                  <a:pt x="160947" y="12725"/>
                </a:lnTo>
                <a:lnTo>
                  <a:pt x="166497" y="18237"/>
                </a:lnTo>
                <a:lnTo>
                  <a:pt x="166700" y="107911"/>
                </a:lnTo>
                <a:lnTo>
                  <a:pt x="161175" y="113449"/>
                </a:lnTo>
                <a:lnTo>
                  <a:pt x="99136" y="113588"/>
                </a:lnTo>
                <a:lnTo>
                  <a:pt x="99098" y="118770"/>
                </a:lnTo>
                <a:lnTo>
                  <a:pt x="94996" y="122910"/>
                </a:lnTo>
                <a:lnTo>
                  <a:pt x="84696" y="122936"/>
                </a:lnTo>
                <a:lnTo>
                  <a:pt x="173550" y="122936"/>
                </a:lnTo>
                <a:lnTo>
                  <a:pt x="177482" y="117080"/>
                </a:lnTo>
                <a:lnTo>
                  <a:pt x="179356" y="107721"/>
                </a:lnTo>
                <a:lnTo>
                  <a:pt x="179423" y="101079"/>
                </a:lnTo>
                <a:lnTo>
                  <a:pt x="179247" y="25031"/>
                </a:lnTo>
                <a:lnTo>
                  <a:pt x="177252" y="15276"/>
                </a:lnTo>
                <a:lnTo>
                  <a:pt x="175521" y="12725"/>
                </a:lnTo>
                <a:close/>
              </a:path>
              <a:path w="179704" h="154939">
                <a:moveTo>
                  <a:pt x="80518" y="113626"/>
                </a:moveTo>
                <a:lnTo>
                  <a:pt x="18465" y="113766"/>
                </a:lnTo>
                <a:lnTo>
                  <a:pt x="80518" y="113766"/>
                </a:lnTo>
                <a:lnTo>
                  <a:pt x="80518" y="113626"/>
                </a:lnTo>
                <a:close/>
              </a:path>
            </a:pathLst>
          </a:custGeom>
          <a:solidFill>
            <a:srgbClr val="FFFFFF"/>
          </a:solidFill>
        </p:spPr>
        <p:txBody>
          <a:bodyPr wrap="square" lIns="0" tIns="0" rIns="0" bIns="0" rtlCol="0"/>
          <a:lstStyle/>
          <a:p/>
        </p:txBody>
      </p:sp>
      <p:sp>
        <p:nvSpPr>
          <p:cNvPr id="43" name="object 43"/>
          <p:cNvSpPr/>
          <p:nvPr/>
        </p:nvSpPr>
        <p:spPr>
          <a:xfrm>
            <a:off x="3833931" y="5766160"/>
            <a:ext cx="118745" cy="64769"/>
          </a:xfrm>
          <a:custGeom>
            <a:avLst/>
            <a:gdLst/>
            <a:ahLst/>
            <a:cxnLst/>
            <a:rect l="l" t="t" r="r" b="b"/>
            <a:pathLst>
              <a:path w="118745" h="64770">
                <a:moveTo>
                  <a:pt x="45567" y="12903"/>
                </a:moveTo>
                <a:lnTo>
                  <a:pt x="37846" y="12928"/>
                </a:lnTo>
                <a:lnTo>
                  <a:pt x="34607" y="16179"/>
                </a:lnTo>
                <a:lnTo>
                  <a:pt x="34632" y="20447"/>
                </a:lnTo>
                <a:lnTo>
                  <a:pt x="7658" y="50190"/>
                </a:lnTo>
                <a:lnTo>
                  <a:pt x="3225" y="50190"/>
                </a:lnTo>
                <a:lnTo>
                  <a:pt x="0" y="53428"/>
                </a:lnTo>
                <a:lnTo>
                  <a:pt x="25" y="61468"/>
                </a:lnTo>
                <a:lnTo>
                  <a:pt x="3289" y="64719"/>
                </a:lnTo>
                <a:lnTo>
                  <a:pt x="11328" y="64706"/>
                </a:lnTo>
                <a:lnTo>
                  <a:pt x="14541" y="61468"/>
                </a:lnTo>
                <a:lnTo>
                  <a:pt x="14465" y="56362"/>
                </a:lnTo>
                <a:lnTo>
                  <a:pt x="20061" y="50190"/>
                </a:lnTo>
                <a:lnTo>
                  <a:pt x="7658" y="50190"/>
                </a:lnTo>
                <a:lnTo>
                  <a:pt x="20084" y="50165"/>
                </a:lnTo>
                <a:lnTo>
                  <a:pt x="40767" y="27355"/>
                </a:lnTo>
                <a:lnTo>
                  <a:pt x="43192" y="27355"/>
                </a:lnTo>
                <a:lnTo>
                  <a:pt x="43802" y="27190"/>
                </a:lnTo>
                <a:lnTo>
                  <a:pt x="56019" y="27190"/>
                </a:lnTo>
                <a:lnTo>
                  <a:pt x="49060" y="19240"/>
                </a:lnTo>
                <a:lnTo>
                  <a:pt x="48590" y="15671"/>
                </a:lnTo>
                <a:lnTo>
                  <a:pt x="45567" y="12903"/>
                </a:lnTo>
                <a:close/>
              </a:path>
              <a:path w="118745" h="64770">
                <a:moveTo>
                  <a:pt x="56019" y="27190"/>
                </a:moveTo>
                <a:lnTo>
                  <a:pt x="43802" y="27190"/>
                </a:lnTo>
                <a:lnTo>
                  <a:pt x="68516" y="55422"/>
                </a:lnTo>
                <a:lnTo>
                  <a:pt x="69011" y="58331"/>
                </a:lnTo>
                <a:lnTo>
                  <a:pt x="71208" y="60655"/>
                </a:lnTo>
                <a:lnTo>
                  <a:pt x="74066" y="61290"/>
                </a:lnTo>
                <a:lnTo>
                  <a:pt x="74739" y="61658"/>
                </a:lnTo>
                <a:lnTo>
                  <a:pt x="75476" y="61874"/>
                </a:lnTo>
                <a:lnTo>
                  <a:pt x="77698" y="61823"/>
                </a:lnTo>
                <a:lnTo>
                  <a:pt x="78879" y="61226"/>
                </a:lnTo>
                <a:lnTo>
                  <a:pt x="79705" y="60261"/>
                </a:lnTo>
                <a:lnTo>
                  <a:pt x="81026" y="59385"/>
                </a:lnTo>
                <a:lnTo>
                  <a:pt x="82003" y="58077"/>
                </a:lnTo>
                <a:lnTo>
                  <a:pt x="82524" y="56553"/>
                </a:lnTo>
                <a:lnTo>
                  <a:pt x="89431" y="47332"/>
                </a:lnTo>
                <a:lnTo>
                  <a:pt x="77952" y="47332"/>
                </a:lnTo>
                <a:lnTo>
                  <a:pt x="77762" y="47269"/>
                </a:lnTo>
                <a:lnTo>
                  <a:pt x="73596" y="47269"/>
                </a:lnTo>
                <a:lnTo>
                  <a:pt x="56019" y="27190"/>
                </a:lnTo>
                <a:close/>
              </a:path>
              <a:path w="118745" h="64770">
                <a:moveTo>
                  <a:pt x="116586" y="0"/>
                </a:moveTo>
                <a:lnTo>
                  <a:pt x="96748" y="10426"/>
                </a:lnTo>
                <a:lnTo>
                  <a:pt x="96570" y="12649"/>
                </a:lnTo>
                <a:lnTo>
                  <a:pt x="101282" y="16179"/>
                </a:lnTo>
                <a:lnTo>
                  <a:pt x="77952" y="47332"/>
                </a:lnTo>
                <a:lnTo>
                  <a:pt x="89431" y="47332"/>
                </a:lnTo>
                <a:lnTo>
                  <a:pt x="108648" y="21678"/>
                </a:lnTo>
                <a:lnTo>
                  <a:pt x="114703" y="21678"/>
                </a:lnTo>
                <a:lnTo>
                  <a:pt x="118719" y="1587"/>
                </a:lnTo>
                <a:lnTo>
                  <a:pt x="116586" y="0"/>
                </a:lnTo>
                <a:close/>
              </a:path>
              <a:path w="118745" h="64770">
                <a:moveTo>
                  <a:pt x="76454" y="46926"/>
                </a:moveTo>
                <a:lnTo>
                  <a:pt x="74256" y="47066"/>
                </a:lnTo>
                <a:lnTo>
                  <a:pt x="73596" y="47269"/>
                </a:lnTo>
                <a:lnTo>
                  <a:pt x="77762" y="47269"/>
                </a:lnTo>
                <a:lnTo>
                  <a:pt x="77109" y="47066"/>
                </a:lnTo>
                <a:lnTo>
                  <a:pt x="76454" y="46926"/>
                </a:lnTo>
                <a:close/>
              </a:path>
              <a:path w="118745" h="64770">
                <a:moveTo>
                  <a:pt x="114703" y="21678"/>
                </a:moveTo>
                <a:lnTo>
                  <a:pt x="108648" y="21678"/>
                </a:lnTo>
                <a:lnTo>
                  <a:pt x="112242" y="24371"/>
                </a:lnTo>
                <a:lnTo>
                  <a:pt x="114325" y="23571"/>
                </a:lnTo>
                <a:lnTo>
                  <a:pt x="114703" y="21678"/>
                </a:lnTo>
                <a:close/>
              </a:path>
            </a:pathLst>
          </a:custGeom>
          <a:solidFill>
            <a:srgbClr val="FFFFFF"/>
          </a:solidFill>
        </p:spPr>
        <p:txBody>
          <a:bodyPr wrap="square" lIns="0" tIns="0" rIns="0" bIns="0" rtlCol="0"/>
          <a:lstStyle/>
          <a:p/>
        </p:txBody>
      </p:sp>
      <p:sp>
        <p:nvSpPr>
          <p:cNvPr id="44" name="object 44"/>
          <p:cNvSpPr/>
          <p:nvPr/>
        </p:nvSpPr>
        <p:spPr>
          <a:xfrm>
            <a:off x="3320351" y="6792620"/>
            <a:ext cx="1144270" cy="374650"/>
          </a:xfrm>
          <a:custGeom>
            <a:avLst/>
            <a:gdLst/>
            <a:ahLst/>
            <a:cxnLst/>
            <a:rect l="l" t="t" r="r" b="b"/>
            <a:pathLst>
              <a:path w="1144270" h="374650">
                <a:moveTo>
                  <a:pt x="0" y="374154"/>
                </a:moveTo>
                <a:lnTo>
                  <a:pt x="1144193" y="374154"/>
                </a:lnTo>
                <a:lnTo>
                  <a:pt x="1144193" y="0"/>
                </a:lnTo>
                <a:lnTo>
                  <a:pt x="0" y="0"/>
                </a:lnTo>
                <a:lnTo>
                  <a:pt x="0" y="374154"/>
                </a:lnTo>
                <a:close/>
              </a:path>
            </a:pathLst>
          </a:custGeom>
          <a:ln w="25336">
            <a:solidFill>
              <a:srgbClr val="4C4D4F"/>
            </a:solidFill>
          </a:ln>
        </p:spPr>
        <p:txBody>
          <a:bodyPr wrap="square" lIns="0" tIns="0" rIns="0" bIns="0" rtlCol="0"/>
          <a:lstStyle/>
          <a:p/>
        </p:txBody>
      </p:sp>
      <p:sp>
        <p:nvSpPr>
          <p:cNvPr id="45" name="object 45"/>
          <p:cNvSpPr/>
          <p:nvPr/>
        </p:nvSpPr>
        <p:spPr>
          <a:xfrm>
            <a:off x="2489324" y="7267520"/>
            <a:ext cx="333133" cy="333184"/>
          </a:xfrm>
          <a:prstGeom prst="rect">
            <a:avLst/>
          </a:prstGeom>
          <a:blipFill>
            <a:blip r:embed="rId3" cstate="print"/>
            <a:stretch>
              <a:fillRect/>
            </a:stretch>
          </a:blipFill>
        </p:spPr>
        <p:txBody>
          <a:bodyPr wrap="square" lIns="0" tIns="0" rIns="0" bIns="0" rtlCol="0"/>
          <a:lstStyle/>
          <a:p/>
        </p:txBody>
      </p:sp>
      <p:sp>
        <p:nvSpPr>
          <p:cNvPr id="46" name="object 46"/>
          <p:cNvSpPr/>
          <p:nvPr/>
        </p:nvSpPr>
        <p:spPr>
          <a:xfrm>
            <a:off x="4954013" y="7285540"/>
            <a:ext cx="307975" cy="307975"/>
          </a:xfrm>
          <a:custGeom>
            <a:avLst/>
            <a:gdLst/>
            <a:ahLst/>
            <a:cxnLst/>
            <a:rect l="l" t="t" r="r" b="b"/>
            <a:pathLst>
              <a:path w="307975" h="307975">
                <a:moveTo>
                  <a:pt x="153885" y="0"/>
                </a:moveTo>
                <a:lnTo>
                  <a:pt x="105236" y="7851"/>
                </a:lnTo>
                <a:lnTo>
                  <a:pt x="62992" y="29711"/>
                </a:lnTo>
                <a:lnTo>
                  <a:pt x="29683" y="63038"/>
                </a:lnTo>
                <a:lnTo>
                  <a:pt x="7842" y="105290"/>
                </a:lnTo>
                <a:lnTo>
                  <a:pt x="0" y="153923"/>
                </a:lnTo>
                <a:lnTo>
                  <a:pt x="7844" y="202587"/>
                </a:lnTo>
                <a:lnTo>
                  <a:pt x="29687" y="244842"/>
                </a:lnTo>
                <a:lnTo>
                  <a:pt x="62997" y="278158"/>
                </a:lnTo>
                <a:lnTo>
                  <a:pt x="105241" y="300003"/>
                </a:lnTo>
                <a:lnTo>
                  <a:pt x="153885" y="307847"/>
                </a:lnTo>
                <a:lnTo>
                  <a:pt x="202533" y="300003"/>
                </a:lnTo>
                <a:lnTo>
                  <a:pt x="244783" y="278158"/>
                </a:lnTo>
                <a:lnTo>
                  <a:pt x="278100" y="244842"/>
                </a:lnTo>
                <a:lnTo>
                  <a:pt x="299950" y="202587"/>
                </a:lnTo>
                <a:lnTo>
                  <a:pt x="307797" y="153923"/>
                </a:lnTo>
                <a:lnTo>
                  <a:pt x="299950" y="105290"/>
                </a:lnTo>
                <a:lnTo>
                  <a:pt x="278100" y="63038"/>
                </a:lnTo>
                <a:lnTo>
                  <a:pt x="244783" y="29711"/>
                </a:lnTo>
                <a:lnTo>
                  <a:pt x="202533" y="7851"/>
                </a:lnTo>
                <a:lnTo>
                  <a:pt x="153885" y="0"/>
                </a:lnTo>
                <a:close/>
              </a:path>
            </a:pathLst>
          </a:custGeom>
          <a:solidFill>
            <a:srgbClr val="605D55"/>
          </a:solidFill>
        </p:spPr>
        <p:txBody>
          <a:bodyPr wrap="square" lIns="0" tIns="0" rIns="0" bIns="0" rtlCol="0"/>
          <a:lstStyle/>
          <a:p/>
        </p:txBody>
      </p:sp>
      <p:sp>
        <p:nvSpPr>
          <p:cNvPr id="47" name="object 47"/>
          <p:cNvSpPr/>
          <p:nvPr/>
        </p:nvSpPr>
        <p:spPr>
          <a:xfrm>
            <a:off x="4954013" y="7285540"/>
            <a:ext cx="307975" cy="307975"/>
          </a:xfrm>
          <a:custGeom>
            <a:avLst/>
            <a:gdLst/>
            <a:ahLst/>
            <a:cxnLst/>
            <a:rect l="l" t="t" r="r" b="b"/>
            <a:pathLst>
              <a:path w="307975" h="307975">
                <a:moveTo>
                  <a:pt x="307797" y="153923"/>
                </a:moveTo>
                <a:lnTo>
                  <a:pt x="299950" y="202587"/>
                </a:lnTo>
                <a:lnTo>
                  <a:pt x="278100" y="244842"/>
                </a:lnTo>
                <a:lnTo>
                  <a:pt x="244783" y="278158"/>
                </a:lnTo>
                <a:lnTo>
                  <a:pt x="202533" y="300003"/>
                </a:lnTo>
                <a:lnTo>
                  <a:pt x="153885" y="307847"/>
                </a:lnTo>
                <a:lnTo>
                  <a:pt x="105241" y="300003"/>
                </a:lnTo>
                <a:lnTo>
                  <a:pt x="62997" y="278158"/>
                </a:lnTo>
                <a:lnTo>
                  <a:pt x="29687" y="244842"/>
                </a:lnTo>
                <a:lnTo>
                  <a:pt x="7844" y="202587"/>
                </a:lnTo>
                <a:lnTo>
                  <a:pt x="0" y="153923"/>
                </a:lnTo>
                <a:lnTo>
                  <a:pt x="7842" y="105290"/>
                </a:lnTo>
                <a:lnTo>
                  <a:pt x="29683" y="63038"/>
                </a:lnTo>
                <a:lnTo>
                  <a:pt x="62992" y="29711"/>
                </a:lnTo>
                <a:lnTo>
                  <a:pt x="105236" y="7851"/>
                </a:lnTo>
                <a:lnTo>
                  <a:pt x="153885" y="0"/>
                </a:lnTo>
                <a:lnTo>
                  <a:pt x="202533" y="7851"/>
                </a:lnTo>
                <a:lnTo>
                  <a:pt x="244783" y="29711"/>
                </a:lnTo>
                <a:lnTo>
                  <a:pt x="278100" y="63038"/>
                </a:lnTo>
                <a:lnTo>
                  <a:pt x="299950" y="105290"/>
                </a:lnTo>
                <a:lnTo>
                  <a:pt x="307797" y="153923"/>
                </a:lnTo>
                <a:close/>
              </a:path>
            </a:pathLst>
          </a:custGeom>
          <a:ln w="25336">
            <a:solidFill>
              <a:srgbClr val="4C4D4F"/>
            </a:solidFill>
          </a:ln>
        </p:spPr>
        <p:txBody>
          <a:bodyPr wrap="square" lIns="0" tIns="0" rIns="0" bIns="0" rtlCol="0"/>
          <a:lstStyle/>
          <a:p/>
        </p:txBody>
      </p:sp>
      <p:sp>
        <p:nvSpPr>
          <p:cNvPr id="48" name="object 48"/>
          <p:cNvSpPr/>
          <p:nvPr/>
        </p:nvSpPr>
        <p:spPr>
          <a:xfrm>
            <a:off x="5008068" y="7337869"/>
            <a:ext cx="203200" cy="203200"/>
          </a:xfrm>
          <a:custGeom>
            <a:avLst/>
            <a:gdLst/>
            <a:ahLst/>
            <a:cxnLst/>
            <a:rect l="l" t="t" r="r" b="b"/>
            <a:pathLst>
              <a:path w="203200" h="203200">
                <a:moveTo>
                  <a:pt x="128689" y="172770"/>
                </a:moveTo>
                <a:lnTo>
                  <a:pt x="74498" y="172770"/>
                </a:lnTo>
                <a:lnTo>
                  <a:pt x="78041" y="174002"/>
                </a:lnTo>
                <a:lnTo>
                  <a:pt x="84289" y="175501"/>
                </a:lnTo>
                <a:lnTo>
                  <a:pt x="88049" y="176212"/>
                </a:lnTo>
                <a:lnTo>
                  <a:pt x="94818" y="203187"/>
                </a:lnTo>
                <a:lnTo>
                  <a:pt x="108369" y="203187"/>
                </a:lnTo>
                <a:lnTo>
                  <a:pt x="115138" y="176212"/>
                </a:lnTo>
                <a:lnTo>
                  <a:pt x="118897" y="175501"/>
                </a:lnTo>
                <a:lnTo>
                  <a:pt x="125133" y="174002"/>
                </a:lnTo>
                <a:lnTo>
                  <a:pt x="128689" y="172770"/>
                </a:lnTo>
                <a:close/>
              </a:path>
              <a:path w="203200" h="203200">
                <a:moveTo>
                  <a:pt x="159169" y="149009"/>
                </a:moveTo>
                <a:lnTo>
                  <a:pt x="44018" y="149009"/>
                </a:lnTo>
                <a:lnTo>
                  <a:pt x="46494" y="151866"/>
                </a:lnTo>
                <a:lnTo>
                  <a:pt x="51320" y="156692"/>
                </a:lnTo>
                <a:lnTo>
                  <a:pt x="54178" y="159169"/>
                </a:lnTo>
                <a:lnTo>
                  <a:pt x="44018" y="186270"/>
                </a:lnTo>
                <a:lnTo>
                  <a:pt x="57569" y="193065"/>
                </a:lnTo>
                <a:lnTo>
                  <a:pt x="74498" y="172770"/>
                </a:lnTo>
                <a:lnTo>
                  <a:pt x="154108" y="172770"/>
                </a:lnTo>
                <a:lnTo>
                  <a:pt x="149009" y="159169"/>
                </a:lnTo>
                <a:lnTo>
                  <a:pt x="151866" y="156692"/>
                </a:lnTo>
                <a:lnTo>
                  <a:pt x="156692" y="151866"/>
                </a:lnTo>
                <a:lnTo>
                  <a:pt x="159169" y="149009"/>
                </a:lnTo>
                <a:close/>
              </a:path>
              <a:path w="203200" h="203200">
                <a:moveTo>
                  <a:pt x="154108" y="172770"/>
                </a:moveTo>
                <a:lnTo>
                  <a:pt x="128689" y="172770"/>
                </a:lnTo>
                <a:lnTo>
                  <a:pt x="145618" y="193065"/>
                </a:lnTo>
                <a:lnTo>
                  <a:pt x="159169" y="186270"/>
                </a:lnTo>
                <a:lnTo>
                  <a:pt x="154108" y="172770"/>
                </a:lnTo>
                <a:close/>
              </a:path>
              <a:path w="203200" h="203200">
                <a:moveTo>
                  <a:pt x="16929" y="44018"/>
                </a:moveTo>
                <a:lnTo>
                  <a:pt x="10160" y="57569"/>
                </a:lnTo>
                <a:lnTo>
                  <a:pt x="30480" y="77889"/>
                </a:lnTo>
                <a:lnTo>
                  <a:pt x="29248" y="81432"/>
                </a:lnTo>
                <a:lnTo>
                  <a:pt x="27800" y="84289"/>
                </a:lnTo>
                <a:lnTo>
                  <a:pt x="27089" y="88049"/>
                </a:lnTo>
                <a:lnTo>
                  <a:pt x="0" y="94818"/>
                </a:lnTo>
                <a:lnTo>
                  <a:pt x="0" y="108369"/>
                </a:lnTo>
                <a:lnTo>
                  <a:pt x="27089" y="115138"/>
                </a:lnTo>
                <a:lnTo>
                  <a:pt x="27800" y="118897"/>
                </a:lnTo>
                <a:lnTo>
                  <a:pt x="29248" y="121754"/>
                </a:lnTo>
                <a:lnTo>
                  <a:pt x="30480" y="125298"/>
                </a:lnTo>
                <a:lnTo>
                  <a:pt x="10160" y="145618"/>
                </a:lnTo>
                <a:lnTo>
                  <a:pt x="16929" y="159169"/>
                </a:lnTo>
                <a:lnTo>
                  <a:pt x="44018" y="149009"/>
                </a:lnTo>
                <a:lnTo>
                  <a:pt x="191333" y="149009"/>
                </a:lnTo>
                <a:lnTo>
                  <a:pt x="193027" y="145618"/>
                </a:lnTo>
                <a:lnTo>
                  <a:pt x="172707" y="125298"/>
                </a:lnTo>
                <a:lnTo>
                  <a:pt x="173939" y="121754"/>
                </a:lnTo>
                <a:lnTo>
                  <a:pt x="175387" y="118897"/>
                </a:lnTo>
                <a:lnTo>
                  <a:pt x="176098" y="115138"/>
                </a:lnTo>
                <a:lnTo>
                  <a:pt x="203187" y="108369"/>
                </a:lnTo>
                <a:lnTo>
                  <a:pt x="203187" y="94818"/>
                </a:lnTo>
                <a:lnTo>
                  <a:pt x="176098" y="88049"/>
                </a:lnTo>
                <a:lnTo>
                  <a:pt x="175387" y="84289"/>
                </a:lnTo>
                <a:lnTo>
                  <a:pt x="173939" y="81432"/>
                </a:lnTo>
                <a:lnTo>
                  <a:pt x="172707" y="77889"/>
                </a:lnTo>
                <a:lnTo>
                  <a:pt x="193027" y="57569"/>
                </a:lnTo>
                <a:lnTo>
                  <a:pt x="191339" y="54190"/>
                </a:lnTo>
                <a:lnTo>
                  <a:pt x="44018" y="54190"/>
                </a:lnTo>
                <a:lnTo>
                  <a:pt x="16929" y="44018"/>
                </a:lnTo>
                <a:close/>
              </a:path>
              <a:path w="203200" h="203200">
                <a:moveTo>
                  <a:pt x="191333" y="149009"/>
                </a:moveTo>
                <a:lnTo>
                  <a:pt x="159169" y="149009"/>
                </a:lnTo>
                <a:lnTo>
                  <a:pt x="186258" y="159169"/>
                </a:lnTo>
                <a:lnTo>
                  <a:pt x="191333" y="149009"/>
                </a:lnTo>
                <a:close/>
              </a:path>
              <a:path w="203200" h="203200">
                <a:moveTo>
                  <a:pt x="57569" y="10134"/>
                </a:moveTo>
                <a:lnTo>
                  <a:pt x="44018" y="16916"/>
                </a:lnTo>
                <a:lnTo>
                  <a:pt x="54178" y="44030"/>
                </a:lnTo>
                <a:lnTo>
                  <a:pt x="51320" y="46494"/>
                </a:lnTo>
                <a:lnTo>
                  <a:pt x="46494" y="51320"/>
                </a:lnTo>
                <a:lnTo>
                  <a:pt x="44018" y="54190"/>
                </a:lnTo>
                <a:lnTo>
                  <a:pt x="159169" y="54190"/>
                </a:lnTo>
                <a:lnTo>
                  <a:pt x="156692" y="51320"/>
                </a:lnTo>
                <a:lnTo>
                  <a:pt x="151866" y="46494"/>
                </a:lnTo>
                <a:lnTo>
                  <a:pt x="149009" y="44030"/>
                </a:lnTo>
                <a:lnTo>
                  <a:pt x="154110" y="30416"/>
                </a:lnTo>
                <a:lnTo>
                  <a:pt x="74498" y="30416"/>
                </a:lnTo>
                <a:lnTo>
                  <a:pt x="57569" y="10134"/>
                </a:lnTo>
                <a:close/>
              </a:path>
              <a:path w="203200" h="203200">
                <a:moveTo>
                  <a:pt x="186258" y="44018"/>
                </a:moveTo>
                <a:lnTo>
                  <a:pt x="159169" y="54190"/>
                </a:lnTo>
                <a:lnTo>
                  <a:pt x="191339" y="54190"/>
                </a:lnTo>
                <a:lnTo>
                  <a:pt x="186258" y="44018"/>
                </a:lnTo>
                <a:close/>
              </a:path>
              <a:path w="203200" h="203200">
                <a:moveTo>
                  <a:pt x="108369" y="0"/>
                </a:moveTo>
                <a:lnTo>
                  <a:pt x="94818" y="0"/>
                </a:lnTo>
                <a:lnTo>
                  <a:pt x="88049" y="26974"/>
                </a:lnTo>
                <a:lnTo>
                  <a:pt x="84289" y="27685"/>
                </a:lnTo>
                <a:lnTo>
                  <a:pt x="78041" y="29184"/>
                </a:lnTo>
                <a:lnTo>
                  <a:pt x="74498" y="30416"/>
                </a:lnTo>
                <a:lnTo>
                  <a:pt x="128689" y="30416"/>
                </a:lnTo>
                <a:lnTo>
                  <a:pt x="125133" y="29184"/>
                </a:lnTo>
                <a:lnTo>
                  <a:pt x="118897" y="27685"/>
                </a:lnTo>
                <a:lnTo>
                  <a:pt x="115138" y="26974"/>
                </a:lnTo>
                <a:lnTo>
                  <a:pt x="108369" y="0"/>
                </a:lnTo>
                <a:close/>
              </a:path>
              <a:path w="203200" h="203200">
                <a:moveTo>
                  <a:pt x="145618" y="10134"/>
                </a:moveTo>
                <a:lnTo>
                  <a:pt x="128689" y="30416"/>
                </a:lnTo>
                <a:lnTo>
                  <a:pt x="154110" y="30416"/>
                </a:lnTo>
                <a:lnTo>
                  <a:pt x="159169" y="16916"/>
                </a:lnTo>
                <a:lnTo>
                  <a:pt x="145618" y="10134"/>
                </a:lnTo>
                <a:close/>
              </a:path>
            </a:pathLst>
          </a:custGeom>
          <a:solidFill>
            <a:srgbClr val="FFFFFF"/>
          </a:solidFill>
        </p:spPr>
        <p:txBody>
          <a:bodyPr wrap="square" lIns="0" tIns="0" rIns="0" bIns="0" rtlCol="0"/>
          <a:lstStyle/>
          <a:p/>
        </p:txBody>
      </p:sp>
      <p:sp>
        <p:nvSpPr>
          <p:cNvPr id="49" name="object 49"/>
          <p:cNvSpPr/>
          <p:nvPr/>
        </p:nvSpPr>
        <p:spPr>
          <a:xfrm>
            <a:off x="5048710" y="7378505"/>
            <a:ext cx="121920" cy="121920"/>
          </a:xfrm>
          <a:custGeom>
            <a:avLst/>
            <a:gdLst/>
            <a:ahLst/>
            <a:cxnLst/>
            <a:rect l="l" t="t" r="r" b="b"/>
            <a:pathLst>
              <a:path w="121920" h="121920">
                <a:moveTo>
                  <a:pt x="60947" y="0"/>
                </a:moveTo>
                <a:lnTo>
                  <a:pt x="37220" y="4790"/>
                </a:lnTo>
                <a:lnTo>
                  <a:pt x="17848" y="17854"/>
                </a:lnTo>
                <a:lnTo>
                  <a:pt x="4788" y="37231"/>
                </a:lnTo>
                <a:lnTo>
                  <a:pt x="0" y="60960"/>
                </a:lnTo>
                <a:lnTo>
                  <a:pt x="4788" y="84688"/>
                </a:lnTo>
                <a:lnTo>
                  <a:pt x="17848" y="104065"/>
                </a:lnTo>
                <a:lnTo>
                  <a:pt x="37220" y="117129"/>
                </a:lnTo>
                <a:lnTo>
                  <a:pt x="60947" y="121920"/>
                </a:lnTo>
                <a:lnTo>
                  <a:pt x="84675" y="117129"/>
                </a:lnTo>
                <a:lnTo>
                  <a:pt x="104052" y="104065"/>
                </a:lnTo>
                <a:lnTo>
                  <a:pt x="117116" y="84688"/>
                </a:lnTo>
                <a:lnTo>
                  <a:pt x="121907" y="60960"/>
                </a:lnTo>
                <a:lnTo>
                  <a:pt x="117116" y="37231"/>
                </a:lnTo>
                <a:lnTo>
                  <a:pt x="104052" y="17854"/>
                </a:lnTo>
                <a:lnTo>
                  <a:pt x="84675" y="4790"/>
                </a:lnTo>
                <a:lnTo>
                  <a:pt x="60947" y="0"/>
                </a:lnTo>
                <a:close/>
              </a:path>
            </a:pathLst>
          </a:custGeom>
          <a:solidFill>
            <a:srgbClr val="605D55"/>
          </a:solidFill>
        </p:spPr>
        <p:txBody>
          <a:bodyPr wrap="square" lIns="0" tIns="0" rIns="0" bIns="0" rtlCol="0"/>
          <a:lstStyle/>
          <a:p/>
        </p:txBody>
      </p:sp>
      <p:sp>
        <p:nvSpPr>
          <p:cNvPr id="50" name="object 50"/>
          <p:cNvSpPr/>
          <p:nvPr/>
        </p:nvSpPr>
        <p:spPr>
          <a:xfrm>
            <a:off x="5062254" y="7392056"/>
            <a:ext cx="95250" cy="95250"/>
          </a:xfrm>
          <a:custGeom>
            <a:avLst/>
            <a:gdLst/>
            <a:ahLst/>
            <a:cxnLst/>
            <a:rect l="l" t="t" r="r" b="b"/>
            <a:pathLst>
              <a:path w="95250" h="95250">
                <a:moveTo>
                  <a:pt x="47409" y="0"/>
                </a:moveTo>
                <a:lnTo>
                  <a:pt x="28953" y="3725"/>
                </a:lnTo>
                <a:lnTo>
                  <a:pt x="13884" y="13884"/>
                </a:lnTo>
                <a:lnTo>
                  <a:pt x="3725" y="28953"/>
                </a:lnTo>
                <a:lnTo>
                  <a:pt x="0" y="47409"/>
                </a:lnTo>
                <a:lnTo>
                  <a:pt x="3725" y="65864"/>
                </a:lnTo>
                <a:lnTo>
                  <a:pt x="13884" y="80933"/>
                </a:lnTo>
                <a:lnTo>
                  <a:pt x="28953" y="91093"/>
                </a:lnTo>
                <a:lnTo>
                  <a:pt x="47409" y="94818"/>
                </a:lnTo>
                <a:lnTo>
                  <a:pt x="65864" y="91093"/>
                </a:lnTo>
                <a:lnTo>
                  <a:pt x="80933" y="80933"/>
                </a:lnTo>
                <a:lnTo>
                  <a:pt x="91093" y="65864"/>
                </a:lnTo>
                <a:lnTo>
                  <a:pt x="94818" y="47409"/>
                </a:lnTo>
                <a:lnTo>
                  <a:pt x="91093" y="28953"/>
                </a:lnTo>
                <a:lnTo>
                  <a:pt x="80933" y="13884"/>
                </a:lnTo>
                <a:lnTo>
                  <a:pt x="65864" y="3725"/>
                </a:lnTo>
                <a:lnTo>
                  <a:pt x="47409" y="0"/>
                </a:lnTo>
                <a:close/>
              </a:path>
            </a:pathLst>
          </a:custGeom>
          <a:solidFill>
            <a:srgbClr val="FFFFFF"/>
          </a:solidFill>
        </p:spPr>
        <p:txBody>
          <a:bodyPr wrap="square" lIns="0" tIns="0" rIns="0" bIns="0" rtlCol="0"/>
          <a:lstStyle/>
          <a:p/>
        </p:txBody>
      </p:sp>
      <p:sp>
        <p:nvSpPr>
          <p:cNvPr id="51" name="object 51"/>
          <p:cNvSpPr/>
          <p:nvPr/>
        </p:nvSpPr>
        <p:spPr>
          <a:xfrm>
            <a:off x="5079179" y="7408985"/>
            <a:ext cx="60960" cy="60960"/>
          </a:xfrm>
          <a:custGeom>
            <a:avLst/>
            <a:gdLst/>
            <a:ahLst/>
            <a:cxnLst/>
            <a:rect l="l" t="t" r="r" b="b"/>
            <a:pathLst>
              <a:path w="60960" h="60959">
                <a:moveTo>
                  <a:pt x="30480" y="0"/>
                </a:moveTo>
                <a:lnTo>
                  <a:pt x="18618" y="2396"/>
                </a:lnTo>
                <a:lnTo>
                  <a:pt x="8929" y="8929"/>
                </a:lnTo>
                <a:lnTo>
                  <a:pt x="2396" y="18618"/>
                </a:lnTo>
                <a:lnTo>
                  <a:pt x="0" y="30480"/>
                </a:lnTo>
                <a:lnTo>
                  <a:pt x="2396" y="42341"/>
                </a:lnTo>
                <a:lnTo>
                  <a:pt x="8929" y="52030"/>
                </a:lnTo>
                <a:lnTo>
                  <a:pt x="18618" y="58563"/>
                </a:lnTo>
                <a:lnTo>
                  <a:pt x="30480" y="60960"/>
                </a:lnTo>
                <a:lnTo>
                  <a:pt x="42346" y="58563"/>
                </a:lnTo>
                <a:lnTo>
                  <a:pt x="52035" y="52030"/>
                </a:lnTo>
                <a:lnTo>
                  <a:pt x="58565" y="42341"/>
                </a:lnTo>
                <a:lnTo>
                  <a:pt x="60960" y="30480"/>
                </a:lnTo>
                <a:lnTo>
                  <a:pt x="58565" y="18618"/>
                </a:lnTo>
                <a:lnTo>
                  <a:pt x="52035" y="8929"/>
                </a:lnTo>
                <a:lnTo>
                  <a:pt x="42346" y="2396"/>
                </a:lnTo>
                <a:lnTo>
                  <a:pt x="30480" y="0"/>
                </a:lnTo>
                <a:close/>
              </a:path>
            </a:pathLst>
          </a:custGeom>
          <a:solidFill>
            <a:srgbClr val="605D55"/>
          </a:solidFill>
        </p:spPr>
        <p:txBody>
          <a:bodyPr wrap="square" lIns="0" tIns="0" rIns="0" bIns="0" rtlCol="0"/>
          <a:lstStyle/>
          <a:p/>
        </p:txBody>
      </p:sp>
      <p:sp>
        <p:nvSpPr>
          <p:cNvPr id="52" name="object 52"/>
          <p:cNvSpPr/>
          <p:nvPr/>
        </p:nvSpPr>
        <p:spPr>
          <a:xfrm>
            <a:off x="5089339" y="7419145"/>
            <a:ext cx="40640" cy="40640"/>
          </a:xfrm>
          <a:custGeom>
            <a:avLst/>
            <a:gdLst/>
            <a:ahLst/>
            <a:cxnLst/>
            <a:rect l="l" t="t" r="r" b="b"/>
            <a:pathLst>
              <a:path w="40639" h="40640">
                <a:moveTo>
                  <a:pt x="20319" y="0"/>
                </a:moveTo>
                <a:lnTo>
                  <a:pt x="12408" y="1596"/>
                </a:lnTo>
                <a:lnTo>
                  <a:pt x="5949" y="5949"/>
                </a:lnTo>
                <a:lnTo>
                  <a:pt x="1596" y="12408"/>
                </a:lnTo>
                <a:lnTo>
                  <a:pt x="0" y="20319"/>
                </a:lnTo>
                <a:lnTo>
                  <a:pt x="1596" y="28231"/>
                </a:lnTo>
                <a:lnTo>
                  <a:pt x="5949" y="34690"/>
                </a:lnTo>
                <a:lnTo>
                  <a:pt x="12408" y="39043"/>
                </a:lnTo>
                <a:lnTo>
                  <a:pt x="20319" y="40639"/>
                </a:lnTo>
                <a:lnTo>
                  <a:pt x="28231" y="39043"/>
                </a:lnTo>
                <a:lnTo>
                  <a:pt x="34690" y="34690"/>
                </a:lnTo>
                <a:lnTo>
                  <a:pt x="39043" y="28231"/>
                </a:lnTo>
                <a:lnTo>
                  <a:pt x="40639" y="20319"/>
                </a:lnTo>
                <a:lnTo>
                  <a:pt x="39043" y="12408"/>
                </a:lnTo>
                <a:lnTo>
                  <a:pt x="34690" y="5949"/>
                </a:lnTo>
                <a:lnTo>
                  <a:pt x="28231" y="1596"/>
                </a:lnTo>
                <a:lnTo>
                  <a:pt x="20319" y="0"/>
                </a:lnTo>
                <a:close/>
              </a:path>
            </a:pathLst>
          </a:custGeom>
          <a:solidFill>
            <a:srgbClr val="FFFFFF"/>
          </a:solidFill>
        </p:spPr>
        <p:txBody>
          <a:bodyPr wrap="square" lIns="0" tIns="0" rIns="0" bIns="0" rtlCol="0"/>
          <a:lstStyle/>
          <a:p/>
        </p:txBody>
      </p:sp>
      <p:sp>
        <p:nvSpPr>
          <p:cNvPr id="53" name="object 53"/>
          <p:cNvSpPr/>
          <p:nvPr/>
        </p:nvSpPr>
        <p:spPr>
          <a:xfrm>
            <a:off x="5123205" y="7453014"/>
            <a:ext cx="27305" cy="27305"/>
          </a:xfrm>
          <a:custGeom>
            <a:avLst/>
            <a:gdLst/>
            <a:ahLst/>
            <a:cxnLst/>
            <a:rect l="l" t="t" r="r" b="b"/>
            <a:pathLst>
              <a:path w="27304" h="27304">
                <a:moveTo>
                  <a:pt x="6769" y="0"/>
                </a:moveTo>
                <a:lnTo>
                  <a:pt x="0" y="6769"/>
                </a:lnTo>
                <a:lnTo>
                  <a:pt x="20320" y="27089"/>
                </a:lnTo>
                <a:lnTo>
                  <a:pt x="27089" y="20320"/>
                </a:lnTo>
                <a:lnTo>
                  <a:pt x="6769" y="0"/>
                </a:lnTo>
                <a:close/>
              </a:path>
            </a:pathLst>
          </a:custGeom>
          <a:solidFill>
            <a:srgbClr val="605D55"/>
          </a:solidFill>
        </p:spPr>
        <p:txBody>
          <a:bodyPr wrap="square" lIns="0" tIns="0" rIns="0" bIns="0" rtlCol="0"/>
          <a:lstStyl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5377" y="9257221"/>
            <a:ext cx="259079" cy="264795"/>
          </a:xfrm>
          <a:custGeom>
            <a:avLst/>
            <a:gdLst/>
            <a:ahLst/>
            <a:cxnLst/>
            <a:rect l="l" t="t" r="r" b="b"/>
            <a:pathLst>
              <a:path w="259080" h="264795">
                <a:moveTo>
                  <a:pt x="149618" y="109651"/>
                </a:moveTo>
                <a:lnTo>
                  <a:pt x="115125" y="109651"/>
                </a:lnTo>
                <a:lnTo>
                  <a:pt x="43141" y="234302"/>
                </a:lnTo>
                <a:lnTo>
                  <a:pt x="60401" y="264185"/>
                </a:lnTo>
                <a:lnTo>
                  <a:pt x="149618" y="109651"/>
                </a:lnTo>
                <a:close/>
              </a:path>
              <a:path w="259080" h="264795">
                <a:moveTo>
                  <a:pt x="258991" y="0"/>
                </a:moveTo>
                <a:lnTo>
                  <a:pt x="0" y="0"/>
                </a:lnTo>
                <a:lnTo>
                  <a:pt x="17259" y="29883"/>
                </a:lnTo>
                <a:lnTo>
                  <a:pt x="207251" y="29883"/>
                </a:lnTo>
                <a:lnTo>
                  <a:pt x="178435"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457196"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526307"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576687"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607777"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4</a:t>
            </a:r>
            <a:endParaRPr sz="1000">
              <a:latin typeface="AvenirLTStd-Book"/>
              <a:cs typeface="AvenirLTStd-Book"/>
            </a:endParaRPr>
          </a:p>
        </p:txBody>
      </p:sp>
      <p:sp>
        <p:nvSpPr>
          <p:cNvPr id="7" name="object 7"/>
          <p:cNvSpPr/>
          <p:nvPr/>
        </p:nvSpPr>
        <p:spPr>
          <a:xfrm>
            <a:off x="1082967"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1082967"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9" name="object 9"/>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203D7C"/>
          </a:solidFill>
        </p:spPr>
        <p:txBody>
          <a:bodyPr wrap="square" lIns="0" tIns="0" rIns="0" bIns="0" rtlCol="0"/>
          <a:lstStyle/>
          <a:p/>
        </p:txBody>
      </p:sp>
      <p:sp>
        <p:nvSpPr>
          <p:cNvPr id="10" name="object 10"/>
          <p:cNvSpPr txBox="1"/>
          <p:nvPr/>
        </p:nvSpPr>
        <p:spPr>
          <a:xfrm>
            <a:off x="619029" y="400074"/>
            <a:ext cx="5166360" cy="400050"/>
          </a:xfrm>
          <a:prstGeom prst="rect">
            <a:avLst/>
          </a:prstGeom>
        </p:spPr>
        <p:txBody>
          <a:bodyPr wrap="square" lIns="0" tIns="0" rIns="0" bIns="0" rtlCol="0" vert="horz">
            <a:spAutoFit/>
          </a:bodyPr>
          <a:lstStyle/>
          <a:p>
            <a:pPr marL="12700">
              <a:lnSpc>
                <a:spcPct val="100000"/>
              </a:lnSpc>
            </a:pPr>
            <a:r>
              <a:rPr dirty="0" sz="2600" b="1">
                <a:solidFill>
                  <a:srgbClr val="FFFFFF"/>
                </a:solidFill>
                <a:latin typeface="Gotham"/>
                <a:cs typeface="Gotham"/>
              </a:rPr>
              <a:t>ABOUT </a:t>
            </a:r>
            <a:r>
              <a:rPr dirty="0" sz="2600" spc="-60" b="1">
                <a:solidFill>
                  <a:srgbClr val="FFFFFF"/>
                </a:solidFill>
                <a:latin typeface="Gotham"/>
                <a:cs typeface="Gotham"/>
              </a:rPr>
              <a:t>HOWARD</a:t>
            </a:r>
            <a:r>
              <a:rPr dirty="0" sz="2600" spc="-70" b="1">
                <a:solidFill>
                  <a:srgbClr val="FFFFFF"/>
                </a:solidFill>
                <a:latin typeface="Gotham"/>
                <a:cs typeface="Gotham"/>
              </a:rPr>
              <a:t> </a:t>
            </a:r>
            <a:r>
              <a:rPr dirty="0" sz="2600" spc="-5" b="1">
                <a:solidFill>
                  <a:srgbClr val="FFFFFF"/>
                </a:solidFill>
                <a:latin typeface="Gotham"/>
                <a:cs typeface="Gotham"/>
              </a:rPr>
              <a:t>INDUSTRIES</a:t>
            </a:r>
            <a:endParaRPr sz="2600">
              <a:latin typeface="Gotham"/>
              <a:cs typeface="Gotham"/>
            </a:endParaRPr>
          </a:p>
        </p:txBody>
      </p:sp>
      <p:sp>
        <p:nvSpPr>
          <p:cNvPr id="11" name="object 11"/>
          <p:cNvSpPr/>
          <p:nvPr/>
        </p:nvSpPr>
        <p:spPr>
          <a:xfrm>
            <a:off x="4105659" y="1446087"/>
            <a:ext cx="1210247" cy="329079"/>
          </a:xfrm>
          <a:prstGeom prst="rect">
            <a:avLst/>
          </a:prstGeom>
          <a:blipFill>
            <a:blip r:embed="rId2" cstate="print"/>
            <a:stretch>
              <a:fillRect/>
            </a:stretch>
          </a:blipFill>
        </p:spPr>
        <p:txBody>
          <a:bodyPr wrap="square" lIns="0" tIns="0" rIns="0" bIns="0" rtlCol="0"/>
          <a:lstStyle/>
          <a:p/>
        </p:txBody>
      </p:sp>
      <p:sp>
        <p:nvSpPr>
          <p:cNvPr id="12" name="object 12"/>
          <p:cNvSpPr txBox="1"/>
          <p:nvPr/>
        </p:nvSpPr>
        <p:spPr>
          <a:xfrm>
            <a:off x="4092955" y="1861131"/>
            <a:ext cx="3152775" cy="1412875"/>
          </a:xfrm>
          <a:prstGeom prst="rect">
            <a:avLst/>
          </a:prstGeom>
        </p:spPr>
        <p:txBody>
          <a:bodyPr wrap="square" lIns="0" tIns="0" rIns="0" bIns="0" rtlCol="0" vert="horz">
            <a:spAutoFit/>
          </a:bodyPr>
          <a:lstStyle/>
          <a:p>
            <a:pPr marL="12700" marR="5080">
              <a:lnSpc>
                <a:spcPct val="101800"/>
              </a:lnSpc>
            </a:pPr>
            <a:r>
              <a:rPr dirty="0" sz="900" spc="5" b="1">
                <a:solidFill>
                  <a:srgbClr val="4C4D4F"/>
                </a:solidFill>
                <a:latin typeface="Helvetica"/>
                <a:cs typeface="Helvetica"/>
              </a:rPr>
              <a:t>Howard </a:t>
            </a:r>
            <a:r>
              <a:rPr dirty="0" sz="900" spc="10" b="1">
                <a:solidFill>
                  <a:srgbClr val="4C4D4F"/>
                </a:solidFill>
                <a:latin typeface="Helvetica"/>
                <a:cs typeface="Helvetica"/>
              </a:rPr>
              <a:t>Medical </a:t>
            </a:r>
            <a:r>
              <a:rPr dirty="0" sz="900" spc="-5">
                <a:solidFill>
                  <a:srgbClr val="4C4D4F"/>
                </a:solidFill>
                <a:latin typeface="Helvetica-Light"/>
                <a:cs typeface="Helvetica-Light"/>
              </a:rPr>
              <a:t>is </a:t>
            </a:r>
            <a:r>
              <a:rPr dirty="0" sz="900">
                <a:solidFill>
                  <a:srgbClr val="4C4D4F"/>
                </a:solidFill>
                <a:latin typeface="Helvetica-Light"/>
                <a:cs typeface="Helvetica-Light"/>
              </a:rPr>
              <a:t>an </a:t>
            </a:r>
            <a:r>
              <a:rPr dirty="0" sz="900" spc="-10">
                <a:solidFill>
                  <a:srgbClr val="4C4D4F"/>
                </a:solidFill>
                <a:latin typeface="Helvetica-Light"/>
                <a:cs typeface="Helvetica-Light"/>
              </a:rPr>
              <a:t>elite </a:t>
            </a:r>
            <a:r>
              <a:rPr dirty="0" sz="900" spc="-5">
                <a:solidFill>
                  <a:srgbClr val="4C4D4F"/>
                </a:solidFill>
                <a:latin typeface="Helvetica-Light"/>
                <a:cs typeface="Helvetica-Light"/>
              </a:rPr>
              <a:t>manufacturer and distributor of  revolutionary </a:t>
            </a:r>
            <a:r>
              <a:rPr dirty="0" sz="900">
                <a:solidFill>
                  <a:srgbClr val="4C4D4F"/>
                </a:solidFill>
                <a:latin typeface="Helvetica-Light"/>
                <a:cs typeface="Helvetica-Light"/>
              </a:rPr>
              <a:t>point-of-care </a:t>
            </a:r>
            <a:r>
              <a:rPr dirty="0" sz="900" spc="-5">
                <a:solidFill>
                  <a:srgbClr val="4C4D4F"/>
                </a:solidFill>
                <a:latin typeface="Helvetica-Light"/>
                <a:cs typeface="Helvetica-Light"/>
              </a:rPr>
              <a:t>medication </a:t>
            </a:r>
            <a:r>
              <a:rPr dirty="0" sz="900">
                <a:solidFill>
                  <a:srgbClr val="4C4D4F"/>
                </a:solidFill>
                <a:latin typeface="Helvetica-Light"/>
                <a:cs typeface="Helvetica-Light"/>
              </a:rPr>
              <a:t>carts, </a:t>
            </a:r>
            <a:r>
              <a:rPr dirty="0" sz="900" spc="-5">
                <a:solidFill>
                  <a:srgbClr val="4C4D4F"/>
                </a:solidFill>
                <a:latin typeface="Helvetica-Light"/>
                <a:cs typeface="Helvetica-Light"/>
              </a:rPr>
              <a:t>wall-mounted  workstations, and patient bedside technologies. </a:t>
            </a:r>
            <a:r>
              <a:rPr dirty="0" sz="900">
                <a:solidFill>
                  <a:srgbClr val="4C4D4F"/>
                </a:solidFill>
                <a:latin typeface="Helvetica-Light"/>
                <a:cs typeface="Helvetica-Light"/>
              </a:rPr>
              <a:t>Our  commitment </a:t>
            </a:r>
            <a:r>
              <a:rPr dirty="0" sz="900" spc="-5">
                <a:solidFill>
                  <a:srgbClr val="4C4D4F"/>
                </a:solidFill>
                <a:latin typeface="Helvetica-Light"/>
                <a:cs typeface="Helvetica-Light"/>
              </a:rPr>
              <a:t>to </a:t>
            </a:r>
            <a:r>
              <a:rPr dirty="0" sz="900" spc="-10">
                <a:solidFill>
                  <a:srgbClr val="4C4D4F"/>
                </a:solidFill>
                <a:latin typeface="Helvetica-Light"/>
                <a:cs typeface="Helvetica-Light"/>
              </a:rPr>
              <a:t>providing </a:t>
            </a:r>
            <a:r>
              <a:rPr dirty="0" sz="900">
                <a:solidFill>
                  <a:srgbClr val="4C4D4F"/>
                </a:solidFill>
                <a:latin typeface="Helvetica-Light"/>
                <a:cs typeface="Helvetica-Light"/>
              </a:rPr>
              <a:t>best-in-class </a:t>
            </a:r>
            <a:r>
              <a:rPr dirty="0" sz="900" spc="-5">
                <a:solidFill>
                  <a:srgbClr val="4C4D4F"/>
                </a:solidFill>
                <a:latin typeface="Helvetica-Light"/>
                <a:cs typeface="Helvetica-Light"/>
              </a:rPr>
              <a:t>healthcare solutions  has resulted in several </a:t>
            </a:r>
            <a:r>
              <a:rPr dirty="0" sz="900">
                <a:solidFill>
                  <a:srgbClr val="4C4D4F"/>
                </a:solidFill>
                <a:latin typeface="Helvetica-Light"/>
                <a:cs typeface="Helvetica-Light"/>
              </a:rPr>
              <a:t>cart-engineered </a:t>
            </a:r>
            <a:r>
              <a:rPr dirty="0" sz="900" spc="-5">
                <a:solidFill>
                  <a:srgbClr val="4C4D4F"/>
                </a:solidFill>
                <a:latin typeface="Helvetica-Light"/>
                <a:cs typeface="Helvetica-Light"/>
              </a:rPr>
              <a:t>innovations that </a:t>
            </a:r>
            <a:r>
              <a:rPr dirty="0" sz="900" spc="-10">
                <a:solidFill>
                  <a:srgbClr val="4C4D4F"/>
                </a:solidFill>
                <a:latin typeface="Helvetica-Light"/>
                <a:cs typeface="Helvetica-Light"/>
              </a:rPr>
              <a:t>have  </a:t>
            </a:r>
            <a:r>
              <a:rPr dirty="0" sz="900">
                <a:solidFill>
                  <a:srgbClr val="4C4D4F"/>
                </a:solidFill>
                <a:latin typeface="Helvetica-Light"/>
                <a:cs typeface="Helvetica-Light"/>
              </a:rPr>
              <a:t>been </a:t>
            </a:r>
            <a:r>
              <a:rPr dirty="0" sz="900" spc="-10">
                <a:solidFill>
                  <a:srgbClr val="4C4D4F"/>
                </a:solidFill>
                <a:latin typeface="Helvetica-Light"/>
                <a:cs typeface="Helvetica-Light"/>
              </a:rPr>
              <a:t>adopted </a:t>
            </a:r>
            <a:r>
              <a:rPr dirty="0" sz="900">
                <a:solidFill>
                  <a:srgbClr val="4C4D4F"/>
                </a:solidFill>
                <a:latin typeface="Helvetica-Light"/>
                <a:cs typeface="Helvetica-Light"/>
              </a:rPr>
              <a:t>as industry </a:t>
            </a:r>
            <a:r>
              <a:rPr dirty="0" sz="900" spc="-5">
                <a:solidFill>
                  <a:srgbClr val="4C4D4F"/>
                </a:solidFill>
                <a:latin typeface="Helvetica-Light"/>
                <a:cs typeface="Helvetica-Light"/>
              </a:rPr>
              <a:t>standards. </a:t>
            </a:r>
            <a:r>
              <a:rPr dirty="0" sz="900">
                <a:solidFill>
                  <a:srgbClr val="4C4D4F"/>
                </a:solidFill>
                <a:latin typeface="Helvetica-Light"/>
                <a:cs typeface="Helvetica-Light"/>
              </a:rPr>
              <a:t>This </a:t>
            </a:r>
            <a:r>
              <a:rPr dirty="0" sz="900" spc="-5">
                <a:solidFill>
                  <a:srgbClr val="4C4D4F"/>
                </a:solidFill>
                <a:latin typeface="Helvetica-Light"/>
                <a:cs typeface="Helvetica-Light"/>
              </a:rPr>
              <a:t>attention to detail  and to </a:t>
            </a:r>
            <a:r>
              <a:rPr dirty="0" sz="900">
                <a:solidFill>
                  <a:srgbClr val="4C4D4F"/>
                </a:solidFill>
                <a:latin typeface="Helvetica-Light"/>
                <a:cs typeface="Helvetica-Light"/>
              </a:rPr>
              <a:t>the needs </a:t>
            </a:r>
            <a:r>
              <a:rPr dirty="0" sz="900" spc="-5">
                <a:solidFill>
                  <a:srgbClr val="4C4D4F"/>
                </a:solidFill>
                <a:latin typeface="Helvetica-Light"/>
                <a:cs typeface="Helvetica-Light"/>
              </a:rPr>
              <a:t>of healthcare workers enables </a:t>
            </a:r>
            <a:r>
              <a:rPr dirty="0" sz="900">
                <a:solidFill>
                  <a:srgbClr val="4C4D4F"/>
                </a:solidFill>
                <a:latin typeface="Helvetica-Light"/>
                <a:cs typeface="Helvetica-Light"/>
              </a:rPr>
              <a:t>us </a:t>
            </a:r>
            <a:r>
              <a:rPr dirty="0" sz="900" spc="-5">
                <a:solidFill>
                  <a:srgbClr val="4C4D4F"/>
                </a:solidFill>
                <a:latin typeface="Helvetica-Light"/>
                <a:cs typeface="Helvetica-Light"/>
              </a:rPr>
              <a:t>to provide  our customers </a:t>
            </a:r>
            <a:r>
              <a:rPr dirty="0" sz="900">
                <a:solidFill>
                  <a:srgbClr val="4C4D4F"/>
                </a:solidFill>
                <a:latin typeface="Helvetica-Light"/>
                <a:cs typeface="Helvetica-Light"/>
              </a:rPr>
              <a:t>with </a:t>
            </a:r>
            <a:r>
              <a:rPr dirty="0" sz="900" spc="-5">
                <a:solidFill>
                  <a:srgbClr val="4C4D4F"/>
                </a:solidFill>
                <a:latin typeface="Helvetica-Light"/>
                <a:cs typeface="Helvetica-Light"/>
              </a:rPr>
              <a:t>real-world solutions that </a:t>
            </a:r>
            <a:r>
              <a:rPr dirty="0" sz="900">
                <a:solidFill>
                  <a:srgbClr val="4C4D4F"/>
                </a:solidFill>
                <a:latin typeface="Helvetica-Light"/>
                <a:cs typeface="Helvetica-Light"/>
              </a:rPr>
              <a:t>ease </a:t>
            </a:r>
            <a:r>
              <a:rPr dirty="0" sz="900" spc="-5">
                <a:solidFill>
                  <a:srgbClr val="4C4D4F"/>
                </a:solidFill>
                <a:latin typeface="Helvetica-Light"/>
                <a:cs typeface="Helvetica-Light"/>
              </a:rPr>
              <a:t>workloads,  increase efficiency, </a:t>
            </a:r>
            <a:r>
              <a:rPr dirty="0" sz="900" spc="-10">
                <a:solidFill>
                  <a:srgbClr val="4C4D4F"/>
                </a:solidFill>
                <a:latin typeface="Helvetica-Light"/>
                <a:cs typeface="Helvetica-Light"/>
              </a:rPr>
              <a:t>facilitate </a:t>
            </a:r>
            <a:r>
              <a:rPr dirty="0" sz="900" spc="-5">
                <a:solidFill>
                  <a:srgbClr val="4C4D4F"/>
                </a:solidFill>
                <a:latin typeface="Helvetica-Light"/>
                <a:cs typeface="Helvetica-Light"/>
              </a:rPr>
              <a:t>care planning, and promote  patient</a:t>
            </a:r>
            <a:r>
              <a:rPr dirty="0" sz="900" spc="-90">
                <a:solidFill>
                  <a:srgbClr val="4C4D4F"/>
                </a:solidFill>
                <a:latin typeface="Helvetica-Light"/>
                <a:cs typeface="Helvetica-Light"/>
              </a:rPr>
              <a:t> </a:t>
            </a:r>
            <a:r>
              <a:rPr dirty="0" sz="900" spc="-10">
                <a:solidFill>
                  <a:srgbClr val="4C4D4F"/>
                </a:solidFill>
                <a:latin typeface="Helvetica-Light"/>
                <a:cs typeface="Helvetica-Light"/>
              </a:rPr>
              <a:t>safety.</a:t>
            </a:r>
            <a:endParaRPr sz="900">
              <a:latin typeface="Helvetica-Light"/>
              <a:cs typeface="Helvetica-Light"/>
            </a:endParaRPr>
          </a:p>
        </p:txBody>
      </p:sp>
      <p:sp>
        <p:nvSpPr>
          <p:cNvPr id="13" name="object 13"/>
          <p:cNvSpPr txBox="1"/>
          <p:nvPr/>
        </p:nvSpPr>
        <p:spPr>
          <a:xfrm>
            <a:off x="615264" y="4040375"/>
            <a:ext cx="3275965" cy="1133475"/>
          </a:xfrm>
          <a:prstGeom prst="rect">
            <a:avLst/>
          </a:prstGeom>
        </p:spPr>
        <p:txBody>
          <a:bodyPr wrap="square" lIns="0" tIns="0" rIns="0" bIns="0" rtlCol="0" vert="horz">
            <a:spAutoFit/>
          </a:bodyPr>
          <a:lstStyle/>
          <a:p>
            <a:pPr marL="12700" marR="5080">
              <a:lnSpc>
                <a:spcPct val="101800"/>
              </a:lnSpc>
            </a:pPr>
            <a:r>
              <a:rPr dirty="0" sz="900" spc="5" b="1">
                <a:solidFill>
                  <a:srgbClr val="4C4D4F"/>
                </a:solidFill>
                <a:latin typeface="Helvetica"/>
                <a:cs typeface="Helvetica"/>
              </a:rPr>
              <a:t>Howard </a:t>
            </a:r>
            <a:r>
              <a:rPr dirty="0" sz="900" b="1">
                <a:solidFill>
                  <a:srgbClr val="4C4D4F"/>
                </a:solidFill>
                <a:latin typeface="Helvetica"/>
                <a:cs typeface="Helvetica"/>
              </a:rPr>
              <a:t>Transportation </a:t>
            </a:r>
            <a:r>
              <a:rPr dirty="0" sz="900" spc="5" b="1">
                <a:solidFill>
                  <a:srgbClr val="4C4D4F"/>
                </a:solidFill>
                <a:latin typeface="Helvetica"/>
                <a:cs typeface="Helvetica"/>
              </a:rPr>
              <a:t>(HT)</a:t>
            </a:r>
            <a:r>
              <a:rPr dirty="0" sz="900" spc="5">
                <a:solidFill>
                  <a:srgbClr val="4C4D4F"/>
                </a:solidFill>
                <a:latin typeface="Helvetica-Light"/>
                <a:cs typeface="Helvetica-Light"/>
              </a:rPr>
              <a:t>, </a:t>
            </a:r>
            <a:r>
              <a:rPr dirty="0" sz="900">
                <a:solidFill>
                  <a:srgbClr val="4C4D4F"/>
                </a:solidFill>
                <a:latin typeface="Helvetica-Light"/>
                <a:cs typeface="Helvetica-Light"/>
              </a:rPr>
              <a:t>a </a:t>
            </a:r>
            <a:r>
              <a:rPr dirty="0" sz="900" spc="-5">
                <a:solidFill>
                  <a:srgbClr val="4C4D4F"/>
                </a:solidFill>
                <a:latin typeface="Helvetica-Light"/>
                <a:cs typeface="Helvetica-Light"/>
              </a:rPr>
              <a:t>wholly </a:t>
            </a:r>
            <a:r>
              <a:rPr dirty="0" sz="900">
                <a:solidFill>
                  <a:srgbClr val="4C4D4F"/>
                </a:solidFill>
                <a:latin typeface="Helvetica-Light"/>
                <a:cs typeface="Helvetica-Light"/>
              </a:rPr>
              <a:t>owned </a:t>
            </a:r>
            <a:r>
              <a:rPr dirty="0" sz="900" spc="-5">
                <a:solidFill>
                  <a:srgbClr val="4C4D4F"/>
                </a:solidFill>
                <a:latin typeface="Helvetica-Light"/>
                <a:cs typeface="Helvetica-Light"/>
              </a:rPr>
              <a:t>subsidiary of  Howard Industries, </a:t>
            </a:r>
            <a:r>
              <a:rPr dirty="0" sz="900" spc="-10">
                <a:solidFill>
                  <a:srgbClr val="4C4D4F"/>
                </a:solidFill>
                <a:latin typeface="Helvetica-Light"/>
                <a:cs typeface="Helvetica-Light"/>
              </a:rPr>
              <a:t>Inc., </a:t>
            </a:r>
            <a:r>
              <a:rPr dirty="0" sz="900" spc="-5">
                <a:solidFill>
                  <a:srgbClr val="4C4D4F"/>
                </a:solidFill>
                <a:latin typeface="Helvetica-Light"/>
                <a:cs typeface="Helvetica-Light"/>
              </a:rPr>
              <a:t>operates </a:t>
            </a:r>
            <a:r>
              <a:rPr dirty="0" sz="900">
                <a:solidFill>
                  <a:srgbClr val="4C4D4F"/>
                </a:solidFill>
                <a:latin typeface="Helvetica-Light"/>
                <a:cs typeface="Helvetica-Light"/>
              </a:rPr>
              <a:t>a </a:t>
            </a:r>
            <a:r>
              <a:rPr dirty="0" sz="900" spc="-5">
                <a:solidFill>
                  <a:srgbClr val="4C4D4F"/>
                </a:solidFill>
                <a:latin typeface="Helvetica-Light"/>
                <a:cs typeface="Helvetica-Light"/>
              </a:rPr>
              <a:t>full-load, </a:t>
            </a:r>
            <a:r>
              <a:rPr dirty="0" sz="900">
                <a:solidFill>
                  <a:srgbClr val="4C4D4F"/>
                </a:solidFill>
                <a:latin typeface="Helvetica-Light"/>
                <a:cs typeface="Helvetica-Light"/>
              </a:rPr>
              <a:t>long-haul, flat-bed  common </a:t>
            </a:r>
            <a:r>
              <a:rPr dirty="0" sz="900" spc="-5">
                <a:solidFill>
                  <a:srgbClr val="4C4D4F"/>
                </a:solidFill>
                <a:latin typeface="Helvetica-Light"/>
                <a:cs typeface="Helvetica-Light"/>
              </a:rPr>
              <a:t>carrier truck line and </a:t>
            </a:r>
            <a:r>
              <a:rPr dirty="0" sz="900" spc="-10">
                <a:solidFill>
                  <a:srgbClr val="4C4D4F"/>
                </a:solidFill>
                <a:latin typeface="Helvetica-Light"/>
                <a:cs typeface="Helvetica-Light"/>
              </a:rPr>
              <a:t>brokerage </a:t>
            </a:r>
            <a:r>
              <a:rPr dirty="0" sz="900">
                <a:solidFill>
                  <a:srgbClr val="4C4D4F"/>
                </a:solidFill>
                <a:latin typeface="Helvetica-Light"/>
                <a:cs typeface="Helvetica-Light"/>
              </a:rPr>
              <a:t>firm </a:t>
            </a:r>
            <a:r>
              <a:rPr dirty="0" sz="900" spc="-5">
                <a:solidFill>
                  <a:srgbClr val="4C4D4F"/>
                </a:solidFill>
                <a:latin typeface="Helvetica-Light"/>
                <a:cs typeface="Helvetica-Light"/>
              </a:rPr>
              <a:t>that </a:t>
            </a:r>
            <a:r>
              <a:rPr dirty="0" sz="900">
                <a:solidFill>
                  <a:srgbClr val="4C4D4F"/>
                </a:solidFill>
                <a:latin typeface="Helvetica-Light"/>
                <a:cs typeface="Helvetica-Light"/>
              </a:rPr>
              <a:t>transports  commodities </a:t>
            </a:r>
            <a:r>
              <a:rPr dirty="0" sz="900" spc="-5">
                <a:solidFill>
                  <a:srgbClr val="4C4D4F"/>
                </a:solidFill>
                <a:latin typeface="Helvetica-Light"/>
                <a:cs typeface="Helvetica-Light"/>
              </a:rPr>
              <a:t>and industrial </a:t>
            </a:r>
            <a:r>
              <a:rPr dirty="0" sz="900">
                <a:solidFill>
                  <a:srgbClr val="4C4D4F"/>
                </a:solidFill>
                <a:latin typeface="Helvetica-Light"/>
                <a:cs typeface="Helvetica-Light"/>
              </a:rPr>
              <a:t>goods </a:t>
            </a:r>
            <a:r>
              <a:rPr dirty="0" sz="900" spc="-5">
                <a:solidFill>
                  <a:srgbClr val="4C4D4F"/>
                </a:solidFill>
                <a:latin typeface="Helvetica-Light"/>
                <a:cs typeface="Helvetica-Light"/>
              </a:rPr>
              <a:t>throughout </a:t>
            </a:r>
            <a:r>
              <a:rPr dirty="0" sz="900">
                <a:solidFill>
                  <a:srgbClr val="4C4D4F"/>
                </a:solidFill>
                <a:latin typeface="Helvetica-Light"/>
                <a:cs typeface="Helvetica-Light"/>
              </a:rPr>
              <a:t>the </a:t>
            </a:r>
            <a:r>
              <a:rPr dirty="0" sz="900" spc="-5">
                <a:solidFill>
                  <a:srgbClr val="4C4D4F"/>
                </a:solidFill>
                <a:latin typeface="Helvetica-Light"/>
                <a:cs typeface="Helvetica-Light"/>
              </a:rPr>
              <a:t>continental  United States. Originally established to </a:t>
            </a:r>
            <a:r>
              <a:rPr dirty="0" sz="900">
                <a:solidFill>
                  <a:srgbClr val="4C4D4F"/>
                </a:solidFill>
                <a:latin typeface="Helvetica-Light"/>
                <a:cs typeface="Helvetica-Light"/>
              </a:rPr>
              <a:t>transport </a:t>
            </a:r>
            <a:r>
              <a:rPr dirty="0" sz="900" spc="-5">
                <a:solidFill>
                  <a:srgbClr val="4C4D4F"/>
                </a:solidFill>
                <a:latin typeface="Helvetica-Light"/>
                <a:cs typeface="Helvetica-Light"/>
              </a:rPr>
              <a:t>Howard Power  Solutions’ </a:t>
            </a:r>
            <a:r>
              <a:rPr dirty="0" sz="900" spc="-10">
                <a:solidFill>
                  <a:srgbClr val="4C4D4F"/>
                </a:solidFill>
                <a:latin typeface="Helvetica-Light"/>
                <a:cs typeface="Helvetica-Light"/>
              </a:rPr>
              <a:t>raw </a:t>
            </a:r>
            <a:r>
              <a:rPr dirty="0" sz="900" spc="-5">
                <a:solidFill>
                  <a:srgbClr val="4C4D4F"/>
                </a:solidFill>
                <a:latin typeface="Helvetica-Light"/>
                <a:cs typeface="Helvetica-Light"/>
              </a:rPr>
              <a:t>materials and </a:t>
            </a:r>
            <a:r>
              <a:rPr dirty="0" sz="900">
                <a:solidFill>
                  <a:srgbClr val="4C4D4F"/>
                </a:solidFill>
                <a:latin typeface="Helvetica-Light"/>
                <a:cs typeface="Helvetica-Light"/>
              </a:rPr>
              <a:t>finished </a:t>
            </a:r>
            <a:r>
              <a:rPr dirty="0" sz="900" spc="-5">
                <a:solidFill>
                  <a:srgbClr val="4C4D4F"/>
                </a:solidFill>
                <a:latin typeface="Helvetica-Light"/>
                <a:cs typeface="Helvetica-Light"/>
              </a:rPr>
              <a:t>products, this division,  </a:t>
            </a:r>
            <a:r>
              <a:rPr dirty="0" sz="900" spc="-15">
                <a:solidFill>
                  <a:srgbClr val="4C4D4F"/>
                </a:solidFill>
                <a:latin typeface="Helvetica-Light"/>
                <a:cs typeface="Helvetica-Light"/>
              </a:rPr>
              <a:t>today, </a:t>
            </a:r>
            <a:r>
              <a:rPr dirty="0" sz="900" spc="-5">
                <a:solidFill>
                  <a:srgbClr val="4C4D4F"/>
                </a:solidFill>
                <a:latin typeface="Helvetica-Light"/>
                <a:cs typeface="Helvetica-Light"/>
              </a:rPr>
              <a:t>consists of </a:t>
            </a:r>
            <a:r>
              <a:rPr dirty="0" sz="900" spc="-10">
                <a:solidFill>
                  <a:srgbClr val="4C4D4F"/>
                </a:solidFill>
                <a:latin typeface="Helvetica-Light"/>
                <a:cs typeface="Helvetica-Light"/>
              </a:rPr>
              <a:t>over </a:t>
            </a:r>
            <a:r>
              <a:rPr dirty="0" sz="900" spc="15">
                <a:solidFill>
                  <a:srgbClr val="4C4D4F"/>
                </a:solidFill>
                <a:latin typeface="Helvetica-Light"/>
                <a:cs typeface="Helvetica-Light"/>
              </a:rPr>
              <a:t>200 </a:t>
            </a:r>
            <a:r>
              <a:rPr dirty="0" sz="900" spc="-5">
                <a:solidFill>
                  <a:srgbClr val="4C4D4F"/>
                </a:solidFill>
                <a:latin typeface="Helvetica-Light"/>
                <a:cs typeface="Helvetica-Light"/>
              </a:rPr>
              <a:t>tractor/trailers </a:t>
            </a:r>
            <a:r>
              <a:rPr dirty="0" sz="900">
                <a:solidFill>
                  <a:srgbClr val="4C4D4F"/>
                </a:solidFill>
                <a:latin typeface="Helvetica-Light"/>
                <a:cs typeface="Helvetica-Light"/>
              </a:rPr>
              <a:t>with </a:t>
            </a:r>
            <a:r>
              <a:rPr dirty="0" sz="900" spc="-5">
                <a:solidFill>
                  <a:srgbClr val="4C4D4F"/>
                </a:solidFill>
                <a:latin typeface="Helvetica-Light"/>
                <a:cs typeface="Helvetica-Light"/>
              </a:rPr>
              <a:t>regional terminal  </a:t>
            </a:r>
            <a:r>
              <a:rPr dirty="0" sz="900" spc="-10">
                <a:solidFill>
                  <a:srgbClr val="4C4D4F"/>
                </a:solidFill>
                <a:latin typeface="Helvetica-Light"/>
                <a:cs typeface="Helvetica-Light"/>
              </a:rPr>
              <a:t>facilities </a:t>
            </a:r>
            <a:r>
              <a:rPr dirty="0" sz="900" spc="-5">
                <a:solidFill>
                  <a:srgbClr val="4C4D4F"/>
                </a:solidFill>
                <a:latin typeface="Helvetica-Light"/>
                <a:cs typeface="Helvetica-Light"/>
              </a:rPr>
              <a:t>located in Mississippi and </a:t>
            </a:r>
            <a:r>
              <a:rPr dirty="0" sz="900" spc="5">
                <a:solidFill>
                  <a:srgbClr val="4C4D4F"/>
                </a:solidFill>
                <a:latin typeface="Helvetica-Light"/>
                <a:cs typeface="Helvetica-Light"/>
              </a:rPr>
              <a:t>North</a:t>
            </a:r>
            <a:r>
              <a:rPr dirty="0" sz="900" spc="55">
                <a:solidFill>
                  <a:srgbClr val="4C4D4F"/>
                </a:solidFill>
                <a:latin typeface="Helvetica-Light"/>
                <a:cs typeface="Helvetica-Light"/>
              </a:rPr>
              <a:t> </a:t>
            </a:r>
            <a:r>
              <a:rPr dirty="0" sz="900" spc="-5">
                <a:solidFill>
                  <a:srgbClr val="4C4D4F"/>
                </a:solidFill>
                <a:latin typeface="Helvetica-Light"/>
                <a:cs typeface="Helvetica-Light"/>
              </a:rPr>
              <a:t>Carolina.</a:t>
            </a:r>
            <a:endParaRPr sz="900">
              <a:latin typeface="Helvetica-Light"/>
              <a:cs typeface="Helvetica-Light"/>
            </a:endParaRPr>
          </a:p>
        </p:txBody>
      </p:sp>
      <p:sp>
        <p:nvSpPr>
          <p:cNvPr id="14" name="object 14"/>
          <p:cNvSpPr/>
          <p:nvPr/>
        </p:nvSpPr>
        <p:spPr>
          <a:xfrm>
            <a:off x="627954" y="3617403"/>
            <a:ext cx="1124000" cy="328797"/>
          </a:xfrm>
          <a:prstGeom prst="rect">
            <a:avLst/>
          </a:prstGeom>
          <a:blipFill>
            <a:blip r:embed="rId3" cstate="print"/>
            <a:stretch>
              <a:fillRect/>
            </a:stretch>
          </a:blipFill>
        </p:spPr>
        <p:txBody>
          <a:bodyPr wrap="square" lIns="0" tIns="0" rIns="0" bIns="0" rtlCol="0"/>
          <a:lstStyle/>
          <a:p/>
        </p:txBody>
      </p:sp>
      <p:sp>
        <p:nvSpPr>
          <p:cNvPr id="15" name="object 15"/>
          <p:cNvSpPr txBox="1"/>
          <p:nvPr/>
        </p:nvSpPr>
        <p:spPr>
          <a:xfrm>
            <a:off x="4092955" y="3891460"/>
            <a:ext cx="3390900" cy="994410"/>
          </a:xfrm>
          <a:prstGeom prst="rect">
            <a:avLst/>
          </a:prstGeom>
        </p:spPr>
        <p:txBody>
          <a:bodyPr wrap="square" lIns="0" tIns="0" rIns="0" bIns="0" rtlCol="0" vert="horz">
            <a:spAutoFit/>
          </a:bodyPr>
          <a:lstStyle/>
          <a:p>
            <a:pPr marL="12700" marR="5080">
              <a:lnSpc>
                <a:spcPct val="101800"/>
              </a:lnSpc>
            </a:pPr>
            <a:r>
              <a:rPr dirty="0" sz="900" spc="5" b="1">
                <a:solidFill>
                  <a:srgbClr val="4C4D4F"/>
                </a:solidFill>
                <a:latin typeface="Helvetica"/>
                <a:cs typeface="Helvetica"/>
              </a:rPr>
              <a:t>Howard Education </a:t>
            </a:r>
            <a:r>
              <a:rPr dirty="0" sz="900" spc="-5">
                <a:solidFill>
                  <a:srgbClr val="4C4D4F"/>
                </a:solidFill>
                <a:latin typeface="Helvetica-Light"/>
                <a:cs typeface="Helvetica-Light"/>
              </a:rPr>
              <a:t>focuses solely </a:t>
            </a:r>
            <a:r>
              <a:rPr dirty="0" sz="900">
                <a:solidFill>
                  <a:srgbClr val="4C4D4F"/>
                </a:solidFill>
                <a:latin typeface="Helvetica-Light"/>
                <a:cs typeface="Helvetica-Light"/>
              </a:rPr>
              <a:t>on the needs </a:t>
            </a:r>
            <a:r>
              <a:rPr dirty="0" sz="900" spc="-5">
                <a:solidFill>
                  <a:srgbClr val="4C4D4F"/>
                </a:solidFill>
                <a:latin typeface="Helvetica-Light"/>
                <a:cs typeface="Helvetica-Light"/>
              </a:rPr>
              <a:t>of </a:t>
            </a:r>
            <a:r>
              <a:rPr dirty="0" sz="900" spc="-40">
                <a:solidFill>
                  <a:srgbClr val="4C4D4F"/>
                </a:solidFill>
                <a:latin typeface="Helvetica-Light"/>
                <a:cs typeface="Helvetica-Light"/>
              </a:rPr>
              <a:t>K12 </a:t>
            </a:r>
            <a:r>
              <a:rPr dirty="0" sz="900">
                <a:solidFill>
                  <a:srgbClr val="4C4D4F"/>
                </a:solidFill>
                <a:latin typeface="Helvetica-Light"/>
                <a:cs typeface="Helvetica-Light"/>
              </a:rPr>
              <a:t>School  </a:t>
            </a:r>
            <a:r>
              <a:rPr dirty="0" sz="900" spc="-5">
                <a:solidFill>
                  <a:srgbClr val="4C4D4F"/>
                </a:solidFill>
                <a:latin typeface="Helvetica-Light"/>
                <a:cs typeface="Helvetica-Light"/>
              </a:rPr>
              <a:t>and Higher Education </a:t>
            </a:r>
            <a:r>
              <a:rPr dirty="0" sz="900" spc="-10">
                <a:solidFill>
                  <a:srgbClr val="4C4D4F"/>
                </a:solidFill>
                <a:latin typeface="Helvetica-Light"/>
                <a:cs typeface="Helvetica-Light"/>
              </a:rPr>
              <a:t>facilities, </a:t>
            </a:r>
            <a:r>
              <a:rPr dirty="0" sz="900" spc="-5">
                <a:solidFill>
                  <a:srgbClr val="4C4D4F"/>
                </a:solidFill>
                <a:latin typeface="Helvetica-Light"/>
                <a:cs typeface="Helvetica-Light"/>
              </a:rPr>
              <a:t>supplying </a:t>
            </a:r>
            <a:r>
              <a:rPr dirty="0" sz="900">
                <a:solidFill>
                  <a:srgbClr val="4C4D4F"/>
                </a:solidFill>
                <a:latin typeface="Helvetica-Light"/>
                <a:cs typeface="Helvetica-Light"/>
              </a:rPr>
              <a:t>them with </a:t>
            </a:r>
            <a:r>
              <a:rPr dirty="0" sz="900" spc="-10">
                <a:solidFill>
                  <a:srgbClr val="4C4D4F"/>
                </a:solidFill>
                <a:latin typeface="Helvetica-Light"/>
                <a:cs typeface="Helvetica-Light"/>
              </a:rPr>
              <a:t>innovative  </a:t>
            </a:r>
            <a:r>
              <a:rPr dirty="0" sz="900" spc="-5">
                <a:solidFill>
                  <a:srgbClr val="4C4D4F"/>
                </a:solidFill>
                <a:latin typeface="Helvetica-Light"/>
                <a:cs typeface="Helvetica-Light"/>
              </a:rPr>
              <a:t>educational solutions and affordable </a:t>
            </a:r>
            <a:r>
              <a:rPr dirty="0" sz="900">
                <a:solidFill>
                  <a:srgbClr val="4C4D4F"/>
                </a:solidFill>
                <a:latin typeface="Helvetica-Light"/>
                <a:cs typeface="Helvetica-Light"/>
              </a:rPr>
              <a:t>technology—everything  needed </a:t>
            </a:r>
            <a:r>
              <a:rPr dirty="0" sz="900" spc="-5">
                <a:solidFill>
                  <a:srgbClr val="4C4D4F"/>
                </a:solidFill>
                <a:latin typeface="Helvetica-Light"/>
                <a:cs typeface="Helvetica-Light"/>
              </a:rPr>
              <a:t>to </a:t>
            </a:r>
            <a:r>
              <a:rPr dirty="0" sz="900" spc="-10">
                <a:solidFill>
                  <a:srgbClr val="4C4D4F"/>
                </a:solidFill>
                <a:latin typeface="Helvetica-Light"/>
                <a:cs typeface="Helvetica-Light"/>
              </a:rPr>
              <a:t>create </a:t>
            </a:r>
            <a:r>
              <a:rPr dirty="0" sz="900">
                <a:solidFill>
                  <a:srgbClr val="4C4D4F"/>
                </a:solidFill>
                <a:latin typeface="Helvetica-Light"/>
                <a:cs typeface="Helvetica-Light"/>
              </a:rPr>
              <a:t>the </a:t>
            </a:r>
            <a:r>
              <a:rPr dirty="0" sz="900" spc="-5">
                <a:solidFill>
                  <a:srgbClr val="4C4D4F"/>
                </a:solidFill>
                <a:latin typeface="Helvetica-Light"/>
                <a:cs typeface="Helvetica-Light"/>
              </a:rPr>
              <a:t>optimal learning environment. From distance  learning and </a:t>
            </a:r>
            <a:r>
              <a:rPr dirty="0" sz="900" spc="-10">
                <a:solidFill>
                  <a:srgbClr val="4C4D4F"/>
                </a:solidFill>
                <a:latin typeface="Helvetica-Light"/>
                <a:cs typeface="Helvetica-Light"/>
              </a:rPr>
              <a:t>interactive </a:t>
            </a:r>
            <a:r>
              <a:rPr dirty="0" sz="900">
                <a:solidFill>
                  <a:srgbClr val="4C4D4F"/>
                </a:solidFill>
                <a:latin typeface="Helvetica-Light"/>
                <a:cs typeface="Helvetica-Light"/>
              </a:rPr>
              <a:t>assessment </a:t>
            </a:r>
            <a:r>
              <a:rPr dirty="0" sz="900" spc="-5">
                <a:solidFill>
                  <a:srgbClr val="4C4D4F"/>
                </a:solidFill>
                <a:latin typeface="Helvetica-Light"/>
                <a:cs typeface="Helvetica-Light"/>
              </a:rPr>
              <a:t>tools to mobile presentation  </a:t>
            </a:r>
            <a:r>
              <a:rPr dirty="0" sz="900">
                <a:solidFill>
                  <a:srgbClr val="4C4D4F"/>
                </a:solidFill>
                <a:latin typeface="Helvetica-Light"/>
                <a:cs typeface="Helvetica-Light"/>
              </a:rPr>
              <a:t>carts, </a:t>
            </a:r>
            <a:r>
              <a:rPr dirty="0" sz="900" spc="-5">
                <a:solidFill>
                  <a:srgbClr val="4C4D4F"/>
                </a:solidFill>
                <a:latin typeface="Helvetica-Light"/>
                <a:cs typeface="Helvetica-Light"/>
              </a:rPr>
              <a:t>storage solutions, and </a:t>
            </a:r>
            <a:r>
              <a:rPr dirty="0" sz="900">
                <a:solidFill>
                  <a:srgbClr val="4C4D4F"/>
                </a:solidFill>
                <a:latin typeface="Helvetica-Light"/>
                <a:cs typeface="Helvetica-Light"/>
              </a:rPr>
              <a:t>network </a:t>
            </a:r>
            <a:r>
              <a:rPr dirty="0" sz="900" spc="-10">
                <a:solidFill>
                  <a:srgbClr val="4C4D4F"/>
                </a:solidFill>
                <a:latin typeface="Helvetica-Light"/>
                <a:cs typeface="Helvetica-Light"/>
              </a:rPr>
              <a:t>security, </a:t>
            </a:r>
            <a:r>
              <a:rPr dirty="0" sz="900" spc="-5">
                <a:solidFill>
                  <a:srgbClr val="4C4D4F"/>
                </a:solidFill>
                <a:latin typeface="Helvetica-Light"/>
                <a:cs typeface="Helvetica-Light"/>
              </a:rPr>
              <a:t>Howard Education  is transforming education </a:t>
            </a:r>
            <a:r>
              <a:rPr dirty="0" sz="900">
                <a:solidFill>
                  <a:srgbClr val="4C4D4F"/>
                </a:solidFill>
                <a:latin typeface="Helvetica-Light"/>
                <a:cs typeface="Helvetica-Light"/>
              </a:rPr>
              <a:t>with </a:t>
            </a:r>
            <a:r>
              <a:rPr dirty="0" sz="900" spc="-5">
                <a:solidFill>
                  <a:srgbClr val="4C4D4F"/>
                </a:solidFill>
                <a:latin typeface="Helvetica-Light"/>
                <a:cs typeface="Helvetica-Light"/>
              </a:rPr>
              <a:t>affordable</a:t>
            </a:r>
            <a:r>
              <a:rPr dirty="0" sz="900" spc="40">
                <a:solidFill>
                  <a:srgbClr val="4C4D4F"/>
                </a:solidFill>
                <a:latin typeface="Helvetica-Light"/>
                <a:cs typeface="Helvetica-Light"/>
              </a:rPr>
              <a:t> </a:t>
            </a:r>
            <a:r>
              <a:rPr dirty="0" sz="900" spc="-10">
                <a:solidFill>
                  <a:srgbClr val="4C4D4F"/>
                </a:solidFill>
                <a:latin typeface="Helvetica-Light"/>
                <a:cs typeface="Helvetica-Light"/>
              </a:rPr>
              <a:t>technology.</a:t>
            </a:r>
            <a:endParaRPr sz="900">
              <a:latin typeface="Helvetica-Light"/>
              <a:cs typeface="Helvetica-Light"/>
            </a:endParaRPr>
          </a:p>
        </p:txBody>
      </p:sp>
      <p:sp>
        <p:nvSpPr>
          <p:cNvPr id="16" name="object 16"/>
          <p:cNvSpPr/>
          <p:nvPr/>
        </p:nvSpPr>
        <p:spPr>
          <a:xfrm>
            <a:off x="4104043" y="3468245"/>
            <a:ext cx="1607466" cy="326226"/>
          </a:xfrm>
          <a:prstGeom prst="rect">
            <a:avLst/>
          </a:prstGeom>
          <a:blipFill>
            <a:blip r:embed="rId4" cstate="print"/>
            <a:stretch>
              <a:fillRect/>
            </a:stretch>
          </a:blipFill>
        </p:spPr>
        <p:txBody>
          <a:bodyPr wrap="square" lIns="0" tIns="0" rIns="0" bIns="0" rtlCol="0"/>
          <a:lstStyle/>
          <a:p/>
        </p:txBody>
      </p:sp>
      <p:sp>
        <p:nvSpPr>
          <p:cNvPr id="17" name="object 17"/>
          <p:cNvSpPr txBox="1"/>
          <p:nvPr/>
        </p:nvSpPr>
        <p:spPr>
          <a:xfrm>
            <a:off x="618465" y="5792073"/>
            <a:ext cx="3183255" cy="1412875"/>
          </a:xfrm>
          <a:prstGeom prst="rect">
            <a:avLst/>
          </a:prstGeom>
        </p:spPr>
        <p:txBody>
          <a:bodyPr wrap="square" lIns="0" tIns="0" rIns="0" bIns="0" rtlCol="0" vert="horz">
            <a:spAutoFit/>
          </a:bodyPr>
          <a:lstStyle/>
          <a:p>
            <a:pPr marL="12700" marR="5080">
              <a:lnSpc>
                <a:spcPct val="101800"/>
              </a:lnSpc>
            </a:pPr>
            <a:r>
              <a:rPr dirty="0" sz="900" b="1">
                <a:solidFill>
                  <a:srgbClr val="4C4D4F"/>
                </a:solidFill>
                <a:latin typeface="Helvetica"/>
                <a:cs typeface="Helvetica"/>
              </a:rPr>
              <a:t>Howard </a:t>
            </a:r>
            <a:r>
              <a:rPr dirty="0" sz="900" spc="5" b="1">
                <a:solidFill>
                  <a:srgbClr val="4C4D4F"/>
                </a:solidFill>
                <a:latin typeface="Helvetica"/>
                <a:cs typeface="Helvetica"/>
              </a:rPr>
              <a:t>Lighting </a:t>
            </a:r>
            <a:r>
              <a:rPr dirty="0" sz="900" spc="-5">
                <a:solidFill>
                  <a:srgbClr val="4C4D4F"/>
                </a:solidFill>
                <a:latin typeface="Helvetica-Light"/>
                <a:cs typeface="Helvetica-Light"/>
              </a:rPr>
              <a:t>designs and manufactures </a:t>
            </a:r>
            <a:r>
              <a:rPr dirty="0" sz="900" spc="-10">
                <a:solidFill>
                  <a:srgbClr val="4C4D4F"/>
                </a:solidFill>
                <a:latin typeface="Helvetica-Light"/>
                <a:cs typeface="Helvetica-Light"/>
              </a:rPr>
              <a:t>safe, </a:t>
            </a:r>
            <a:r>
              <a:rPr dirty="0" sz="900" spc="-5">
                <a:solidFill>
                  <a:srgbClr val="4C4D4F"/>
                </a:solidFill>
                <a:latin typeface="Helvetica-Light"/>
                <a:cs typeface="Helvetica-Light"/>
              </a:rPr>
              <a:t>energy-  </a:t>
            </a:r>
            <a:r>
              <a:rPr dirty="0" sz="900">
                <a:solidFill>
                  <a:srgbClr val="4C4D4F"/>
                </a:solidFill>
                <a:latin typeface="Helvetica-Light"/>
                <a:cs typeface="Helvetica-Light"/>
              </a:rPr>
              <a:t>efficient </a:t>
            </a:r>
            <a:r>
              <a:rPr dirty="0" sz="900" spc="-10">
                <a:solidFill>
                  <a:srgbClr val="4C4D4F"/>
                </a:solidFill>
                <a:latin typeface="Helvetica-Light"/>
                <a:cs typeface="Helvetica-Light"/>
              </a:rPr>
              <a:t>lighting </a:t>
            </a:r>
            <a:r>
              <a:rPr dirty="0" sz="900" spc="-5">
                <a:solidFill>
                  <a:srgbClr val="4C4D4F"/>
                </a:solidFill>
                <a:latin typeface="Helvetica-Light"/>
                <a:cs typeface="Helvetica-Light"/>
              </a:rPr>
              <a:t>products that </a:t>
            </a:r>
            <a:r>
              <a:rPr dirty="0" sz="900" spc="-10">
                <a:solidFill>
                  <a:srgbClr val="4C4D4F"/>
                </a:solidFill>
                <a:latin typeface="Helvetica-Light"/>
                <a:cs typeface="Helvetica-Light"/>
              </a:rPr>
              <a:t>minimize </a:t>
            </a:r>
            <a:r>
              <a:rPr dirty="0" sz="900" spc="-5">
                <a:solidFill>
                  <a:srgbClr val="4C4D4F"/>
                </a:solidFill>
                <a:latin typeface="Helvetica-Light"/>
                <a:cs typeface="Helvetica-Light"/>
              </a:rPr>
              <a:t>impact </a:t>
            </a:r>
            <a:r>
              <a:rPr dirty="0" sz="900">
                <a:solidFill>
                  <a:srgbClr val="4C4D4F"/>
                </a:solidFill>
                <a:latin typeface="Helvetica-Light"/>
                <a:cs typeface="Helvetica-Light"/>
              </a:rPr>
              <a:t>on the  </a:t>
            </a:r>
            <a:r>
              <a:rPr dirty="0" sz="900" spc="-5">
                <a:solidFill>
                  <a:srgbClr val="4C4D4F"/>
                </a:solidFill>
                <a:latin typeface="Helvetica-Light"/>
                <a:cs typeface="Helvetica-Light"/>
              </a:rPr>
              <a:t>environment. </a:t>
            </a:r>
            <a:r>
              <a:rPr dirty="0" sz="900" spc="-10">
                <a:solidFill>
                  <a:srgbClr val="4C4D4F"/>
                </a:solidFill>
                <a:latin typeface="Helvetica-Light"/>
                <a:cs typeface="Helvetica-Light"/>
              </a:rPr>
              <a:t>We </a:t>
            </a:r>
            <a:r>
              <a:rPr dirty="0" sz="900">
                <a:solidFill>
                  <a:srgbClr val="4C4D4F"/>
                </a:solidFill>
                <a:latin typeface="Helvetica-Light"/>
                <a:cs typeface="Helvetica-Light"/>
              </a:rPr>
              <a:t>offer a </a:t>
            </a:r>
            <a:r>
              <a:rPr dirty="0" sz="900" spc="-5">
                <a:solidFill>
                  <a:srgbClr val="4C4D4F"/>
                </a:solidFill>
                <a:latin typeface="Helvetica-Light"/>
                <a:cs typeface="Helvetica-Light"/>
              </a:rPr>
              <a:t>full line of electronic and magnetic  fluorescent and </a:t>
            </a:r>
            <a:r>
              <a:rPr dirty="0" sz="900">
                <a:solidFill>
                  <a:srgbClr val="4C4D4F"/>
                </a:solidFill>
                <a:latin typeface="Helvetica-Light"/>
                <a:cs typeface="Helvetica-Light"/>
              </a:rPr>
              <a:t>HID </a:t>
            </a:r>
            <a:r>
              <a:rPr dirty="0" sz="900" spc="-5">
                <a:solidFill>
                  <a:srgbClr val="4C4D4F"/>
                </a:solidFill>
                <a:latin typeface="Helvetica-Light"/>
                <a:cs typeface="Helvetica-Light"/>
              </a:rPr>
              <a:t>ballasts, LED, fluorescent, and halogen  </a:t>
            </a:r>
            <a:r>
              <a:rPr dirty="0" sz="900" spc="-10">
                <a:solidFill>
                  <a:srgbClr val="4C4D4F"/>
                </a:solidFill>
                <a:latin typeface="Helvetica-Light"/>
                <a:cs typeface="Helvetica-Light"/>
              </a:rPr>
              <a:t>lighting </a:t>
            </a:r>
            <a:r>
              <a:rPr dirty="0" sz="900">
                <a:solidFill>
                  <a:srgbClr val="4C4D4F"/>
                </a:solidFill>
                <a:latin typeface="Helvetica-Light"/>
                <a:cs typeface="Helvetica-Light"/>
              </a:rPr>
              <a:t>fixtures </a:t>
            </a:r>
            <a:r>
              <a:rPr dirty="0" sz="900" spc="-5">
                <a:solidFill>
                  <a:srgbClr val="4C4D4F"/>
                </a:solidFill>
                <a:latin typeface="Helvetica-Light"/>
                <a:cs typeface="Helvetica-Light"/>
              </a:rPr>
              <a:t>and lamps for </a:t>
            </a:r>
            <a:r>
              <a:rPr dirty="0" sz="900">
                <a:solidFill>
                  <a:srgbClr val="4C4D4F"/>
                </a:solidFill>
                <a:latin typeface="Helvetica-Light"/>
                <a:cs typeface="Helvetica-Light"/>
              </a:rPr>
              <a:t>indoor </a:t>
            </a:r>
            <a:r>
              <a:rPr dirty="0" sz="900" spc="-5">
                <a:solidFill>
                  <a:srgbClr val="4C4D4F"/>
                </a:solidFill>
                <a:latin typeface="Helvetica-Light"/>
                <a:cs typeface="Helvetica-Light"/>
              </a:rPr>
              <a:t>and </a:t>
            </a:r>
            <a:r>
              <a:rPr dirty="0" sz="900" spc="-10">
                <a:solidFill>
                  <a:srgbClr val="4C4D4F"/>
                </a:solidFill>
                <a:latin typeface="Helvetica-Light"/>
                <a:cs typeface="Helvetica-Light"/>
              </a:rPr>
              <a:t>outdoor, </a:t>
            </a:r>
            <a:r>
              <a:rPr dirty="0" sz="900" spc="-5">
                <a:solidFill>
                  <a:srgbClr val="4C4D4F"/>
                </a:solidFill>
                <a:latin typeface="Helvetica-Light"/>
                <a:cs typeface="Helvetica-Light"/>
              </a:rPr>
              <a:t>residential  and commercial applications. Howard-designed </a:t>
            </a:r>
            <a:r>
              <a:rPr dirty="0" sz="900" spc="-10">
                <a:solidFill>
                  <a:srgbClr val="4C4D4F"/>
                </a:solidFill>
                <a:latin typeface="Helvetica-Light"/>
                <a:cs typeface="Helvetica-Light"/>
              </a:rPr>
              <a:t>lighting  </a:t>
            </a:r>
            <a:r>
              <a:rPr dirty="0" sz="900" spc="-5">
                <a:solidFill>
                  <a:srgbClr val="4C4D4F"/>
                </a:solidFill>
                <a:latin typeface="Helvetica-Light"/>
                <a:cs typeface="Helvetica-Light"/>
              </a:rPr>
              <a:t>systems are all manufactured and </a:t>
            </a:r>
            <a:r>
              <a:rPr dirty="0" sz="900" spc="-10">
                <a:solidFill>
                  <a:srgbClr val="4C4D4F"/>
                </a:solidFill>
                <a:latin typeface="Helvetica-Light"/>
                <a:cs typeface="Helvetica-Light"/>
              </a:rPr>
              <a:t>tested </a:t>
            </a:r>
            <a:r>
              <a:rPr dirty="0" sz="900" spc="-5">
                <a:solidFill>
                  <a:srgbClr val="4C4D4F"/>
                </a:solidFill>
                <a:latin typeface="Helvetica-Light"/>
                <a:cs typeface="Helvetica-Light"/>
              </a:rPr>
              <a:t>in Mendenhall,  Mississippi. From </a:t>
            </a:r>
            <a:r>
              <a:rPr dirty="0" sz="900" spc="-10">
                <a:solidFill>
                  <a:srgbClr val="4C4D4F"/>
                </a:solidFill>
                <a:latin typeface="Helvetica-Light"/>
                <a:cs typeface="Helvetica-Light"/>
              </a:rPr>
              <a:t>illuminating </a:t>
            </a:r>
            <a:r>
              <a:rPr dirty="0" sz="900">
                <a:solidFill>
                  <a:srgbClr val="4C4D4F"/>
                </a:solidFill>
                <a:latin typeface="Helvetica-Light"/>
                <a:cs typeface="Helvetica-Light"/>
              </a:rPr>
              <a:t>home </a:t>
            </a:r>
            <a:r>
              <a:rPr dirty="0" sz="900" spc="-5">
                <a:solidFill>
                  <a:srgbClr val="4C4D4F"/>
                </a:solidFill>
                <a:latin typeface="Helvetica-Light"/>
                <a:cs typeface="Helvetica-Light"/>
              </a:rPr>
              <a:t>and work environments to  </a:t>
            </a:r>
            <a:r>
              <a:rPr dirty="0" sz="900" spc="-10">
                <a:solidFill>
                  <a:srgbClr val="4C4D4F"/>
                </a:solidFill>
                <a:latin typeface="Helvetica-Light"/>
                <a:cs typeface="Helvetica-Light"/>
              </a:rPr>
              <a:t>lighting </a:t>
            </a:r>
            <a:r>
              <a:rPr dirty="0" sz="900">
                <a:solidFill>
                  <a:srgbClr val="4C4D4F"/>
                </a:solidFill>
                <a:latin typeface="Helvetica-Light"/>
                <a:cs typeface="Helvetica-Light"/>
              </a:rPr>
              <a:t>the </a:t>
            </a:r>
            <a:r>
              <a:rPr dirty="0" sz="900" spc="-10">
                <a:solidFill>
                  <a:srgbClr val="4C4D4F"/>
                </a:solidFill>
                <a:latin typeface="Helvetica-Light"/>
                <a:cs typeface="Helvetica-Light"/>
              </a:rPr>
              <a:t>way </a:t>
            </a:r>
            <a:r>
              <a:rPr dirty="0" sz="900">
                <a:solidFill>
                  <a:srgbClr val="4C4D4F"/>
                </a:solidFill>
                <a:latin typeface="Helvetica-Light"/>
                <a:cs typeface="Helvetica-Light"/>
              </a:rPr>
              <a:t>on </a:t>
            </a:r>
            <a:r>
              <a:rPr dirty="0" sz="900" spc="-5">
                <a:solidFill>
                  <a:srgbClr val="4C4D4F"/>
                </a:solidFill>
                <a:latin typeface="Helvetica-Light"/>
                <a:cs typeface="Helvetica-Light"/>
              </a:rPr>
              <a:t>residential streets and improving </a:t>
            </a:r>
            <a:r>
              <a:rPr dirty="0" sz="900" spc="-10">
                <a:solidFill>
                  <a:srgbClr val="4C4D4F"/>
                </a:solidFill>
                <a:latin typeface="Helvetica-Light"/>
                <a:cs typeface="Helvetica-Light"/>
              </a:rPr>
              <a:t>security,  </a:t>
            </a:r>
            <a:r>
              <a:rPr dirty="0" sz="900" spc="-5">
                <a:solidFill>
                  <a:srgbClr val="4C4D4F"/>
                </a:solidFill>
                <a:latin typeface="Helvetica-Light"/>
                <a:cs typeface="Helvetica-Light"/>
              </a:rPr>
              <a:t>Howard is your </a:t>
            </a:r>
            <a:r>
              <a:rPr dirty="0" sz="900" spc="5">
                <a:solidFill>
                  <a:srgbClr val="4C4D4F"/>
                </a:solidFill>
                <a:latin typeface="Helvetica-Light"/>
                <a:cs typeface="Helvetica-Light"/>
              </a:rPr>
              <a:t>one-stop-shop </a:t>
            </a:r>
            <a:r>
              <a:rPr dirty="0" sz="900" spc="-5">
                <a:solidFill>
                  <a:srgbClr val="4C4D4F"/>
                </a:solidFill>
                <a:latin typeface="Helvetica-Light"/>
                <a:cs typeface="Helvetica-Light"/>
              </a:rPr>
              <a:t>for </a:t>
            </a:r>
            <a:r>
              <a:rPr dirty="0" sz="900" spc="-10">
                <a:solidFill>
                  <a:srgbClr val="4C4D4F"/>
                </a:solidFill>
                <a:latin typeface="Helvetica-Light"/>
                <a:cs typeface="Helvetica-Light"/>
              </a:rPr>
              <a:t>lighting</a:t>
            </a:r>
            <a:r>
              <a:rPr dirty="0" sz="900" spc="5">
                <a:solidFill>
                  <a:srgbClr val="4C4D4F"/>
                </a:solidFill>
                <a:latin typeface="Helvetica-Light"/>
                <a:cs typeface="Helvetica-Light"/>
              </a:rPr>
              <a:t> </a:t>
            </a:r>
            <a:r>
              <a:rPr dirty="0" sz="900" spc="-5">
                <a:solidFill>
                  <a:srgbClr val="4C4D4F"/>
                </a:solidFill>
                <a:latin typeface="Helvetica-Light"/>
                <a:cs typeface="Helvetica-Light"/>
              </a:rPr>
              <a:t>solutions.</a:t>
            </a:r>
            <a:endParaRPr sz="900">
              <a:latin typeface="Helvetica-Light"/>
              <a:cs typeface="Helvetica-Light"/>
            </a:endParaRPr>
          </a:p>
        </p:txBody>
      </p:sp>
      <p:sp>
        <p:nvSpPr>
          <p:cNvPr id="18" name="object 18"/>
          <p:cNvSpPr/>
          <p:nvPr/>
        </p:nvSpPr>
        <p:spPr>
          <a:xfrm>
            <a:off x="627952" y="5368324"/>
            <a:ext cx="1216675" cy="329098"/>
          </a:xfrm>
          <a:prstGeom prst="rect">
            <a:avLst/>
          </a:prstGeom>
          <a:blipFill>
            <a:blip r:embed="rId5" cstate="print"/>
            <a:stretch>
              <a:fillRect/>
            </a:stretch>
          </a:blipFill>
        </p:spPr>
        <p:txBody>
          <a:bodyPr wrap="square" lIns="0" tIns="0" rIns="0" bIns="0" rtlCol="0"/>
          <a:lstStyle/>
          <a:p/>
        </p:txBody>
      </p:sp>
      <p:sp>
        <p:nvSpPr>
          <p:cNvPr id="19" name="object 19"/>
          <p:cNvSpPr txBox="1"/>
          <p:nvPr/>
        </p:nvSpPr>
        <p:spPr>
          <a:xfrm>
            <a:off x="4104368" y="6991586"/>
            <a:ext cx="3255010" cy="1273175"/>
          </a:xfrm>
          <a:prstGeom prst="rect">
            <a:avLst/>
          </a:prstGeom>
        </p:spPr>
        <p:txBody>
          <a:bodyPr wrap="square" lIns="0" tIns="0" rIns="0" bIns="0" rtlCol="0" vert="horz">
            <a:spAutoFit/>
          </a:bodyPr>
          <a:lstStyle/>
          <a:p>
            <a:pPr marL="12700" marR="153670">
              <a:lnSpc>
                <a:spcPct val="101800"/>
              </a:lnSpc>
            </a:pPr>
            <a:r>
              <a:rPr dirty="0" sz="900" spc="5" b="1">
                <a:solidFill>
                  <a:srgbClr val="4C4D4F"/>
                </a:solidFill>
                <a:latin typeface="Helvetica"/>
                <a:cs typeface="Helvetica"/>
              </a:rPr>
              <a:t>Howard Interactive </a:t>
            </a:r>
            <a:r>
              <a:rPr dirty="0" sz="900">
                <a:solidFill>
                  <a:srgbClr val="4C4D4F"/>
                </a:solidFill>
                <a:latin typeface="Helvetica-Light"/>
                <a:cs typeface="Helvetica-Light"/>
              </a:rPr>
              <a:t>comes </a:t>
            </a:r>
            <a:r>
              <a:rPr dirty="0" sz="900" spc="-5">
                <a:solidFill>
                  <a:srgbClr val="4C4D4F"/>
                </a:solidFill>
                <a:latin typeface="Helvetica-Light"/>
                <a:cs typeface="Helvetica-Light"/>
              </a:rPr>
              <a:t>from </a:t>
            </a:r>
            <a:r>
              <a:rPr dirty="0" sz="900">
                <a:solidFill>
                  <a:srgbClr val="4C4D4F"/>
                </a:solidFill>
                <a:latin typeface="Helvetica-Light"/>
                <a:cs typeface="Helvetica-Light"/>
              </a:rPr>
              <a:t>a </a:t>
            </a:r>
            <a:r>
              <a:rPr dirty="0" sz="900" spc="-5">
                <a:solidFill>
                  <a:srgbClr val="4C4D4F"/>
                </a:solidFill>
                <a:latin typeface="Helvetica-Light"/>
                <a:cs typeface="Helvetica-Light"/>
              </a:rPr>
              <a:t>strong manufacturing  </a:t>
            </a:r>
            <a:r>
              <a:rPr dirty="0" sz="900" spc="-10">
                <a:solidFill>
                  <a:srgbClr val="4C4D4F"/>
                </a:solidFill>
                <a:latin typeface="Helvetica-Light"/>
                <a:cs typeface="Helvetica-Light"/>
              </a:rPr>
              <a:t>background </a:t>
            </a:r>
            <a:r>
              <a:rPr dirty="0" sz="900" spc="-5">
                <a:solidFill>
                  <a:srgbClr val="4C4D4F"/>
                </a:solidFill>
                <a:latin typeface="Helvetica-Light"/>
                <a:cs typeface="Helvetica-Light"/>
              </a:rPr>
              <a:t>decades in </a:t>
            </a:r>
            <a:r>
              <a:rPr dirty="0" sz="900">
                <a:solidFill>
                  <a:srgbClr val="4C4D4F"/>
                </a:solidFill>
                <a:latin typeface="Helvetica-Light"/>
                <a:cs typeface="Helvetica-Light"/>
              </a:rPr>
              <a:t>the </a:t>
            </a:r>
            <a:r>
              <a:rPr dirty="0" sz="900" spc="-5">
                <a:solidFill>
                  <a:srgbClr val="4C4D4F"/>
                </a:solidFill>
                <a:latin typeface="Helvetica-Light"/>
                <a:cs typeface="Helvetica-Light"/>
              </a:rPr>
              <a:t>making and </a:t>
            </a:r>
            <a:r>
              <a:rPr dirty="0" sz="900">
                <a:solidFill>
                  <a:srgbClr val="4C4D4F"/>
                </a:solidFill>
                <a:latin typeface="Helvetica-Light"/>
                <a:cs typeface="Helvetica-Light"/>
              </a:rPr>
              <a:t>a </a:t>
            </a:r>
            <a:r>
              <a:rPr dirty="0" sz="900" spc="-5">
                <a:solidFill>
                  <a:srgbClr val="4C4D4F"/>
                </a:solidFill>
                <a:latin typeface="Helvetica-Light"/>
                <a:cs typeface="Helvetica-Light"/>
              </a:rPr>
              <a:t>solid </a:t>
            </a:r>
            <a:r>
              <a:rPr dirty="0" sz="900">
                <a:solidFill>
                  <a:srgbClr val="4C4D4F"/>
                </a:solidFill>
                <a:latin typeface="Helvetica-Light"/>
                <a:cs typeface="Helvetica-Light"/>
              </a:rPr>
              <a:t>commitment  </a:t>
            </a:r>
            <a:r>
              <a:rPr dirty="0" sz="900" spc="-5">
                <a:solidFill>
                  <a:srgbClr val="4C4D4F"/>
                </a:solidFill>
                <a:latin typeface="Helvetica-Light"/>
                <a:cs typeface="Helvetica-Light"/>
              </a:rPr>
              <a:t>to customer </a:t>
            </a:r>
            <a:r>
              <a:rPr dirty="0" sz="900">
                <a:solidFill>
                  <a:srgbClr val="4C4D4F"/>
                </a:solidFill>
                <a:latin typeface="Helvetica-Light"/>
                <a:cs typeface="Helvetica-Light"/>
              </a:rPr>
              <a:t>service </a:t>
            </a:r>
            <a:r>
              <a:rPr dirty="0" sz="900" spc="-5">
                <a:solidFill>
                  <a:srgbClr val="4C4D4F"/>
                </a:solidFill>
                <a:latin typeface="Helvetica-Light"/>
                <a:cs typeface="Helvetica-Light"/>
              </a:rPr>
              <a:t>beginning </a:t>
            </a:r>
            <a:r>
              <a:rPr dirty="0" sz="900">
                <a:solidFill>
                  <a:srgbClr val="4C4D4F"/>
                </a:solidFill>
                <a:latin typeface="Helvetica-Light"/>
                <a:cs typeface="Helvetica-Light"/>
              </a:rPr>
              <a:t>with </a:t>
            </a:r>
            <a:r>
              <a:rPr dirty="0" sz="900" spc="-5">
                <a:solidFill>
                  <a:srgbClr val="4C4D4F"/>
                </a:solidFill>
                <a:latin typeface="Helvetica-Light"/>
                <a:cs typeface="Helvetica-Light"/>
              </a:rPr>
              <a:t>our parent</a:t>
            </a:r>
            <a:r>
              <a:rPr dirty="0" sz="900">
                <a:solidFill>
                  <a:srgbClr val="4C4D4F"/>
                </a:solidFill>
                <a:latin typeface="Helvetica-Light"/>
                <a:cs typeface="Helvetica-Light"/>
              </a:rPr>
              <a:t> </a:t>
            </a:r>
            <a:r>
              <a:rPr dirty="0" sz="900" spc="-10">
                <a:solidFill>
                  <a:srgbClr val="4C4D4F"/>
                </a:solidFill>
                <a:latin typeface="Helvetica-Light"/>
                <a:cs typeface="Helvetica-Light"/>
              </a:rPr>
              <a:t>company,</a:t>
            </a:r>
            <a:endParaRPr sz="900">
              <a:latin typeface="Helvetica-Light"/>
              <a:cs typeface="Helvetica-Light"/>
            </a:endParaRPr>
          </a:p>
          <a:p>
            <a:pPr marL="12700" marR="5080">
              <a:lnSpc>
                <a:spcPct val="101800"/>
              </a:lnSpc>
            </a:pPr>
            <a:r>
              <a:rPr dirty="0" sz="900" spc="-5">
                <a:solidFill>
                  <a:srgbClr val="4C4D4F"/>
                </a:solidFill>
                <a:latin typeface="Helvetica-Light"/>
                <a:cs typeface="Helvetica-Light"/>
              </a:rPr>
              <a:t>Howard Industries. Howard companies include Howard Power  </a:t>
            </a:r>
            <a:r>
              <a:rPr dirty="0" sz="900">
                <a:solidFill>
                  <a:srgbClr val="4C4D4F"/>
                </a:solidFill>
                <a:latin typeface="Helvetica-Light"/>
                <a:cs typeface="Helvetica-Light"/>
              </a:rPr>
              <a:t>Solutions, </a:t>
            </a:r>
            <a:r>
              <a:rPr dirty="0" sz="900" spc="-5">
                <a:solidFill>
                  <a:srgbClr val="4C4D4F"/>
                </a:solidFill>
                <a:latin typeface="Helvetica-Light"/>
                <a:cs typeface="Helvetica-Light"/>
              </a:rPr>
              <a:t>Howard Medical, and Howard Lighting Solutions;  Howard Transportation, Howard </a:t>
            </a:r>
            <a:r>
              <a:rPr dirty="0" sz="900" spc="-10">
                <a:solidFill>
                  <a:srgbClr val="4C4D4F"/>
                </a:solidFill>
                <a:latin typeface="Helvetica-Light"/>
                <a:cs typeface="Helvetica-Light"/>
              </a:rPr>
              <a:t>Technology </a:t>
            </a:r>
            <a:r>
              <a:rPr dirty="0" sz="900">
                <a:solidFill>
                  <a:srgbClr val="4C4D4F"/>
                </a:solidFill>
                <a:latin typeface="Helvetica-Light"/>
                <a:cs typeface="Helvetica-Light"/>
              </a:rPr>
              <a:t>Solutions </a:t>
            </a:r>
            <a:r>
              <a:rPr dirty="0" sz="900" spc="-5">
                <a:solidFill>
                  <a:srgbClr val="4C4D4F"/>
                </a:solidFill>
                <a:latin typeface="Helvetica-Light"/>
                <a:cs typeface="Helvetica-Light"/>
              </a:rPr>
              <a:t>and  Howard </a:t>
            </a:r>
            <a:r>
              <a:rPr dirty="0" sz="900" spc="-10">
                <a:solidFill>
                  <a:srgbClr val="4C4D4F"/>
                </a:solidFill>
                <a:latin typeface="Helvetica-Light"/>
                <a:cs typeface="Helvetica-Light"/>
              </a:rPr>
              <a:t>Interactive, </a:t>
            </a:r>
            <a:r>
              <a:rPr dirty="0" sz="900" spc="-5">
                <a:solidFill>
                  <a:srgbClr val="4C4D4F"/>
                </a:solidFill>
                <a:latin typeface="Helvetica-Light"/>
                <a:cs typeface="Helvetica-Light"/>
              </a:rPr>
              <a:t>where we manufacture our </a:t>
            </a:r>
            <a:r>
              <a:rPr dirty="0" sz="900">
                <a:solidFill>
                  <a:srgbClr val="4C4D4F"/>
                </a:solidFill>
                <a:latin typeface="Helvetica-Light"/>
                <a:cs typeface="Helvetica-Light"/>
              </a:rPr>
              <a:t>own </a:t>
            </a:r>
            <a:r>
              <a:rPr dirty="0" sz="900" spc="-5">
                <a:solidFill>
                  <a:srgbClr val="4C4D4F"/>
                </a:solidFill>
                <a:latin typeface="Helvetica-Light"/>
                <a:cs typeface="Helvetica-Light"/>
              </a:rPr>
              <a:t>successful  line of </a:t>
            </a:r>
            <a:r>
              <a:rPr dirty="0" sz="900">
                <a:solidFill>
                  <a:srgbClr val="4C4D4F"/>
                </a:solidFill>
                <a:latin typeface="Helvetica-Light"/>
                <a:cs typeface="Helvetica-Light"/>
              </a:rPr>
              <a:t>desktops, </a:t>
            </a:r>
            <a:r>
              <a:rPr dirty="0" sz="900" spc="-5">
                <a:solidFill>
                  <a:srgbClr val="4C4D4F"/>
                </a:solidFill>
                <a:latin typeface="Helvetica-Light"/>
                <a:cs typeface="Helvetica-Light"/>
              </a:rPr>
              <a:t>notebooks, and </a:t>
            </a:r>
            <a:r>
              <a:rPr dirty="0" sz="900">
                <a:solidFill>
                  <a:srgbClr val="4C4D4F"/>
                </a:solidFill>
                <a:latin typeface="Helvetica-Light"/>
                <a:cs typeface="Helvetica-Light"/>
              </a:rPr>
              <a:t>servers, as </a:t>
            </a:r>
            <a:r>
              <a:rPr dirty="0" sz="900" spc="-10">
                <a:solidFill>
                  <a:srgbClr val="4C4D4F"/>
                </a:solidFill>
                <a:latin typeface="Helvetica-Light"/>
                <a:cs typeface="Helvetica-Light"/>
              </a:rPr>
              <a:t>well </a:t>
            </a:r>
            <a:r>
              <a:rPr dirty="0" sz="900">
                <a:solidFill>
                  <a:srgbClr val="4C4D4F"/>
                </a:solidFill>
                <a:latin typeface="Helvetica-Light"/>
                <a:cs typeface="Helvetica-Light"/>
              </a:rPr>
              <a:t>as a </a:t>
            </a:r>
            <a:r>
              <a:rPr dirty="0" sz="900" spc="-5">
                <a:solidFill>
                  <a:srgbClr val="4C4D4F"/>
                </a:solidFill>
                <a:latin typeface="Helvetica-Light"/>
                <a:cs typeface="Helvetica-Light"/>
              </a:rPr>
              <a:t>variety of  </a:t>
            </a:r>
            <a:r>
              <a:rPr dirty="0" sz="900" spc="-10">
                <a:solidFill>
                  <a:srgbClr val="4C4D4F"/>
                </a:solidFill>
                <a:latin typeface="Helvetica-Light"/>
                <a:cs typeface="Helvetica-Light"/>
              </a:rPr>
              <a:t>mobility, </a:t>
            </a:r>
            <a:r>
              <a:rPr dirty="0" sz="900">
                <a:solidFill>
                  <a:srgbClr val="4C4D4F"/>
                </a:solidFill>
                <a:latin typeface="Helvetica-Light"/>
                <a:cs typeface="Helvetica-Light"/>
              </a:rPr>
              <a:t>self-service kiosk, </a:t>
            </a:r>
            <a:r>
              <a:rPr dirty="0" sz="900" spc="-5">
                <a:solidFill>
                  <a:srgbClr val="4C4D4F"/>
                </a:solidFill>
                <a:latin typeface="Helvetica-Light"/>
                <a:cs typeface="Helvetica-Light"/>
              </a:rPr>
              <a:t>and digital signage</a:t>
            </a:r>
            <a:r>
              <a:rPr dirty="0" sz="900" spc="30">
                <a:solidFill>
                  <a:srgbClr val="4C4D4F"/>
                </a:solidFill>
                <a:latin typeface="Helvetica-Light"/>
                <a:cs typeface="Helvetica-Light"/>
              </a:rPr>
              <a:t> </a:t>
            </a:r>
            <a:r>
              <a:rPr dirty="0" sz="900" spc="-5">
                <a:solidFill>
                  <a:srgbClr val="4C4D4F"/>
                </a:solidFill>
                <a:latin typeface="Helvetica-Light"/>
                <a:cs typeface="Helvetica-Light"/>
              </a:rPr>
              <a:t>solutions.</a:t>
            </a:r>
            <a:endParaRPr sz="900">
              <a:latin typeface="Helvetica-Light"/>
              <a:cs typeface="Helvetica-Light"/>
            </a:endParaRPr>
          </a:p>
        </p:txBody>
      </p:sp>
      <p:sp>
        <p:nvSpPr>
          <p:cNvPr id="20" name="object 20"/>
          <p:cNvSpPr/>
          <p:nvPr/>
        </p:nvSpPr>
        <p:spPr>
          <a:xfrm>
            <a:off x="4105661" y="6562694"/>
            <a:ext cx="1189944" cy="328998"/>
          </a:xfrm>
          <a:prstGeom prst="rect">
            <a:avLst/>
          </a:prstGeom>
          <a:blipFill>
            <a:blip r:embed="rId6" cstate="print"/>
            <a:stretch>
              <a:fillRect/>
            </a:stretch>
          </a:blipFill>
        </p:spPr>
        <p:txBody>
          <a:bodyPr wrap="square" lIns="0" tIns="0" rIns="0" bIns="0" rtlCol="0"/>
          <a:lstStyle/>
          <a:p/>
        </p:txBody>
      </p:sp>
      <p:sp>
        <p:nvSpPr>
          <p:cNvPr id="21" name="object 21"/>
          <p:cNvSpPr txBox="1"/>
          <p:nvPr/>
        </p:nvSpPr>
        <p:spPr>
          <a:xfrm>
            <a:off x="4092955" y="5514371"/>
            <a:ext cx="3235325" cy="854710"/>
          </a:xfrm>
          <a:prstGeom prst="rect">
            <a:avLst/>
          </a:prstGeom>
        </p:spPr>
        <p:txBody>
          <a:bodyPr wrap="square" lIns="0" tIns="0" rIns="0" bIns="0" rtlCol="0" vert="horz">
            <a:spAutoFit/>
          </a:bodyPr>
          <a:lstStyle/>
          <a:p>
            <a:pPr marL="12700" marR="5080">
              <a:lnSpc>
                <a:spcPct val="101800"/>
              </a:lnSpc>
            </a:pPr>
            <a:r>
              <a:rPr dirty="0" sz="900" spc="5" b="1">
                <a:solidFill>
                  <a:srgbClr val="4C4D4F"/>
                </a:solidFill>
                <a:latin typeface="Helvetica"/>
                <a:cs typeface="Helvetica"/>
              </a:rPr>
              <a:t>HowardStore </a:t>
            </a:r>
            <a:r>
              <a:rPr dirty="0" sz="900" spc="-5">
                <a:solidFill>
                  <a:srgbClr val="4C4D4F"/>
                </a:solidFill>
                <a:latin typeface="Helvetica-Light"/>
                <a:cs typeface="Helvetica-Light"/>
              </a:rPr>
              <a:t>is our online shopping center that includes </a:t>
            </a:r>
            <a:r>
              <a:rPr dirty="0" sz="900">
                <a:solidFill>
                  <a:srgbClr val="4C4D4F"/>
                </a:solidFill>
                <a:latin typeface="Helvetica-Light"/>
                <a:cs typeface="Helvetica-Light"/>
              </a:rPr>
              <a:t>a  little </a:t>
            </a:r>
            <a:r>
              <a:rPr dirty="0" sz="900" spc="-5">
                <a:solidFill>
                  <a:srgbClr val="4C4D4F"/>
                </a:solidFill>
                <a:latin typeface="Helvetica-Light"/>
                <a:cs typeface="Helvetica-Light"/>
              </a:rPr>
              <a:t>bit of </a:t>
            </a:r>
            <a:r>
              <a:rPr dirty="0" sz="900">
                <a:solidFill>
                  <a:srgbClr val="4C4D4F"/>
                </a:solidFill>
                <a:latin typeface="Helvetica-Light"/>
                <a:cs typeface="Helvetica-Light"/>
              </a:rPr>
              <a:t>everything, </a:t>
            </a:r>
            <a:r>
              <a:rPr dirty="0" sz="900" spc="-5">
                <a:solidFill>
                  <a:srgbClr val="4C4D4F"/>
                </a:solidFill>
                <a:latin typeface="Helvetica-Light"/>
                <a:cs typeface="Helvetica-Light"/>
              </a:rPr>
              <a:t>from fashionable </a:t>
            </a:r>
            <a:r>
              <a:rPr dirty="0" sz="900" spc="-10">
                <a:solidFill>
                  <a:srgbClr val="4C4D4F"/>
                </a:solidFill>
                <a:latin typeface="Helvetica-Light"/>
                <a:cs typeface="Helvetica-Light"/>
              </a:rPr>
              <a:t>jewelry, </a:t>
            </a:r>
            <a:r>
              <a:rPr dirty="0" sz="900" spc="-5">
                <a:solidFill>
                  <a:srgbClr val="4C4D4F"/>
                </a:solidFill>
                <a:latin typeface="Helvetica-Light"/>
                <a:cs typeface="Helvetica-Light"/>
              </a:rPr>
              <a:t>clothing and  </a:t>
            </a:r>
            <a:r>
              <a:rPr dirty="0" sz="900">
                <a:solidFill>
                  <a:srgbClr val="4C4D4F"/>
                </a:solidFill>
                <a:latin typeface="Helvetica-Light"/>
                <a:cs typeface="Helvetica-Light"/>
              </a:rPr>
              <a:t>home </a:t>
            </a:r>
            <a:r>
              <a:rPr dirty="0" sz="900" spc="-5">
                <a:solidFill>
                  <a:srgbClr val="4C4D4F"/>
                </a:solidFill>
                <a:latin typeface="Helvetica-Light"/>
                <a:cs typeface="Helvetica-Light"/>
              </a:rPr>
              <a:t>furnishings to trending </a:t>
            </a:r>
            <a:r>
              <a:rPr dirty="0" sz="900" spc="-10">
                <a:solidFill>
                  <a:srgbClr val="4C4D4F"/>
                </a:solidFill>
                <a:latin typeface="Helvetica-Light"/>
                <a:cs typeface="Helvetica-Light"/>
              </a:rPr>
              <a:t>beauty, </a:t>
            </a:r>
            <a:r>
              <a:rPr dirty="0" sz="900">
                <a:solidFill>
                  <a:srgbClr val="4C4D4F"/>
                </a:solidFill>
                <a:latin typeface="Helvetica-Light"/>
                <a:cs typeface="Helvetica-Light"/>
              </a:rPr>
              <a:t>health </a:t>
            </a:r>
            <a:r>
              <a:rPr dirty="0" sz="900" spc="-5">
                <a:solidFill>
                  <a:srgbClr val="4C4D4F"/>
                </a:solidFill>
                <a:latin typeface="Helvetica-Light"/>
                <a:cs typeface="Helvetica-Light"/>
              </a:rPr>
              <a:t>and wellness  </a:t>
            </a:r>
            <a:r>
              <a:rPr dirty="0" sz="900" spc="-10">
                <a:solidFill>
                  <a:srgbClr val="4C4D4F"/>
                </a:solidFill>
                <a:latin typeface="Helvetica-Light"/>
                <a:cs typeface="Helvetica-Light"/>
              </a:rPr>
              <a:t>supplies; </a:t>
            </a:r>
            <a:r>
              <a:rPr dirty="0" sz="900">
                <a:solidFill>
                  <a:srgbClr val="4C4D4F"/>
                </a:solidFill>
                <a:latin typeface="Helvetica-Light"/>
                <a:cs typeface="Helvetica-Light"/>
              </a:rPr>
              <a:t>the </a:t>
            </a:r>
            <a:r>
              <a:rPr dirty="0" sz="900" spc="-10">
                <a:solidFill>
                  <a:srgbClr val="4C4D4F"/>
                </a:solidFill>
                <a:latin typeface="Helvetica-Light"/>
                <a:cs typeface="Helvetica-Light"/>
              </a:rPr>
              <a:t>latest </a:t>
            </a:r>
            <a:r>
              <a:rPr dirty="0" sz="900" spc="-5">
                <a:solidFill>
                  <a:srgbClr val="4C4D4F"/>
                </a:solidFill>
                <a:latin typeface="Helvetica-Light"/>
                <a:cs typeface="Helvetica-Light"/>
              </a:rPr>
              <a:t>electronics and </a:t>
            </a:r>
            <a:r>
              <a:rPr dirty="0" sz="900">
                <a:solidFill>
                  <a:srgbClr val="4C4D4F"/>
                </a:solidFill>
                <a:latin typeface="Helvetica-Light"/>
                <a:cs typeface="Helvetica-Light"/>
              </a:rPr>
              <a:t>sporting goods. </a:t>
            </a:r>
            <a:r>
              <a:rPr dirty="0" sz="900" spc="-5">
                <a:solidFill>
                  <a:srgbClr val="4C4D4F"/>
                </a:solidFill>
                <a:latin typeface="Helvetica-Light"/>
                <a:cs typeface="Helvetica-Light"/>
              </a:rPr>
              <a:t>It’s all  there. </a:t>
            </a:r>
            <a:r>
              <a:rPr dirty="0" sz="900">
                <a:solidFill>
                  <a:srgbClr val="4C4D4F"/>
                </a:solidFill>
                <a:latin typeface="Helvetica-Light"/>
                <a:cs typeface="Helvetica-Light"/>
              </a:rPr>
              <a:t>Whether </a:t>
            </a:r>
            <a:r>
              <a:rPr dirty="0" sz="900" spc="-10">
                <a:solidFill>
                  <a:srgbClr val="4C4D4F"/>
                </a:solidFill>
                <a:latin typeface="Helvetica-Light"/>
                <a:cs typeface="Helvetica-Light"/>
              </a:rPr>
              <a:t>you’re </a:t>
            </a:r>
            <a:r>
              <a:rPr dirty="0" sz="900">
                <a:solidFill>
                  <a:srgbClr val="4C4D4F"/>
                </a:solidFill>
                <a:latin typeface="Helvetica-Light"/>
                <a:cs typeface="Helvetica-Light"/>
              </a:rPr>
              <a:t>an </a:t>
            </a:r>
            <a:r>
              <a:rPr dirty="0" sz="900" spc="-5">
                <a:solidFill>
                  <a:srgbClr val="4C4D4F"/>
                </a:solidFill>
                <a:latin typeface="Helvetica-Light"/>
                <a:cs typeface="Helvetica-Light"/>
              </a:rPr>
              <a:t>individual </a:t>
            </a:r>
            <a:r>
              <a:rPr dirty="0" sz="900">
                <a:solidFill>
                  <a:srgbClr val="4C4D4F"/>
                </a:solidFill>
                <a:latin typeface="Helvetica-Light"/>
                <a:cs typeface="Helvetica-Light"/>
              </a:rPr>
              <a:t>consumer or a </a:t>
            </a:r>
            <a:r>
              <a:rPr dirty="0" sz="900" spc="-5">
                <a:solidFill>
                  <a:srgbClr val="4C4D4F"/>
                </a:solidFill>
                <a:latin typeface="Helvetica-Light"/>
                <a:cs typeface="Helvetica-Light"/>
              </a:rPr>
              <a:t>professional  </a:t>
            </a:r>
            <a:r>
              <a:rPr dirty="0" sz="900" spc="-10">
                <a:solidFill>
                  <a:srgbClr val="4C4D4F"/>
                </a:solidFill>
                <a:latin typeface="Helvetica-Light"/>
                <a:cs typeface="Helvetica-Light"/>
              </a:rPr>
              <a:t>retailer, </a:t>
            </a:r>
            <a:r>
              <a:rPr dirty="0" sz="900" spc="-5">
                <a:solidFill>
                  <a:srgbClr val="4C4D4F"/>
                </a:solidFill>
                <a:latin typeface="Helvetica-Light"/>
                <a:cs typeface="Helvetica-Light"/>
              </a:rPr>
              <a:t>HowardStore gives you more of what </a:t>
            </a:r>
            <a:r>
              <a:rPr dirty="0" sz="900" spc="-10">
                <a:solidFill>
                  <a:srgbClr val="4C4D4F"/>
                </a:solidFill>
                <a:latin typeface="Helvetica-Light"/>
                <a:cs typeface="Helvetica-Light"/>
              </a:rPr>
              <a:t>you’re </a:t>
            </a:r>
            <a:r>
              <a:rPr dirty="0" sz="900">
                <a:solidFill>
                  <a:srgbClr val="4C4D4F"/>
                </a:solidFill>
                <a:latin typeface="Helvetica-Light"/>
                <a:cs typeface="Helvetica-Light"/>
              </a:rPr>
              <a:t>looking</a:t>
            </a:r>
            <a:r>
              <a:rPr dirty="0" sz="900" spc="-25">
                <a:solidFill>
                  <a:srgbClr val="4C4D4F"/>
                </a:solidFill>
                <a:latin typeface="Helvetica-Light"/>
                <a:cs typeface="Helvetica-Light"/>
              </a:rPr>
              <a:t> </a:t>
            </a:r>
            <a:r>
              <a:rPr dirty="0" sz="900" spc="-20">
                <a:solidFill>
                  <a:srgbClr val="4C4D4F"/>
                </a:solidFill>
                <a:latin typeface="Helvetica-Light"/>
                <a:cs typeface="Helvetica-Light"/>
              </a:rPr>
              <a:t>for.</a:t>
            </a:r>
            <a:endParaRPr sz="900">
              <a:latin typeface="Helvetica-Light"/>
              <a:cs typeface="Helvetica-Light"/>
            </a:endParaRPr>
          </a:p>
        </p:txBody>
      </p:sp>
      <p:sp>
        <p:nvSpPr>
          <p:cNvPr id="22" name="object 22"/>
          <p:cNvSpPr/>
          <p:nvPr/>
        </p:nvSpPr>
        <p:spPr>
          <a:xfrm>
            <a:off x="4105655" y="5144820"/>
            <a:ext cx="110489" cy="191135"/>
          </a:xfrm>
          <a:custGeom>
            <a:avLst/>
            <a:gdLst/>
            <a:ahLst/>
            <a:cxnLst/>
            <a:rect l="l" t="t" r="r" b="b"/>
            <a:pathLst>
              <a:path w="110489" h="191135">
                <a:moveTo>
                  <a:pt x="42595" y="0"/>
                </a:moveTo>
                <a:lnTo>
                  <a:pt x="0" y="0"/>
                </a:lnTo>
                <a:lnTo>
                  <a:pt x="0" y="190817"/>
                </a:lnTo>
                <a:lnTo>
                  <a:pt x="42595" y="190817"/>
                </a:lnTo>
                <a:lnTo>
                  <a:pt x="42595" y="87553"/>
                </a:lnTo>
                <a:lnTo>
                  <a:pt x="47917" y="81953"/>
                </a:lnTo>
                <a:lnTo>
                  <a:pt x="109728" y="81953"/>
                </a:lnTo>
                <a:lnTo>
                  <a:pt x="107891" y="68380"/>
                </a:lnTo>
                <a:lnTo>
                  <a:pt x="105834" y="64401"/>
                </a:lnTo>
                <a:lnTo>
                  <a:pt x="42595" y="64401"/>
                </a:lnTo>
                <a:lnTo>
                  <a:pt x="42595" y="0"/>
                </a:lnTo>
                <a:close/>
              </a:path>
              <a:path w="110489" h="191135">
                <a:moveTo>
                  <a:pt x="109728" y="81953"/>
                </a:moveTo>
                <a:lnTo>
                  <a:pt x="62826" y="81953"/>
                </a:lnTo>
                <a:lnTo>
                  <a:pt x="67614" y="87553"/>
                </a:lnTo>
                <a:lnTo>
                  <a:pt x="67614" y="190817"/>
                </a:lnTo>
                <a:lnTo>
                  <a:pt x="110197" y="190817"/>
                </a:lnTo>
                <a:lnTo>
                  <a:pt x="110197" y="85420"/>
                </a:lnTo>
                <a:lnTo>
                  <a:pt x="109728" y="81953"/>
                </a:lnTo>
                <a:close/>
              </a:path>
              <a:path w="110489" h="191135">
                <a:moveTo>
                  <a:pt x="75069" y="43916"/>
                </a:moveTo>
                <a:lnTo>
                  <a:pt x="64232" y="45620"/>
                </a:lnTo>
                <a:lnTo>
                  <a:pt x="55446" y="50168"/>
                </a:lnTo>
                <a:lnTo>
                  <a:pt x="48353" y="56711"/>
                </a:lnTo>
                <a:lnTo>
                  <a:pt x="42595" y="64401"/>
                </a:lnTo>
                <a:lnTo>
                  <a:pt x="105834" y="64401"/>
                </a:lnTo>
                <a:lnTo>
                  <a:pt x="101120" y="55286"/>
                </a:lnTo>
                <a:lnTo>
                  <a:pt x="90106" y="46883"/>
                </a:lnTo>
                <a:lnTo>
                  <a:pt x="75069" y="43916"/>
                </a:lnTo>
                <a:close/>
              </a:path>
            </a:pathLst>
          </a:custGeom>
          <a:solidFill>
            <a:srgbClr val="253E8E"/>
          </a:solidFill>
        </p:spPr>
        <p:txBody>
          <a:bodyPr wrap="square" lIns="0" tIns="0" rIns="0" bIns="0" rtlCol="0"/>
          <a:lstStyle/>
          <a:p/>
        </p:txBody>
      </p:sp>
      <p:sp>
        <p:nvSpPr>
          <p:cNvPr id="23" name="object 23"/>
          <p:cNvSpPr/>
          <p:nvPr/>
        </p:nvSpPr>
        <p:spPr>
          <a:xfrm>
            <a:off x="4229945" y="5188487"/>
            <a:ext cx="118110" cy="151130"/>
          </a:xfrm>
          <a:custGeom>
            <a:avLst/>
            <a:gdLst/>
            <a:ahLst/>
            <a:cxnLst/>
            <a:rect l="l" t="t" r="r" b="b"/>
            <a:pathLst>
              <a:path w="118110" h="151129">
                <a:moveTo>
                  <a:pt x="59080" y="0"/>
                </a:moveTo>
                <a:lnTo>
                  <a:pt x="16557" y="19215"/>
                </a:lnTo>
                <a:lnTo>
                  <a:pt x="33" y="71310"/>
                </a:lnTo>
                <a:lnTo>
                  <a:pt x="0" y="79298"/>
                </a:lnTo>
                <a:lnTo>
                  <a:pt x="4322" y="109061"/>
                </a:lnTo>
                <a:lnTo>
                  <a:pt x="16425" y="131510"/>
                </a:lnTo>
                <a:lnTo>
                  <a:pt x="35013" y="145683"/>
                </a:lnTo>
                <a:lnTo>
                  <a:pt x="58788" y="150622"/>
                </a:lnTo>
                <a:lnTo>
                  <a:pt x="82625" y="145645"/>
                </a:lnTo>
                <a:lnTo>
                  <a:pt x="101311" y="131384"/>
                </a:lnTo>
                <a:lnTo>
                  <a:pt x="111075" y="113334"/>
                </a:lnTo>
                <a:lnTo>
                  <a:pt x="59080" y="113334"/>
                </a:lnTo>
                <a:lnTo>
                  <a:pt x="51807" y="110901"/>
                </a:lnTo>
                <a:lnTo>
                  <a:pt x="46456" y="103852"/>
                </a:lnTo>
                <a:lnTo>
                  <a:pt x="43153" y="92562"/>
                </a:lnTo>
                <a:lnTo>
                  <a:pt x="42144" y="79019"/>
                </a:lnTo>
                <a:lnTo>
                  <a:pt x="42133" y="71310"/>
                </a:lnTo>
                <a:lnTo>
                  <a:pt x="43072" y="57627"/>
                </a:lnTo>
                <a:lnTo>
                  <a:pt x="46215" y="46345"/>
                </a:lnTo>
                <a:lnTo>
                  <a:pt x="51454" y="39354"/>
                </a:lnTo>
                <a:lnTo>
                  <a:pt x="58788" y="36957"/>
                </a:lnTo>
                <a:lnTo>
                  <a:pt x="111088" y="36957"/>
                </a:lnTo>
                <a:lnTo>
                  <a:pt x="101452" y="19081"/>
                </a:lnTo>
                <a:lnTo>
                  <a:pt x="82866" y="4927"/>
                </a:lnTo>
                <a:lnTo>
                  <a:pt x="59080" y="0"/>
                </a:lnTo>
                <a:close/>
              </a:path>
              <a:path w="118110" h="151129">
                <a:moveTo>
                  <a:pt x="111088" y="36957"/>
                </a:moveTo>
                <a:lnTo>
                  <a:pt x="58788" y="36957"/>
                </a:lnTo>
                <a:lnTo>
                  <a:pt x="66176" y="39395"/>
                </a:lnTo>
                <a:lnTo>
                  <a:pt x="71510" y="46455"/>
                </a:lnTo>
                <a:lnTo>
                  <a:pt x="74743" y="57750"/>
                </a:lnTo>
                <a:lnTo>
                  <a:pt x="75717" y="71310"/>
                </a:lnTo>
                <a:lnTo>
                  <a:pt x="75720" y="79019"/>
                </a:lnTo>
                <a:lnTo>
                  <a:pt x="74784" y="92562"/>
                </a:lnTo>
                <a:lnTo>
                  <a:pt x="71642" y="103852"/>
                </a:lnTo>
                <a:lnTo>
                  <a:pt x="66407" y="110901"/>
                </a:lnTo>
                <a:lnTo>
                  <a:pt x="59080" y="113334"/>
                </a:lnTo>
                <a:lnTo>
                  <a:pt x="111075" y="113334"/>
                </a:lnTo>
                <a:lnTo>
                  <a:pt x="113505" y="108841"/>
                </a:lnTo>
                <a:lnTo>
                  <a:pt x="117827" y="79298"/>
                </a:lnTo>
                <a:lnTo>
                  <a:pt x="117868" y="71310"/>
                </a:lnTo>
                <a:lnTo>
                  <a:pt x="113549" y="41523"/>
                </a:lnTo>
                <a:lnTo>
                  <a:pt x="111088" y="36957"/>
                </a:lnTo>
                <a:close/>
              </a:path>
            </a:pathLst>
          </a:custGeom>
          <a:solidFill>
            <a:srgbClr val="253E8E"/>
          </a:solidFill>
        </p:spPr>
        <p:txBody>
          <a:bodyPr wrap="square" lIns="0" tIns="0" rIns="0" bIns="0" rtlCol="0"/>
          <a:lstStyle/>
          <a:p/>
        </p:txBody>
      </p:sp>
      <p:sp>
        <p:nvSpPr>
          <p:cNvPr id="24" name="object 24"/>
          <p:cNvSpPr/>
          <p:nvPr/>
        </p:nvSpPr>
        <p:spPr>
          <a:xfrm>
            <a:off x="4351004" y="5191390"/>
            <a:ext cx="170815" cy="145415"/>
          </a:xfrm>
          <a:custGeom>
            <a:avLst/>
            <a:gdLst/>
            <a:ahLst/>
            <a:cxnLst/>
            <a:rect l="l" t="t" r="r" b="b"/>
            <a:pathLst>
              <a:path w="170814" h="145414">
                <a:moveTo>
                  <a:pt x="42049" y="279"/>
                </a:moveTo>
                <a:lnTo>
                  <a:pt x="0" y="279"/>
                </a:lnTo>
                <a:lnTo>
                  <a:pt x="31419" y="145059"/>
                </a:lnTo>
                <a:lnTo>
                  <a:pt x="69456" y="145059"/>
                </a:lnTo>
                <a:lnTo>
                  <a:pt x="84899" y="74510"/>
                </a:lnTo>
                <a:lnTo>
                  <a:pt x="153937" y="74510"/>
                </a:lnTo>
                <a:lnTo>
                  <a:pt x="154049" y="74002"/>
                </a:lnTo>
                <a:lnTo>
                  <a:pt x="116027" y="74002"/>
                </a:lnTo>
                <a:lnTo>
                  <a:pt x="115977" y="73736"/>
                </a:lnTo>
                <a:lnTo>
                  <a:pt x="54533" y="73736"/>
                </a:lnTo>
                <a:lnTo>
                  <a:pt x="42049" y="279"/>
                </a:lnTo>
                <a:close/>
              </a:path>
              <a:path w="170814" h="145414">
                <a:moveTo>
                  <a:pt x="153937" y="74510"/>
                </a:moveTo>
                <a:lnTo>
                  <a:pt x="84899" y="74510"/>
                </a:lnTo>
                <a:lnTo>
                  <a:pt x="100050" y="145059"/>
                </a:lnTo>
                <a:lnTo>
                  <a:pt x="138379" y="145059"/>
                </a:lnTo>
                <a:lnTo>
                  <a:pt x="153937" y="74510"/>
                </a:lnTo>
                <a:close/>
              </a:path>
              <a:path w="170814" h="145414">
                <a:moveTo>
                  <a:pt x="170307" y="279"/>
                </a:moveTo>
                <a:lnTo>
                  <a:pt x="128536" y="279"/>
                </a:lnTo>
                <a:lnTo>
                  <a:pt x="116027" y="74002"/>
                </a:lnTo>
                <a:lnTo>
                  <a:pt x="154049" y="74002"/>
                </a:lnTo>
                <a:lnTo>
                  <a:pt x="170307" y="279"/>
                </a:lnTo>
                <a:close/>
              </a:path>
              <a:path w="170814" h="145414">
                <a:moveTo>
                  <a:pt x="102196" y="0"/>
                </a:moveTo>
                <a:lnTo>
                  <a:pt x="68122" y="0"/>
                </a:lnTo>
                <a:lnTo>
                  <a:pt x="54533" y="73736"/>
                </a:lnTo>
                <a:lnTo>
                  <a:pt x="115977" y="73736"/>
                </a:lnTo>
                <a:lnTo>
                  <a:pt x="102196" y="0"/>
                </a:lnTo>
                <a:close/>
              </a:path>
            </a:pathLst>
          </a:custGeom>
          <a:solidFill>
            <a:srgbClr val="253E8E"/>
          </a:solidFill>
        </p:spPr>
        <p:txBody>
          <a:bodyPr wrap="square" lIns="0" tIns="0" rIns="0" bIns="0" rtlCol="0"/>
          <a:lstStyle/>
          <a:p/>
        </p:txBody>
      </p:sp>
      <p:sp>
        <p:nvSpPr>
          <p:cNvPr id="25" name="object 25"/>
          <p:cNvSpPr/>
          <p:nvPr/>
        </p:nvSpPr>
        <p:spPr>
          <a:xfrm>
            <a:off x="4522364" y="5189528"/>
            <a:ext cx="107950" cy="149225"/>
          </a:xfrm>
          <a:custGeom>
            <a:avLst/>
            <a:gdLst/>
            <a:ahLst/>
            <a:cxnLst/>
            <a:rect l="l" t="t" r="r" b="b"/>
            <a:pathLst>
              <a:path w="107950" h="149225">
                <a:moveTo>
                  <a:pt x="50571" y="56946"/>
                </a:moveTo>
                <a:lnTo>
                  <a:pt x="40982" y="56946"/>
                </a:lnTo>
                <a:lnTo>
                  <a:pt x="24469" y="59604"/>
                </a:lnTo>
                <a:lnTo>
                  <a:pt x="11504" y="67829"/>
                </a:lnTo>
                <a:lnTo>
                  <a:pt x="3033" y="81994"/>
                </a:lnTo>
                <a:lnTo>
                  <a:pt x="0" y="102476"/>
                </a:lnTo>
                <a:lnTo>
                  <a:pt x="0" y="105676"/>
                </a:lnTo>
                <a:lnTo>
                  <a:pt x="2720" y="124064"/>
                </a:lnTo>
                <a:lnTo>
                  <a:pt x="10180" y="137572"/>
                </a:lnTo>
                <a:lnTo>
                  <a:pt x="21329" y="145899"/>
                </a:lnTo>
                <a:lnTo>
                  <a:pt x="35115" y="148742"/>
                </a:lnTo>
                <a:lnTo>
                  <a:pt x="44577" y="147620"/>
                </a:lnTo>
                <a:lnTo>
                  <a:pt x="52684" y="144356"/>
                </a:lnTo>
                <a:lnTo>
                  <a:pt x="59588" y="139103"/>
                </a:lnTo>
                <a:lnTo>
                  <a:pt x="65443" y="132016"/>
                </a:lnTo>
                <a:lnTo>
                  <a:pt x="107772" y="132016"/>
                </a:lnTo>
                <a:lnTo>
                  <a:pt x="107772" y="119227"/>
                </a:lnTo>
                <a:lnTo>
                  <a:pt x="59080" y="119227"/>
                </a:lnTo>
                <a:lnTo>
                  <a:pt x="44437" y="118681"/>
                </a:lnTo>
                <a:lnTo>
                  <a:pt x="39916" y="113093"/>
                </a:lnTo>
                <a:lnTo>
                  <a:pt x="39916" y="89687"/>
                </a:lnTo>
                <a:lnTo>
                  <a:pt x="44678" y="83032"/>
                </a:lnTo>
                <a:lnTo>
                  <a:pt x="107772" y="83032"/>
                </a:lnTo>
                <a:lnTo>
                  <a:pt x="107772" y="62280"/>
                </a:lnTo>
                <a:lnTo>
                  <a:pt x="65709" y="62280"/>
                </a:lnTo>
                <a:lnTo>
                  <a:pt x="58801" y="59080"/>
                </a:lnTo>
                <a:lnTo>
                  <a:pt x="50571" y="56946"/>
                </a:lnTo>
                <a:close/>
              </a:path>
              <a:path w="107950" h="149225">
                <a:moveTo>
                  <a:pt x="107772" y="132016"/>
                </a:moveTo>
                <a:lnTo>
                  <a:pt x="65443" y="132016"/>
                </a:lnTo>
                <a:lnTo>
                  <a:pt x="65443" y="146113"/>
                </a:lnTo>
                <a:lnTo>
                  <a:pt x="107772" y="146113"/>
                </a:lnTo>
                <a:lnTo>
                  <a:pt x="107772" y="132016"/>
                </a:lnTo>
                <a:close/>
              </a:path>
              <a:path w="107950" h="149225">
                <a:moveTo>
                  <a:pt x="107772" y="83032"/>
                </a:moveTo>
                <a:lnTo>
                  <a:pt x="58026" y="83032"/>
                </a:lnTo>
                <a:lnTo>
                  <a:pt x="62788" y="84366"/>
                </a:lnTo>
                <a:lnTo>
                  <a:pt x="65709" y="85686"/>
                </a:lnTo>
                <a:lnTo>
                  <a:pt x="65709" y="112585"/>
                </a:lnTo>
                <a:lnTo>
                  <a:pt x="59080" y="119227"/>
                </a:lnTo>
                <a:lnTo>
                  <a:pt x="107772" y="119227"/>
                </a:lnTo>
                <a:lnTo>
                  <a:pt x="107772" y="83032"/>
                </a:lnTo>
                <a:close/>
              </a:path>
              <a:path w="107950" h="149225">
                <a:moveTo>
                  <a:pt x="105506" y="36728"/>
                </a:moveTo>
                <a:lnTo>
                  <a:pt x="44678" y="36728"/>
                </a:lnTo>
                <a:lnTo>
                  <a:pt x="53467" y="38032"/>
                </a:lnTo>
                <a:lnTo>
                  <a:pt x="60085" y="41981"/>
                </a:lnTo>
                <a:lnTo>
                  <a:pt x="64257" y="48628"/>
                </a:lnTo>
                <a:lnTo>
                  <a:pt x="65709" y="58026"/>
                </a:lnTo>
                <a:lnTo>
                  <a:pt x="65709" y="62280"/>
                </a:lnTo>
                <a:lnTo>
                  <a:pt x="107772" y="62280"/>
                </a:lnTo>
                <a:lnTo>
                  <a:pt x="107772" y="55905"/>
                </a:lnTo>
                <a:lnTo>
                  <a:pt x="106916" y="42920"/>
                </a:lnTo>
                <a:lnTo>
                  <a:pt x="105506" y="36728"/>
                </a:lnTo>
                <a:close/>
              </a:path>
              <a:path w="107950" h="149225">
                <a:moveTo>
                  <a:pt x="51904" y="0"/>
                </a:moveTo>
                <a:lnTo>
                  <a:pt x="39239" y="881"/>
                </a:lnTo>
                <a:lnTo>
                  <a:pt x="27108" y="3260"/>
                </a:lnTo>
                <a:lnTo>
                  <a:pt x="15928" y="6740"/>
                </a:lnTo>
                <a:lnTo>
                  <a:pt x="6121" y="10922"/>
                </a:lnTo>
                <a:lnTo>
                  <a:pt x="17284" y="44970"/>
                </a:lnTo>
                <a:lnTo>
                  <a:pt x="21718" y="42455"/>
                </a:lnTo>
                <a:lnTo>
                  <a:pt x="28000" y="39758"/>
                </a:lnTo>
                <a:lnTo>
                  <a:pt x="35772" y="37607"/>
                </a:lnTo>
                <a:lnTo>
                  <a:pt x="44678" y="36728"/>
                </a:lnTo>
                <a:lnTo>
                  <a:pt x="105506" y="36728"/>
                </a:lnTo>
                <a:lnTo>
                  <a:pt x="104338" y="31596"/>
                </a:lnTo>
                <a:lnTo>
                  <a:pt x="76409" y="3657"/>
                </a:lnTo>
                <a:lnTo>
                  <a:pt x="65013" y="931"/>
                </a:lnTo>
                <a:lnTo>
                  <a:pt x="51904" y="0"/>
                </a:lnTo>
                <a:close/>
              </a:path>
            </a:pathLst>
          </a:custGeom>
          <a:solidFill>
            <a:srgbClr val="253E8E"/>
          </a:solidFill>
        </p:spPr>
        <p:txBody>
          <a:bodyPr wrap="square" lIns="0" tIns="0" rIns="0" bIns="0" rtlCol="0"/>
          <a:lstStyle/>
          <a:p/>
        </p:txBody>
      </p:sp>
      <p:sp>
        <p:nvSpPr>
          <p:cNvPr id="26" name="object 26"/>
          <p:cNvSpPr/>
          <p:nvPr/>
        </p:nvSpPr>
        <p:spPr>
          <a:xfrm>
            <a:off x="4647153" y="5189790"/>
            <a:ext cx="73025" cy="146050"/>
          </a:xfrm>
          <a:custGeom>
            <a:avLst/>
            <a:gdLst/>
            <a:ahLst/>
            <a:cxnLst/>
            <a:rect l="l" t="t" r="r" b="b"/>
            <a:pathLst>
              <a:path w="73025" h="146050">
                <a:moveTo>
                  <a:pt x="42583" y="1879"/>
                </a:moveTo>
                <a:lnTo>
                  <a:pt x="0" y="1879"/>
                </a:lnTo>
                <a:lnTo>
                  <a:pt x="0" y="145846"/>
                </a:lnTo>
                <a:lnTo>
                  <a:pt x="42583" y="145846"/>
                </a:lnTo>
                <a:lnTo>
                  <a:pt x="42583" y="84378"/>
                </a:lnTo>
                <a:lnTo>
                  <a:pt x="44410" y="68594"/>
                </a:lnTo>
                <a:lnTo>
                  <a:pt x="49826" y="57470"/>
                </a:lnTo>
                <a:lnTo>
                  <a:pt x="58736" y="50885"/>
                </a:lnTo>
                <a:lnTo>
                  <a:pt x="71043" y="48717"/>
                </a:lnTo>
                <a:lnTo>
                  <a:pt x="72910" y="48717"/>
                </a:lnTo>
                <a:lnTo>
                  <a:pt x="72910" y="24765"/>
                </a:lnTo>
                <a:lnTo>
                  <a:pt x="42583" y="24765"/>
                </a:lnTo>
                <a:lnTo>
                  <a:pt x="42583" y="1879"/>
                </a:lnTo>
                <a:close/>
              </a:path>
              <a:path w="73025" h="146050">
                <a:moveTo>
                  <a:pt x="72910" y="0"/>
                </a:moveTo>
                <a:lnTo>
                  <a:pt x="62337" y="1183"/>
                </a:lnTo>
                <a:lnTo>
                  <a:pt x="53951" y="6000"/>
                </a:lnTo>
                <a:lnTo>
                  <a:pt x="47462" y="14008"/>
                </a:lnTo>
                <a:lnTo>
                  <a:pt x="42583" y="24765"/>
                </a:lnTo>
                <a:lnTo>
                  <a:pt x="72910" y="24765"/>
                </a:lnTo>
                <a:lnTo>
                  <a:pt x="72910" y="0"/>
                </a:lnTo>
                <a:close/>
              </a:path>
            </a:pathLst>
          </a:custGeom>
          <a:solidFill>
            <a:srgbClr val="253E8E"/>
          </a:solidFill>
        </p:spPr>
        <p:txBody>
          <a:bodyPr wrap="square" lIns="0" tIns="0" rIns="0" bIns="0" rtlCol="0"/>
          <a:lstStyle/>
          <a:p/>
        </p:txBody>
      </p:sp>
      <p:sp>
        <p:nvSpPr>
          <p:cNvPr id="27" name="object 27"/>
          <p:cNvSpPr/>
          <p:nvPr/>
        </p:nvSpPr>
        <p:spPr>
          <a:xfrm>
            <a:off x="4727496" y="5144816"/>
            <a:ext cx="117475" cy="194310"/>
          </a:xfrm>
          <a:custGeom>
            <a:avLst/>
            <a:gdLst/>
            <a:ahLst/>
            <a:cxnLst/>
            <a:rect l="l" t="t" r="r" b="b"/>
            <a:pathLst>
              <a:path w="117475" h="194310">
                <a:moveTo>
                  <a:pt x="42316" y="43929"/>
                </a:moveTo>
                <a:lnTo>
                  <a:pt x="26162" y="47718"/>
                </a:lnTo>
                <a:lnTo>
                  <a:pt x="12676" y="59885"/>
                </a:lnTo>
                <a:lnTo>
                  <a:pt x="3431" y="81632"/>
                </a:lnTo>
                <a:lnTo>
                  <a:pt x="0" y="114160"/>
                </a:lnTo>
                <a:lnTo>
                  <a:pt x="0" y="123761"/>
                </a:lnTo>
                <a:lnTo>
                  <a:pt x="3435" y="156132"/>
                </a:lnTo>
                <a:lnTo>
                  <a:pt x="12711" y="177804"/>
                </a:lnTo>
                <a:lnTo>
                  <a:pt x="26280" y="189950"/>
                </a:lnTo>
                <a:lnTo>
                  <a:pt x="42595" y="193738"/>
                </a:lnTo>
                <a:lnTo>
                  <a:pt x="53467" y="192033"/>
                </a:lnTo>
                <a:lnTo>
                  <a:pt x="62087" y="187464"/>
                </a:lnTo>
                <a:lnTo>
                  <a:pt x="69006" y="180847"/>
                </a:lnTo>
                <a:lnTo>
                  <a:pt x="74777" y="172999"/>
                </a:lnTo>
                <a:lnTo>
                  <a:pt x="117360" y="172999"/>
                </a:lnTo>
                <a:lnTo>
                  <a:pt x="117360" y="156210"/>
                </a:lnTo>
                <a:lnTo>
                  <a:pt x="58547" y="156210"/>
                </a:lnTo>
                <a:lnTo>
                  <a:pt x="51638" y="153843"/>
                </a:lnTo>
                <a:lnTo>
                  <a:pt x="46545" y="147039"/>
                </a:lnTo>
                <a:lnTo>
                  <a:pt x="43395" y="136241"/>
                </a:lnTo>
                <a:lnTo>
                  <a:pt x="42316" y="121894"/>
                </a:lnTo>
                <a:lnTo>
                  <a:pt x="42418" y="114160"/>
                </a:lnTo>
                <a:lnTo>
                  <a:pt x="43395" y="101322"/>
                </a:lnTo>
                <a:lnTo>
                  <a:pt x="46545" y="90598"/>
                </a:lnTo>
                <a:lnTo>
                  <a:pt x="51638" y="83813"/>
                </a:lnTo>
                <a:lnTo>
                  <a:pt x="58547" y="81445"/>
                </a:lnTo>
                <a:lnTo>
                  <a:pt x="117360" y="81445"/>
                </a:lnTo>
                <a:lnTo>
                  <a:pt x="117360" y="63893"/>
                </a:lnTo>
                <a:lnTo>
                  <a:pt x="74777" y="63893"/>
                </a:lnTo>
                <a:lnTo>
                  <a:pt x="68842" y="56273"/>
                </a:lnTo>
                <a:lnTo>
                  <a:pt x="61837" y="49911"/>
                </a:lnTo>
                <a:lnTo>
                  <a:pt x="53187" y="45548"/>
                </a:lnTo>
                <a:lnTo>
                  <a:pt x="42316" y="43929"/>
                </a:lnTo>
                <a:close/>
              </a:path>
              <a:path w="117475" h="194310">
                <a:moveTo>
                  <a:pt x="117360" y="172999"/>
                </a:moveTo>
                <a:lnTo>
                  <a:pt x="74777" y="172999"/>
                </a:lnTo>
                <a:lnTo>
                  <a:pt x="74777" y="190817"/>
                </a:lnTo>
                <a:lnTo>
                  <a:pt x="117360" y="190817"/>
                </a:lnTo>
                <a:lnTo>
                  <a:pt x="117360" y="172999"/>
                </a:lnTo>
                <a:close/>
              </a:path>
              <a:path w="117475" h="194310">
                <a:moveTo>
                  <a:pt x="117360" y="81445"/>
                </a:moveTo>
                <a:lnTo>
                  <a:pt x="58547" y="81445"/>
                </a:lnTo>
                <a:lnTo>
                  <a:pt x="65505" y="83813"/>
                </a:lnTo>
                <a:lnTo>
                  <a:pt x="70685" y="90598"/>
                </a:lnTo>
                <a:lnTo>
                  <a:pt x="73916" y="101322"/>
                </a:lnTo>
                <a:lnTo>
                  <a:pt x="74925" y="114160"/>
                </a:lnTo>
                <a:lnTo>
                  <a:pt x="75031" y="121894"/>
                </a:lnTo>
                <a:lnTo>
                  <a:pt x="73916" y="136241"/>
                </a:lnTo>
                <a:lnTo>
                  <a:pt x="70685" y="147039"/>
                </a:lnTo>
                <a:lnTo>
                  <a:pt x="65505" y="153843"/>
                </a:lnTo>
                <a:lnTo>
                  <a:pt x="58547" y="156210"/>
                </a:lnTo>
                <a:lnTo>
                  <a:pt x="117360" y="156210"/>
                </a:lnTo>
                <a:lnTo>
                  <a:pt x="117360" y="81445"/>
                </a:lnTo>
                <a:close/>
              </a:path>
              <a:path w="117475" h="194310">
                <a:moveTo>
                  <a:pt x="117360" y="0"/>
                </a:moveTo>
                <a:lnTo>
                  <a:pt x="74777" y="0"/>
                </a:lnTo>
                <a:lnTo>
                  <a:pt x="74777" y="63893"/>
                </a:lnTo>
                <a:lnTo>
                  <a:pt x="117360" y="63893"/>
                </a:lnTo>
                <a:lnTo>
                  <a:pt x="117360" y="0"/>
                </a:lnTo>
                <a:close/>
              </a:path>
            </a:pathLst>
          </a:custGeom>
          <a:solidFill>
            <a:srgbClr val="253E8E"/>
          </a:solidFill>
        </p:spPr>
        <p:txBody>
          <a:bodyPr wrap="square" lIns="0" tIns="0" rIns="0" bIns="0" rtlCol="0"/>
          <a:lstStyle/>
          <a:p/>
        </p:txBody>
      </p:sp>
      <p:sp>
        <p:nvSpPr>
          <p:cNvPr id="28" name="object 28"/>
          <p:cNvSpPr/>
          <p:nvPr/>
        </p:nvSpPr>
        <p:spPr>
          <a:xfrm>
            <a:off x="4856010" y="5194081"/>
            <a:ext cx="83185" cy="144145"/>
          </a:xfrm>
          <a:custGeom>
            <a:avLst/>
            <a:gdLst/>
            <a:ahLst/>
            <a:cxnLst/>
            <a:rect l="l" t="t" r="r" b="b"/>
            <a:pathLst>
              <a:path w="83185" h="144145">
                <a:moveTo>
                  <a:pt x="10134" y="111467"/>
                </a:moveTo>
                <a:lnTo>
                  <a:pt x="42316" y="143675"/>
                </a:lnTo>
                <a:lnTo>
                  <a:pt x="58075" y="140977"/>
                </a:lnTo>
                <a:lnTo>
                  <a:pt x="70940" y="133288"/>
                </a:lnTo>
                <a:lnTo>
                  <a:pt x="74935" y="127723"/>
                </a:lnTo>
                <a:lnTo>
                  <a:pt x="42583" y="127723"/>
                </a:lnTo>
                <a:lnTo>
                  <a:pt x="34400" y="126719"/>
                </a:lnTo>
                <a:lnTo>
                  <a:pt x="26249" y="123691"/>
                </a:lnTo>
                <a:lnTo>
                  <a:pt x="18153" y="118615"/>
                </a:lnTo>
                <a:lnTo>
                  <a:pt x="10134" y="111467"/>
                </a:lnTo>
                <a:close/>
              </a:path>
              <a:path w="83185" h="144145">
                <a:moveTo>
                  <a:pt x="46050" y="0"/>
                </a:moveTo>
                <a:lnTo>
                  <a:pt x="30388" y="2574"/>
                </a:lnTo>
                <a:lnTo>
                  <a:pt x="17999" y="9834"/>
                </a:lnTo>
                <a:lnTo>
                  <a:pt x="9852" y="21082"/>
                </a:lnTo>
                <a:lnTo>
                  <a:pt x="6921" y="35623"/>
                </a:lnTo>
                <a:lnTo>
                  <a:pt x="6921" y="36169"/>
                </a:lnTo>
                <a:lnTo>
                  <a:pt x="8856" y="48302"/>
                </a:lnTo>
                <a:lnTo>
                  <a:pt x="14811" y="58569"/>
                </a:lnTo>
                <a:lnTo>
                  <a:pt x="25009" y="67887"/>
                </a:lnTo>
                <a:lnTo>
                  <a:pt x="52011" y="84945"/>
                </a:lnTo>
                <a:lnTo>
                  <a:pt x="59959" y="91922"/>
                </a:lnTo>
                <a:lnTo>
                  <a:pt x="64217" y="98709"/>
                </a:lnTo>
                <a:lnTo>
                  <a:pt x="65383" y="105346"/>
                </a:lnTo>
                <a:lnTo>
                  <a:pt x="65481" y="106438"/>
                </a:lnTo>
                <a:lnTo>
                  <a:pt x="63812" y="114924"/>
                </a:lnTo>
                <a:lnTo>
                  <a:pt x="59123" y="121667"/>
                </a:lnTo>
                <a:lnTo>
                  <a:pt x="51888" y="126117"/>
                </a:lnTo>
                <a:lnTo>
                  <a:pt x="42583" y="127723"/>
                </a:lnTo>
                <a:lnTo>
                  <a:pt x="74935" y="127723"/>
                </a:lnTo>
                <a:lnTo>
                  <a:pt x="79612" y="121209"/>
                </a:lnTo>
                <a:lnTo>
                  <a:pt x="82679" y="105905"/>
                </a:lnTo>
                <a:lnTo>
                  <a:pt x="82791" y="105079"/>
                </a:lnTo>
                <a:lnTo>
                  <a:pt x="81112" y="93163"/>
                </a:lnTo>
                <a:lnTo>
                  <a:pt x="75563" y="82710"/>
                </a:lnTo>
                <a:lnTo>
                  <a:pt x="65373" y="72802"/>
                </a:lnTo>
                <a:lnTo>
                  <a:pt x="49771" y="62522"/>
                </a:lnTo>
                <a:lnTo>
                  <a:pt x="37809" y="55024"/>
                </a:lnTo>
                <a:lnTo>
                  <a:pt x="29906" y="48393"/>
                </a:lnTo>
                <a:lnTo>
                  <a:pt x="25545" y="41905"/>
                </a:lnTo>
                <a:lnTo>
                  <a:pt x="24206" y="34836"/>
                </a:lnTo>
                <a:lnTo>
                  <a:pt x="24206" y="34315"/>
                </a:lnTo>
                <a:lnTo>
                  <a:pt x="25735" y="27067"/>
                </a:lnTo>
                <a:lnTo>
                  <a:pt x="30060" y="21250"/>
                </a:lnTo>
                <a:lnTo>
                  <a:pt x="36786" y="17381"/>
                </a:lnTo>
                <a:lnTo>
                  <a:pt x="45516" y="15976"/>
                </a:lnTo>
                <a:lnTo>
                  <a:pt x="81905" y="15976"/>
                </a:lnTo>
                <a:lnTo>
                  <a:pt x="83032" y="14351"/>
                </a:lnTo>
                <a:lnTo>
                  <a:pt x="75264" y="8636"/>
                </a:lnTo>
                <a:lnTo>
                  <a:pt x="66427" y="4089"/>
                </a:lnTo>
                <a:lnTo>
                  <a:pt x="56647" y="1085"/>
                </a:lnTo>
                <a:lnTo>
                  <a:pt x="46050" y="0"/>
                </a:lnTo>
                <a:close/>
              </a:path>
              <a:path w="83185" h="144145">
                <a:moveTo>
                  <a:pt x="81905" y="15976"/>
                </a:moveTo>
                <a:lnTo>
                  <a:pt x="45516" y="15976"/>
                </a:lnTo>
                <a:lnTo>
                  <a:pt x="53352" y="16837"/>
                </a:lnTo>
                <a:lnTo>
                  <a:pt x="60575" y="19288"/>
                </a:lnTo>
                <a:lnTo>
                  <a:pt x="67251" y="23134"/>
                </a:lnTo>
                <a:lnTo>
                  <a:pt x="73444" y="28181"/>
                </a:lnTo>
                <a:lnTo>
                  <a:pt x="81905" y="15976"/>
                </a:lnTo>
                <a:close/>
              </a:path>
            </a:pathLst>
          </a:custGeom>
          <a:solidFill>
            <a:srgbClr val="231D20"/>
          </a:solidFill>
        </p:spPr>
        <p:txBody>
          <a:bodyPr wrap="square" lIns="0" tIns="0" rIns="0" bIns="0" rtlCol="0"/>
          <a:lstStyle/>
          <a:p/>
        </p:txBody>
      </p:sp>
      <p:sp>
        <p:nvSpPr>
          <p:cNvPr id="29" name="object 29"/>
          <p:cNvSpPr/>
          <p:nvPr/>
        </p:nvSpPr>
        <p:spPr>
          <a:xfrm>
            <a:off x="4951549" y="5156543"/>
            <a:ext cx="60325" cy="180975"/>
          </a:xfrm>
          <a:custGeom>
            <a:avLst/>
            <a:gdLst/>
            <a:ahLst/>
            <a:cxnLst/>
            <a:rect l="l" t="t" r="r" b="b"/>
            <a:pathLst>
              <a:path w="60325" h="180975">
                <a:moveTo>
                  <a:pt x="32194" y="55079"/>
                </a:moveTo>
                <a:lnTo>
                  <a:pt x="14097" y="55079"/>
                </a:lnTo>
                <a:lnTo>
                  <a:pt x="14097" y="151422"/>
                </a:lnTo>
                <a:lnTo>
                  <a:pt x="16357" y="165082"/>
                </a:lnTo>
                <a:lnTo>
                  <a:pt x="22609" y="174136"/>
                </a:lnTo>
                <a:lnTo>
                  <a:pt x="32056" y="179150"/>
                </a:lnTo>
                <a:lnTo>
                  <a:pt x="43903" y="180695"/>
                </a:lnTo>
                <a:lnTo>
                  <a:pt x="49745" y="180695"/>
                </a:lnTo>
                <a:lnTo>
                  <a:pt x="55600" y="179336"/>
                </a:lnTo>
                <a:lnTo>
                  <a:pt x="60121" y="177228"/>
                </a:lnTo>
                <a:lnTo>
                  <a:pt x="60121" y="164452"/>
                </a:lnTo>
                <a:lnTo>
                  <a:pt x="38315" y="164452"/>
                </a:lnTo>
                <a:lnTo>
                  <a:pt x="32194" y="160464"/>
                </a:lnTo>
                <a:lnTo>
                  <a:pt x="32194" y="55079"/>
                </a:lnTo>
                <a:close/>
              </a:path>
              <a:path w="60325" h="180975">
                <a:moveTo>
                  <a:pt x="60121" y="161798"/>
                </a:moveTo>
                <a:lnTo>
                  <a:pt x="56413" y="163398"/>
                </a:lnTo>
                <a:lnTo>
                  <a:pt x="52146" y="164452"/>
                </a:lnTo>
                <a:lnTo>
                  <a:pt x="60121" y="164452"/>
                </a:lnTo>
                <a:lnTo>
                  <a:pt x="60121" y="161798"/>
                </a:lnTo>
                <a:close/>
              </a:path>
              <a:path w="60325" h="180975">
                <a:moveTo>
                  <a:pt x="59867" y="39370"/>
                </a:moveTo>
                <a:lnTo>
                  <a:pt x="0" y="39370"/>
                </a:lnTo>
                <a:lnTo>
                  <a:pt x="0" y="55079"/>
                </a:lnTo>
                <a:lnTo>
                  <a:pt x="59867" y="55079"/>
                </a:lnTo>
                <a:lnTo>
                  <a:pt x="59867" y="39370"/>
                </a:lnTo>
                <a:close/>
              </a:path>
              <a:path w="60325" h="180975">
                <a:moveTo>
                  <a:pt x="32194" y="0"/>
                </a:moveTo>
                <a:lnTo>
                  <a:pt x="14097" y="0"/>
                </a:lnTo>
                <a:lnTo>
                  <a:pt x="14097" y="39370"/>
                </a:lnTo>
                <a:lnTo>
                  <a:pt x="32194" y="39370"/>
                </a:lnTo>
                <a:lnTo>
                  <a:pt x="32194" y="0"/>
                </a:lnTo>
                <a:close/>
              </a:path>
            </a:pathLst>
          </a:custGeom>
          <a:solidFill>
            <a:srgbClr val="231D20"/>
          </a:solidFill>
        </p:spPr>
        <p:txBody>
          <a:bodyPr wrap="square" lIns="0" tIns="0" rIns="0" bIns="0" rtlCol="0"/>
          <a:lstStyle/>
          <a:p/>
        </p:txBody>
      </p:sp>
      <p:sp>
        <p:nvSpPr>
          <p:cNvPr id="30" name="object 30"/>
          <p:cNvSpPr/>
          <p:nvPr/>
        </p:nvSpPr>
        <p:spPr>
          <a:xfrm>
            <a:off x="5027384" y="5193540"/>
            <a:ext cx="100965" cy="144780"/>
          </a:xfrm>
          <a:custGeom>
            <a:avLst/>
            <a:gdLst/>
            <a:ahLst/>
            <a:cxnLst/>
            <a:rect l="l" t="t" r="r" b="b"/>
            <a:pathLst>
              <a:path w="100964" h="144779">
                <a:moveTo>
                  <a:pt x="50558" y="0"/>
                </a:moveTo>
                <a:lnTo>
                  <a:pt x="30421" y="5143"/>
                </a:lnTo>
                <a:lnTo>
                  <a:pt x="14401" y="19615"/>
                </a:lnTo>
                <a:lnTo>
                  <a:pt x="3820" y="41973"/>
                </a:lnTo>
                <a:lnTo>
                  <a:pt x="0" y="70777"/>
                </a:lnTo>
                <a:lnTo>
                  <a:pt x="0" y="73698"/>
                </a:lnTo>
                <a:lnTo>
                  <a:pt x="3777" y="102758"/>
                </a:lnTo>
                <a:lnTo>
                  <a:pt x="14263" y="125183"/>
                </a:lnTo>
                <a:lnTo>
                  <a:pt x="30191" y="139627"/>
                </a:lnTo>
                <a:lnTo>
                  <a:pt x="50292" y="144741"/>
                </a:lnTo>
                <a:lnTo>
                  <a:pt x="70382" y="139592"/>
                </a:lnTo>
                <a:lnTo>
                  <a:pt x="82537" y="128523"/>
                </a:lnTo>
                <a:lnTo>
                  <a:pt x="50558" y="128523"/>
                </a:lnTo>
                <a:lnTo>
                  <a:pt x="37739" y="124516"/>
                </a:lnTo>
                <a:lnTo>
                  <a:pt x="27441" y="113245"/>
                </a:lnTo>
                <a:lnTo>
                  <a:pt x="20587" y="95841"/>
                </a:lnTo>
                <a:lnTo>
                  <a:pt x="18127" y="73698"/>
                </a:lnTo>
                <a:lnTo>
                  <a:pt x="18152" y="70777"/>
                </a:lnTo>
                <a:lnTo>
                  <a:pt x="20547" y="48761"/>
                </a:lnTo>
                <a:lnTo>
                  <a:pt x="27312" y="31378"/>
                </a:lnTo>
                <a:lnTo>
                  <a:pt x="37519" y="20182"/>
                </a:lnTo>
                <a:lnTo>
                  <a:pt x="50292" y="16217"/>
                </a:lnTo>
                <a:lnTo>
                  <a:pt x="82820" y="16217"/>
                </a:lnTo>
                <a:lnTo>
                  <a:pt x="70612" y="5108"/>
                </a:lnTo>
                <a:lnTo>
                  <a:pt x="50558" y="0"/>
                </a:lnTo>
                <a:close/>
              </a:path>
              <a:path w="100964" h="144779">
                <a:moveTo>
                  <a:pt x="82820" y="16217"/>
                </a:moveTo>
                <a:lnTo>
                  <a:pt x="50292" y="16217"/>
                </a:lnTo>
                <a:lnTo>
                  <a:pt x="62949" y="20223"/>
                </a:lnTo>
                <a:lnTo>
                  <a:pt x="73164" y="31488"/>
                </a:lnTo>
                <a:lnTo>
                  <a:pt x="79988" y="48884"/>
                </a:lnTo>
                <a:lnTo>
                  <a:pt x="82417" y="70777"/>
                </a:lnTo>
                <a:lnTo>
                  <a:pt x="82444" y="73698"/>
                </a:lnTo>
                <a:lnTo>
                  <a:pt x="80030" y="95841"/>
                </a:lnTo>
                <a:lnTo>
                  <a:pt x="73298" y="113245"/>
                </a:lnTo>
                <a:lnTo>
                  <a:pt x="63174" y="124516"/>
                </a:lnTo>
                <a:lnTo>
                  <a:pt x="50558" y="128523"/>
                </a:lnTo>
                <a:lnTo>
                  <a:pt x="82537" y="128523"/>
                </a:lnTo>
                <a:lnTo>
                  <a:pt x="86310" y="125088"/>
                </a:lnTo>
                <a:lnTo>
                  <a:pt x="96803" y="102650"/>
                </a:lnTo>
                <a:lnTo>
                  <a:pt x="100584" y="73698"/>
                </a:lnTo>
                <a:lnTo>
                  <a:pt x="100584" y="70777"/>
                </a:lnTo>
                <a:lnTo>
                  <a:pt x="96846" y="41865"/>
                </a:lnTo>
                <a:lnTo>
                  <a:pt x="86448" y="19519"/>
                </a:lnTo>
                <a:lnTo>
                  <a:pt x="82820" y="16217"/>
                </a:lnTo>
                <a:close/>
              </a:path>
            </a:pathLst>
          </a:custGeom>
          <a:solidFill>
            <a:srgbClr val="231D20"/>
          </a:solidFill>
        </p:spPr>
        <p:txBody>
          <a:bodyPr wrap="square" lIns="0" tIns="0" rIns="0" bIns="0" rtlCol="0"/>
          <a:lstStyle/>
          <a:p/>
        </p:txBody>
      </p:sp>
      <p:sp>
        <p:nvSpPr>
          <p:cNvPr id="31" name="object 31"/>
          <p:cNvSpPr/>
          <p:nvPr/>
        </p:nvSpPr>
        <p:spPr>
          <a:xfrm>
            <a:off x="5153750" y="5194312"/>
            <a:ext cx="56515" cy="141605"/>
          </a:xfrm>
          <a:custGeom>
            <a:avLst/>
            <a:gdLst/>
            <a:ahLst/>
            <a:cxnLst/>
            <a:rect l="l" t="t" r="r" b="b"/>
            <a:pathLst>
              <a:path w="56514" h="141604">
                <a:moveTo>
                  <a:pt x="17830" y="1600"/>
                </a:moveTo>
                <a:lnTo>
                  <a:pt x="0" y="1600"/>
                </a:lnTo>
                <a:lnTo>
                  <a:pt x="0" y="141325"/>
                </a:lnTo>
                <a:lnTo>
                  <a:pt x="17830" y="141325"/>
                </a:lnTo>
                <a:lnTo>
                  <a:pt x="17830" y="62560"/>
                </a:lnTo>
                <a:lnTo>
                  <a:pt x="20693" y="43740"/>
                </a:lnTo>
                <a:lnTo>
                  <a:pt x="28571" y="30357"/>
                </a:lnTo>
                <a:lnTo>
                  <a:pt x="34534" y="26327"/>
                </a:lnTo>
                <a:lnTo>
                  <a:pt x="17830" y="26327"/>
                </a:lnTo>
                <a:lnTo>
                  <a:pt x="17830" y="1600"/>
                </a:lnTo>
                <a:close/>
              </a:path>
              <a:path w="56514" h="141604">
                <a:moveTo>
                  <a:pt x="55918" y="0"/>
                </a:moveTo>
                <a:lnTo>
                  <a:pt x="42878" y="1470"/>
                </a:lnTo>
                <a:lnTo>
                  <a:pt x="32164" y="6896"/>
                </a:lnTo>
                <a:lnTo>
                  <a:pt x="23805" y="15455"/>
                </a:lnTo>
                <a:lnTo>
                  <a:pt x="17830" y="26327"/>
                </a:lnTo>
                <a:lnTo>
                  <a:pt x="34534" y="26327"/>
                </a:lnTo>
                <a:lnTo>
                  <a:pt x="40397" y="22364"/>
                </a:lnTo>
                <a:lnTo>
                  <a:pt x="55105" y="19710"/>
                </a:lnTo>
                <a:lnTo>
                  <a:pt x="55918" y="19710"/>
                </a:lnTo>
                <a:lnTo>
                  <a:pt x="55918" y="0"/>
                </a:lnTo>
                <a:close/>
              </a:path>
            </a:pathLst>
          </a:custGeom>
          <a:solidFill>
            <a:srgbClr val="231D20"/>
          </a:solidFill>
        </p:spPr>
        <p:txBody>
          <a:bodyPr wrap="square" lIns="0" tIns="0" rIns="0" bIns="0" rtlCol="0"/>
          <a:lstStyle/>
          <a:p/>
        </p:txBody>
      </p:sp>
      <p:sp>
        <p:nvSpPr>
          <p:cNvPr id="32" name="object 32"/>
          <p:cNvSpPr/>
          <p:nvPr/>
        </p:nvSpPr>
        <p:spPr>
          <a:xfrm>
            <a:off x="5219481" y="5193539"/>
            <a:ext cx="93980" cy="144780"/>
          </a:xfrm>
          <a:custGeom>
            <a:avLst/>
            <a:gdLst/>
            <a:ahLst/>
            <a:cxnLst/>
            <a:rect l="l" t="t" r="r" b="b"/>
            <a:pathLst>
              <a:path w="93979" h="144779">
                <a:moveTo>
                  <a:pt x="47637" y="0"/>
                </a:moveTo>
                <a:lnTo>
                  <a:pt x="29082" y="4864"/>
                </a:lnTo>
                <a:lnTo>
                  <a:pt x="13932" y="18976"/>
                </a:lnTo>
                <a:lnTo>
                  <a:pt x="3739" y="41533"/>
                </a:lnTo>
                <a:lnTo>
                  <a:pt x="0" y="71843"/>
                </a:lnTo>
                <a:lnTo>
                  <a:pt x="0" y="74498"/>
                </a:lnTo>
                <a:lnTo>
                  <a:pt x="4160" y="104569"/>
                </a:lnTo>
                <a:lnTo>
                  <a:pt x="15528" y="126593"/>
                </a:lnTo>
                <a:lnTo>
                  <a:pt x="32436" y="140131"/>
                </a:lnTo>
                <a:lnTo>
                  <a:pt x="53213" y="144741"/>
                </a:lnTo>
                <a:lnTo>
                  <a:pt x="63829" y="143764"/>
                </a:lnTo>
                <a:lnTo>
                  <a:pt x="73477" y="140896"/>
                </a:lnTo>
                <a:lnTo>
                  <a:pt x="82375" y="136233"/>
                </a:lnTo>
                <a:lnTo>
                  <a:pt x="90741" y="129870"/>
                </a:lnTo>
                <a:lnTo>
                  <a:pt x="89896" y="128523"/>
                </a:lnTo>
                <a:lnTo>
                  <a:pt x="54813" y="128523"/>
                </a:lnTo>
                <a:lnTo>
                  <a:pt x="41019" y="125368"/>
                </a:lnTo>
                <a:lnTo>
                  <a:pt x="29530" y="116051"/>
                </a:lnTo>
                <a:lnTo>
                  <a:pt x="21437" y="100797"/>
                </a:lnTo>
                <a:lnTo>
                  <a:pt x="17830" y="79832"/>
                </a:lnTo>
                <a:lnTo>
                  <a:pt x="93421" y="79832"/>
                </a:lnTo>
                <a:lnTo>
                  <a:pt x="93421" y="70510"/>
                </a:lnTo>
                <a:lnTo>
                  <a:pt x="92870" y="65443"/>
                </a:lnTo>
                <a:lnTo>
                  <a:pt x="17564" y="65443"/>
                </a:lnTo>
                <a:lnTo>
                  <a:pt x="20691" y="44458"/>
                </a:lnTo>
                <a:lnTo>
                  <a:pt x="27209" y="28913"/>
                </a:lnTo>
                <a:lnTo>
                  <a:pt x="36423" y="19256"/>
                </a:lnTo>
                <a:lnTo>
                  <a:pt x="47637" y="15938"/>
                </a:lnTo>
                <a:lnTo>
                  <a:pt x="77987" y="15938"/>
                </a:lnTo>
                <a:lnTo>
                  <a:pt x="66685" y="4912"/>
                </a:lnTo>
                <a:lnTo>
                  <a:pt x="47637" y="0"/>
                </a:lnTo>
                <a:close/>
              </a:path>
              <a:path w="93979" h="144779">
                <a:moveTo>
                  <a:pt x="82207" y="116268"/>
                </a:moveTo>
                <a:lnTo>
                  <a:pt x="76106" y="121221"/>
                </a:lnTo>
                <a:lnTo>
                  <a:pt x="69619" y="125096"/>
                </a:lnTo>
                <a:lnTo>
                  <a:pt x="62577" y="127621"/>
                </a:lnTo>
                <a:lnTo>
                  <a:pt x="54813" y="128523"/>
                </a:lnTo>
                <a:lnTo>
                  <a:pt x="89896" y="128523"/>
                </a:lnTo>
                <a:lnTo>
                  <a:pt x="82207" y="116268"/>
                </a:lnTo>
                <a:close/>
              </a:path>
              <a:path w="93979" h="144779">
                <a:moveTo>
                  <a:pt x="77987" y="15938"/>
                </a:moveTo>
                <a:lnTo>
                  <a:pt x="47637" y="15938"/>
                </a:lnTo>
                <a:lnTo>
                  <a:pt x="59277" y="19707"/>
                </a:lnTo>
                <a:lnTo>
                  <a:pt x="68035" y="30113"/>
                </a:lnTo>
                <a:lnTo>
                  <a:pt x="73642" y="45808"/>
                </a:lnTo>
                <a:lnTo>
                  <a:pt x="75831" y="65443"/>
                </a:lnTo>
                <a:lnTo>
                  <a:pt x="92870" y="65443"/>
                </a:lnTo>
                <a:lnTo>
                  <a:pt x="90232" y="41180"/>
                </a:lnTo>
                <a:lnTo>
                  <a:pt x="81082" y="18957"/>
                </a:lnTo>
                <a:lnTo>
                  <a:pt x="77987" y="15938"/>
                </a:lnTo>
                <a:close/>
              </a:path>
            </a:pathLst>
          </a:custGeom>
          <a:solidFill>
            <a:srgbClr val="231D20"/>
          </a:solidFill>
        </p:spPr>
        <p:txBody>
          <a:bodyPr wrap="square" lIns="0" tIns="0" rIns="0" bIns="0" rtlCol="0"/>
          <a:lstStyle/>
          <a:p/>
        </p:txBody>
      </p:sp>
      <p:sp>
        <p:nvSpPr>
          <p:cNvPr id="33" name="object 33"/>
          <p:cNvSpPr/>
          <p:nvPr/>
        </p:nvSpPr>
        <p:spPr>
          <a:xfrm>
            <a:off x="5320960" y="5078940"/>
            <a:ext cx="402590" cy="335915"/>
          </a:xfrm>
          <a:custGeom>
            <a:avLst/>
            <a:gdLst/>
            <a:ahLst/>
            <a:cxnLst/>
            <a:rect l="l" t="t" r="r" b="b"/>
            <a:pathLst>
              <a:path w="402589" h="335914">
                <a:moveTo>
                  <a:pt x="174231" y="0"/>
                </a:moveTo>
                <a:lnTo>
                  <a:pt x="17449" y="38887"/>
                </a:lnTo>
                <a:lnTo>
                  <a:pt x="13449" y="43014"/>
                </a:lnTo>
                <a:lnTo>
                  <a:pt x="11163" y="53454"/>
                </a:lnTo>
                <a:lnTo>
                  <a:pt x="13081" y="58877"/>
                </a:lnTo>
                <a:lnTo>
                  <a:pt x="41554" y="81584"/>
                </a:lnTo>
                <a:lnTo>
                  <a:pt x="1905" y="114122"/>
                </a:lnTo>
                <a:lnTo>
                  <a:pt x="0" y="118745"/>
                </a:lnTo>
                <a:lnTo>
                  <a:pt x="990" y="128143"/>
                </a:lnTo>
                <a:lnTo>
                  <a:pt x="3822" y="132283"/>
                </a:lnTo>
                <a:lnTo>
                  <a:pt x="49834" y="156095"/>
                </a:lnTo>
                <a:lnTo>
                  <a:pt x="49834" y="250113"/>
                </a:lnTo>
                <a:lnTo>
                  <a:pt x="52349" y="254647"/>
                </a:lnTo>
                <a:lnTo>
                  <a:pt x="181660" y="334657"/>
                </a:lnTo>
                <a:lnTo>
                  <a:pt x="184226" y="335368"/>
                </a:lnTo>
                <a:lnTo>
                  <a:pt x="189357" y="335368"/>
                </a:lnTo>
                <a:lnTo>
                  <a:pt x="191909" y="334657"/>
                </a:lnTo>
                <a:lnTo>
                  <a:pt x="249083" y="299339"/>
                </a:lnTo>
                <a:lnTo>
                  <a:pt x="195656" y="299339"/>
                </a:lnTo>
                <a:lnTo>
                  <a:pt x="195656" y="298704"/>
                </a:lnTo>
                <a:lnTo>
                  <a:pt x="176936" y="298704"/>
                </a:lnTo>
                <a:lnTo>
                  <a:pt x="77914" y="237439"/>
                </a:lnTo>
                <a:lnTo>
                  <a:pt x="77914" y="160096"/>
                </a:lnTo>
                <a:lnTo>
                  <a:pt x="118641" y="160096"/>
                </a:lnTo>
                <a:lnTo>
                  <a:pt x="39852" y="119316"/>
                </a:lnTo>
                <a:lnTo>
                  <a:pt x="72123" y="92824"/>
                </a:lnTo>
                <a:lnTo>
                  <a:pt x="121438" y="92824"/>
                </a:lnTo>
                <a:lnTo>
                  <a:pt x="99618" y="83870"/>
                </a:lnTo>
                <a:lnTo>
                  <a:pt x="143044" y="71666"/>
                </a:lnTo>
                <a:lnTo>
                  <a:pt x="73850" y="71666"/>
                </a:lnTo>
                <a:lnTo>
                  <a:pt x="73444" y="71259"/>
                </a:lnTo>
                <a:lnTo>
                  <a:pt x="57035" y="58013"/>
                </a:lnTo>
                <a:lnTo>
                  <a:pt x="171221" y="29692"/>
                </a:lnTo>
                <a:lnTo>
                  <a:pt x="365392" y="29692"/>
                </a:lnTo>
                <a:lnTo>
                  <a:pt x="334489" y="22364"/>
                </a:lnTo>
                <a:lnTo>
                  <a:pt x="211150" y="22364"/>
                </a:lnTo>
                <a:lnTo>
                  <a:pt x="178257" y="698"/>
                </a:lnTo>
                <a:lnTo>
                  <a:pt x="174231" y="0"/>
                </a:lnTo>
                <a:close/>
              </a:path>
              <a:path w="402589" h="335914">
                <a:moveTo>
                  <a:pt x="345473" y="143395"/>
                </a:moveTo>
                <a:lnTo>
                  <a:pt x="317373" y="143395"/>
                </a:lnTo>
                <a:lnTo>
                  <a:pt x="317500" y="224066"/>
                </a:lnTo>
                <a:lnTo>
                  <a:pt x="195656" y="299339"/>
                </a:lnTo>
                <a:lnTo>
                  <a:pt x="249083" y="299339"/>
                </a:lnTo>
                <a:lnTo>
                  <a:pt x="343077" y="241274"/>
                </a:lnTo>
                <a:lnTo>
                  <a:pt x="345605" y="236753"/>
                </a:lnTo>
                <a:lnTo>
                  <a:pt x="345473" y="143395"/>
                </a:lnTo>
                <a:close/>
              </a:path>
              <a:path w="402589" h="335914">
                <a:moveTo>
                  <a:pt x="195656" y="148043"/>
                </a:moveTo>
                <a:lnTo>
                  <a:pt x="176936" y="148043"/>
                </a:lnTo>
                <a:lnTo>
                  <a:pt x="176936" y="298704"/>
                </a:lnTo>
                <a:lnTo>
                  <a:pt x="195656" y="298704"/>
                </a:lnTo>
                <a:lnTo>
                  <a:pt x="195656" y="148043"/>
                </a:lnTo>
                <a:close/>
              </a:path>
              <a:path w="402589" h="335914">
                <a:moveTo>
                  <a:pt x="118641" y="160096"/>
                </a:moveTo>
                <a:lnTo>
                  <a:pt x="77914" y="160096"/>
                </a:lnTo>
                <a:lnTo>
                  <a:pt x="123304" y="183578"/>
                </a:lnTo>
                <a:lnTo>
                  <a:pt x="124650" y="184289"/>
                </a:lnTo>
                <a:lnTo>
                  <a:pt x="126136" y="184632"/>
                </a:lnTo>
                <a:lnTo>
                  <a:pt x="129679" y="184632"/>
                </a:lnTo>
                <a:lnTo>
                  <a:pt x="131737" y="183946"/>
                </a:lnTo>
                <a:lnTo>
                  <a:pt x="156631" y="164172"/>
                </a:lnTo>
                <a:lnTo>
                  <a:pt x="126517" y="164172"/>
                </a:lnTo>
                <a:lnTo>
                  <a:pt x="118641" y="160096"/>
                </a:lnTo>
                <a:close/>
              </a:path>
              <a:path w="402589" h="335914">
                <a:moveTo>
                  <a:pt x="229087" y="145211"/>
                </a:moveTo>
                <a:lnTo>
                  <a:pt x="195656" y="145211"/>
                </a:lnTo>
                <a:lnTo>
                  <a:pt x="248335" y="180835"/>
                </a:lnTo>
                <a:lnTo>
                  <a:pt x="250164" y="181368"/>
                </a:lnTo>
                <a:lnTo>
                  <a:pt x="253669" y="181368"/>
                </a:lnTo>
                <a:lnTo>
                  <a:pt x="255346" y="180936"/>
                </a:lnTo>
                <a:lnTo>
                  <a:pt x="288457" y="160896"/>
                </a:lnTo>
                <a:lnTo>
                  <a:pt x="252285" y="160896"/>
                </a:lnTo>
                <a:lnTo>
                  <a:pt x="229087" y="145211"/>
                </a:lnTo>
                <a:close/>
              </a:path>
              <a:path w="402589" h="335914">
                <a:moveTo>
                  <a:pt x="121438" y="92824"/>
                </a:moveTo>
                <a:lnTo>
                  <a:pt x="72123" y="92824"/>
                </a:lnTo>
                <a:lnTo>
                  <a:pt x="167233" y="131838"/>
                </a:lnTo>
                <a:lnTo>
                  <a:pt x="126517" y="164172"/>
                </a:lnTo>
                <a:lnTo>
                  <a:pt x="156631" y="164172"/>
                </a:lnTo>
                <a:lnTo>
                  <a:pt x="176936" y="148043"/>
                </a:lnTo>
                <a:lnTo>
                  <a:pt x="195656" y="148043"/>
                </a:lnTo>
                <a:lnTo>
                  <a:pt x="195656" y="145211"/>
                </a:lnTo>
                <a:lnTo>
                  <a:pt x="229087" y="145211"/>
                </a:lnTo>
                <a:lnTo>
                  <a:pt x="207899" y="130886"/>
                </a:lnTo>
                <a:lnTo>
                  <a:pt x="236107" y="119443"/>
                </a:lnTo>
                <a:lnTo>
                  <a:pt x="186309" y="119443"/>
                </a:lnTo>
                <a:lnTo>
                  <a:pt x="121438" y="92824"/>
                </a:lnTo>
                <a:close/>
              </a:path>
              <a:path w="402589" h="335914">
                <a:moveTo>
                  <a:pt x="397469" y="84226"/>
                </a:moveTo>
                <a:lnTo>
                  <a:pt x="322922" y="84226"/>
                </a:lnTo>
                <a:lnTo>
                  <a:pt x="328486" y="86625"/>
                </a:lnTo>
                <a:lnTo>
                  <a:pt x="356235" y="98005"/>
                </a:lnTo>
                <a:lnTo>
                  <a:pt x="252285" y="160896"/>
                </a:lnTo>
                <a:lnTo>
                  <a:pt x="288457" y="160896"/>
                </a:lnTo>
                <a:lnTo>
                  <a:pt x="317373" y="143395"/>
                </a:lnTo>
                <a:lnTo>
                  <a:pt x="345473" y="143395"/>
                </a:lnTo>
                <a:lnTo>
                  <a:pt x="345465" y="137350"/>
                </a:lnTo>
                <a:lnTo>
                  <a:pt x="399453" y="104686"/>
                </a:lnTo>
                <a:lnTo>
                  <a:pt x="402069" y="99593"/>
                </a:lnTo>
                <a:lnTo>
                  <a:pt x="401193" y="88963"/>
                </a:lnTo>
                <a:lnTo>
                  <a:pt x="397789" y="84353"/>
                </a:lnTo>
                <a:lnTo>
                  <a:pt x="397469" y="84226"/>
                </a:lnTo>
                <a:close/>
              </a:path>
              <a:path w="402589" h="335914">
                <a:moveTo>
                  <a:pt x="285991" y="52857"/>
                </a:moveTo>
                <a:lnTo>
                  <a:pt x="209969" y="52857"/>
                </a:lnTo>
                <a:lnTo>
                  <a:pt x="296341" y="74803"/>
                </a:lnTo>
                <a:lnTo>
                  <a:pt x="186309" y="119443"/>
                </a:lnTo>
                <a:lnTo>
                  <a:pt x="236107" y="119443"/>
                </a:lnTo>
                <a:lnTo>
                  <a:pt x="322922" y="84226"/>
                </a:lnTo>
                <a:lnTo>
                  <a:pt x="397469" y="84226"/>
                </a:lnTo>
                <a:lnTo>
                  <a:pt x="363016" y="70472"/>
                </a:lnTo>
                <a:lnTo>
                  <a:pt x="377764" y="62014"/>
                </a:lnTo>
                <a:lnTo>
                  <a:pt x="322008" y="62014"/>
                </a:lnTo>
                <a:lnTo>
                  <a:pt x="285991" y="52857"/>
                </a:lnTo>
                <a:close/>
              </a:path>
              <a:path w="402589" h="335914">
                <a:moveTo>
                  <a:pt x="365392" y="29692"/>
                </a:moveTo>
                <a:lnTo>
                  <a:pt x="171221" y="29692"/>
                </a:lnTo>
                <a:lnTo>
                  <a:pt x="186778" y="39941"/>
                </a:lnTo>
                <a:lnTo>
                  <a:pt x="73850" y="71666"/>
                </a:lnTo>
                <a:lnTo>
                  <a:pt x="143044" y="71666"/>
                </a:lnTo>
                <a:lnTo>
                  <a:pt x="209969" y="52857"/>
                </a:lnTo>
                <a:lnTo>
                  <a:pt x="285991" y="52857"/>
                </a:lnTo>
                <a:lnTo>
                  <a:pt x="238785" y="40855"/>
                </a:lnTo>
                <a:lnTo>
                  <a:pt x="256959" y="32829"/>
                </a:lnTo>
                <a:lnTo>
                  <a:pt x="378621" y="32829"/>
                </a:lnTo>
                <a:lnTo>
                  <a:pt x="365392" y="29692"/>
                </a:lnTo>
                <a:close/>
              </a:path>
              <a:path w="402589" h="335914">
                <a:moveTo>
                  <a:pt x="378621" y="32829"/>
                </a:moveTo>
                <a:lnTo>
                  <a:pt x="256959" y="32829"/>
                </a:lnTo>
                <a:lnTo>
                  <a:pt x="338493" y="52171"/>
                </a:lnTo>
                <a:lnTo>
                  <a:pt x="322605" y="61518"/>
                </a:lnTo>
                <a:lnTo>
                  <a:pt x="322008" y="62014"/>
                </a:lnTo>
                <a:lnTo>
                  <a:pt x="377764" y="62014"/>
                </a:lnTo>
                <a:lnTo>
                  <a:pt x="388239" y="56007"/>
                </a:lnTo>
                <a:lnTo>
                  <a:pt x="390982" y="50380"/>
                </a:lnTo>
                <a:lnTo>
                  <a:pt x="389318" y="38976"/>
                </a:lnTo>
                <a:lnTo>
                  <a:pt x="385102" y="34366"/>
                </a:lnTo>
                <a:lnTo>
                  <a:pt x="378621" y="32829"/>
                </a:lnTo>
                <a:close/>
              </a:path>
              <a:path w="402589" h="335914">
                <a:moveTo>
                  <a:pt x="255866" y="3721"/>
                </a:moveTo>
                <a:lnTo>
                  <a:pt x="252730" y="4013"/>
                </a:lnTo>
                <a:lnTo>
                  <a:pt x="211150" y="22364"/>
                </a:lnTo>
                <a:lnTo>
                  <a:pt x="334489" y="22364"/>
                </a:lnTo>
                <a:lnTo>
                  <a:pt x="255866" y="3721"/>
                </a:lnTo>
                <a:close/>
              </a:path>
            </a:pathLst>
          </a:custGeom>
          <a:solidFill>
            <a:srgbClr val="F78F20"/>
          </a:solidFill>
        </p:spPr>
        <p:txBody>
          <a:bodyPr wrap="square" lIns="0" tIns="0" rIns="0" bIns="0" rtlCol="0"/>
          <a:lstStyle/>
          <a:p/>
        </p:txBody>
      </p:sp>
      <p:sp>
        <p:nvSpPr>
          <p:cNvPr id="34" name="object 34"/>
          <p:cNvSpPr txBox="1"/>
          <p:nvPr/>
        </p:nvSpPr>
        <p:spPr>
          <a:xfrm>
            <a:off x="615250" y="1870582"/>
            <a:ext cx="3234055" cy="1552575"/>
          </a:xfrm>
          <a:prstGeom prst="rect">
            <a:avLst/>
          </a:prstGeom>
        </p:spPr>
        <p:txBody>
          <a:bodyPr wrap="square" lIns="0" tIns="0" rIns="0" bIns="0" rtlCol="0" vert="horz">
            <a:spAutoFit/>
          </a:bodyPr>
          <a:lstStyle/>
          <a:p>
            <a:pPr marL="12700" marR="5080">
              <a:lnSpc>
                <a:spcPct val="101800"/>
              </a:lnSpc>
            </a:pPr>
            <a:r>
              <a:rPr dirty="0" sz="900" spc="-5" b="1">
                <a:solidFill>
                  <a:srgbClr val="4C4D4F"/>
                </a:solidFill>
                <a:latin typeface="Helvetica"/>
                <a:cs typeface="Helvetica"/>
              </a:rPr>
              <a:t>Howard </a:t>
            </a:r>
            <a:r>
              <a:rPr dirty="0" sz="900" b="1">
                <a:solidFill>
                  <a:srgbClr val="4C4D4F"/>
                </a:solidFill>
                <a:latin typeface="Helvetica"/>
                <a:cs typeface="Helvetica"/>
              </a:rPr>
              <a:t>Power </a:t>
            </a:r>
            <a:r>
              <a:rPr dirty="0" sz="900" spc="-5" b="1">
                <a:solidFill>
                  <a:srgbClr val="4C4D4F"/>
                </a:solidFill>
                <a:latin typeface="Helvetica"/>
                <a:cs typeface="Helvetica"/>
              </a:rPr>
              <a:t>Solutions</a:t>
            </a:r>
            <a:r>
              <a:rPr dirty="0" sz="900" spc="-5">
                <a:solidFill>
                  <a:srgbClr val="4C4D4F"/>
                </a:solidFill>
                <a:latin typeface="Helvetica-Light"/>
                <a:cs typeface="Helvetica-Light"/>
              </a:rPr>
              <a:t>, </a:t>
            </a:r>
            <a:r>
              <a:rPr dirty="0" sz="900">
                <a:solidFill>
                  <a:srgbClr val="4C4D4F"/>
                </a:solidFill>
                <a:latin typeface="Helvetica-Light"/>
                <a:cs typeface="Helvetica-Light"/>
              </a:rPr>
              <a:t>originally known as Howard  Industries, was founded in 1968 by Billy W. Howard, Sr. Over  the past four decades, this company has grown to become</a:t>
            </a:r>
            <a:r>
              <a:rPr dirty="0" sz="900" spc="-100">
                <a:solidFill>
                  <a:srgbClr val="4C4D4F"/>
                </a:solidFill>
                <a:latin typeface="Helvetica-Light"/>
                <a:cs typeface="Helvetica-Light"/>
              </a:rPr>
              <a:t> </a:t>
            </a:r>
            <a:r>
              <a:rPr dirty="0" sz="900">
                <a:solidFill>
                  <a:srgbClr val="4C4D4F"/>
                </a:solidFill>
                <a:latin typeface="Helvetica-Light"/>
                <a:cs typeface="Helvetica-Light"/>
              </a:rPr>
              <a:t>the  world’s leading manufacturer of distribution transformers, with  over 9 million transformers in service throughout the United  States and abroad. Located in Laurel, MS, this facility has 2.3  million square feet, making it the largest transformer plant in  the world. Our newest transformer division, Howard Substation  Transformers, located near corporate headquarters, began  manufacturing operations in April 2005, producing power  transformers with higher KVA and voltage</a:t>
            </a:r>
            <a:r>
              <a:rPr dirty="0" sz="900" spc="-100">
                <a:solidFill>
                  <a:srgbClr val="4C4D4F"/>
                </a:solidFill>
                <a:latin typeface="Helvetica-Light"/>
                <a:cs typeface="Helvetica-Light"/>
              </a:rPr>
              <a:t> </a:t>
            </a:r>
            <a:r>
              <a:rPr dirty="0" sz="900">
                <a:solidFill>
                  <a:srgbClr val="4C4D4F"/>
                </a:solidFill>
                <a:latin typeface="Helvetica-Light"/>
                <a:cs typeface="Helvetica-Light"/>
              </a:rPr>
              <a:t>ratings.</a:t>
            </a:r>
            <a:endParaRPr sz="900">
              <a:latin typeface="Helvetica-Light"/>
              <a:cs typeface="Helvetica-Light"/>
            </a:endParaRPr>
          </a:p>
        </p:txBody>
      </p:sp>
      <p:sp>
        <p:nvSpPr>
          <p:cNvPr id="35" name="object 35"/>
          <p:cNvSpPr/>
          <p:nvPr/>
        </p:nvSpPr>
        <p:spPr>
          <a:xfrm>
            <a:off x="627954" y="1446087"/>
            <a:ext cx="1210249" cy="329079"/>
          </a:xfrm>
          <a:prstGeom prst="rect">
            <a:avLst/>
          </a:prstGeom>
          <a:blipFill>
            <a:blip r:embed="rId7" cstate="print"/>
            <a:stretch>
              <a:fillRect/>
            </a:stretch>
          </a:blipFill>
        </p:spPr>
        <p:txBody>
          <a:bodyPr wrap="square" lIns="0" tIns="0" rIns="0" bIns="0" rtlCol="0"/>
          <a:lstStyle/>
          <a:p/>
        </p:txBody>
      </p:sp>
      <p:sp>
        <p:nvSpPr>
          <p:cNvPr id="36" name="object 36"/>
          <p:cNvSpPr txBox="1"/>
          <p:nvPr/>
        </p:nvSpPr>
        <p:spPr>
          <a:xfrm>
            <a:off x="625002" y="7821690"/>
            <a:ext cx="3190240" cy="1273175"/>
          </a:xfrm>
          <a:prstGeom prst="rect">
            <a:avLst/>
          </a:prstGeom>
        </p:spPr>
        <p:txBody>
          <a:bodyPr wrap="square" lIns="0" tIns="0" rIns="0" bIns="0" rtlCol="0" vert="horz">
            <a:spAutoFit/>
          </a:bodyPr>
          <a:lstStyle/>
          <a:p>
            <a:pPr marL="12700" marR="5080">
              <a:lnSpc>
                <a:spcPct val="101800"/>
              </a:lnSpc>
            </a:pPr>
            <a:r>
              <a:rPr dirty="0" sz="900">
                <a:solidFill>
                  <a:srgbClr val="4C4D4F"/>
                </a:solidFill>
                <a:latin typeface="Helvetica-Light"/>
                <a:cs typeface="Helvetica-Light"/>
              </a:rPr>
              <a:t>Our </a:t>
            </a:r>
            <a:r>
              <a:rPr dirty="0" sz="900" spc="-5">
                <a:solidFill>
                  <a:srgbClr val="4C4D4F"/>
                </a:solidFill>
                <a:latin typeface="Helvetica-Light"/>
                <a:cs typeface="Helvetica-Light"/>
              </a:rPr>
              <a:t>Corporate Headquarters is also </a:t>
            </a:r>
            <a:r>
              <a:rPr dirty="0" sz="900">
                <a:solidFill>
                  <a:srgbClr val="4C4D4F"/>
                </a:solidFill>
                <a:latin typeface="Helvetica-Light"/>
                <a:cs typeface="Helvetica-Light"/>
              </a:rPr>
              <a:t>home </a:t>
            </a:r>
            <a:r>
              <a:rPr dirty="0" sz="900" spc="-5">
                <a:solidFill>
                  <a:srgbClr val="4C4D4F"/>
                </a:solidFill>
                <a:latin typeface="Helvetica-Light"/>
                <a:cs typeface="Helvetica-Light"/>
              </a:rPr>
              <a:t>to our technology  division, </a:t>
            </a:r>
            <a:r>
              <a:rPr dirty="0" sz="900" spc="5" b="1">
                <a:solidFill>
                  <a:srgbClr val="4C4D4F"/>
                </a:solidFill>
                <a:latin typeface="Helvetica"/>
                <a:cs typeface="Helvetica"/>
              </a:rPr>
              <a:t>Howard </a:t>
            </a:r>
            <a:r>
              <a:rPr dirty="0" sz="900" b="1">
                <a:solidFill>
                  <a:srgbClr val="4C4D4F"/>
                </a:solidFill>
                <a:latin typeface="Helvetica"/>
                <a:cs typeface="Helvetica"/>
              </a:rPr>
              <a:t>Technology Solutions</a:t>
            </a:r>
            <a:r>
              <a:rPr dirty="0" sz="900">
                <a:solidFill>
                  <a:srgbClr val="4C4D4F"/>
                </a:solidFill>
                <a:latin typeface="Helvetica-Light"/>
                <a:cs typeface="Helvetica-Light"/>
              </a:rPr>
              <a:t>, </a:t>
            </a:r>
            <a:r>
              <a:rPr dirty="0" sz="900" spc="-5">
                <a:solidFill>
                  <a:srgbClr val="4C4D4F"/>
                </a:solidFill>
                <a:latin typeface="Helvetica-Light"/>
                <a:cs typeface="Helvetica-Light"/>
              </a:rPr>
              <a:t>and </a:t>
            </a:r>
            <a:r>
              <a:rPr dirty="0" sz="900">
                <a:solidFill>
                  <a:srgbClr val="4C4D4F"/>
                </a:solidFill>
                <a:latin typeface="Helvetica-Light"/>
                <a:cs typeface="Helvetica-Light"/>
              </a:rPr>
              <a:t>its </a:t>
            </a:r>
            <a:r>
              <a:rPr dirty="0" sz="900" spc="-5">
                <a:solidFill>
                  <a:srgbClr val="4C4D4F"/>
                </a:solidFill>
                <a:latin typeface="Helvetica-Light"/>
                <a:cs typeface="Helvetica-Light"/>
              </a:rPr>
              <a:t>medical  division, Howard Medical. </a:t>
            </a:r>
            <a:r>
              <a:rPr dirty="0" sz="900">
                <a:solidFill>
                  <a:srgbClr val="4C4D4F"/>
                </a:solidFill>
                <a:latin typeface="Helvetica-Light"/>
                <a:cs typeface="Helvetica-Light"/>
              </a:rPr>
              <a:t>These </a:t>
            </a:r>
            <a:r>
              <a:rPr dirty="0" sz="900" spc="5">
                <a:solidFill>
                  <a:srgbClr val="4C4D4F"/>
                </a:solidFill>
                <a:latin typeface="Helvetica-Light"/>
                <a:cs typeface="Helvetica-Light"/>
              </a:rPr>
              <a:t>two </a:t>
            </a:r>
            <a:r>
              <a:rPr dirty="0" sz="900" spc="-5">
                <a:solidFill>
                  <a:srgbClr val="4C4D4F"/>
                </a:solidFill>
                <a:latin typeface="Helvetica-Light"/>
                <a:cs typeface="Helvetica-Light"/>
              </a:rPr>
              <a:t>divisions bring to market  </a:t>
            </a:r>
            <a:r>
              <a:rPr dirty="0" sz="900">
                <a:solidFill>
                  <a:srgbClr val="4C4D4F"/>
                </a:solidFill>
                <a:latin typeface="Helvetica-Light"/>
                <a:cs typeface="Helvetica-Light"/>
              </a:rPr>
              <a:t>cutting-edge </a:t>
            </a:r>
            <a:r>
              <a:rPr dirty="0" sz="900" spc="-5">
                <a:solidFill>
                  <a:srgbClr val="4C4D4F"/>
                </a:solidFill>
                <a:latin typeface="Helvetica-Light"/>
                <a:cs typeface="Helvetica-Light"/>
              </a:rPr>
              <a:t>technology that includes audiovisual and  instructional solutions, </a:t>
            </a:r>
            <a:r>
              <a:rPr dirty="0" sz="900">
                <a:solidFill>
                  <a:srgbClr val="4C4D4F"/>
                </a:solidFill>
                <a:latin typeface="Helvetica-Light"/>
                <a:cs typeface="Helvetica-Light"/>
              </a:rPr>
              <a:t>network security </a:t>
            </a:r>
            <a:r>
              <a:rPr dirty="0" sz="900" spc="-5">
                <a:solidFill>
                  <a:srgbClr val="4C4D4F"/>
                </a:solidFill>
                <a:latin typeface="Helvetica-Light"/>
                <a:cs typeface="Helvetica-Light"/>
              </a:rPr>
              <a:t>and storage solutions,  </a:t>
            </a:r>
            <a:r>
              <a:rPr dirty="0" sz="900">
                <a:solidFill>
                  <a:srgbClr val="4C4D4F"/>
                </a:solidFill>
                <a:latin typeface="Helvetica-Light"/>
                <a:cs typeface="Helvetica-Light"/>
              </a:rPr>
              <a:t>as </a:t>
            </a:r>
            <a:r>
              <a:rPr dirty="0" sz="900" spc="-10">
                <a:solidFill>
                  <a:srgbClr val="4C4D4F"/>
                </a:solidFill>
                <a:latin typeface="Helvetica-Light"/>
                <a:cs typeface="Helvetica-Light"/>
              </a:rPr>
              <a:t>well </a:t>
            </a:r>
            <a:r>
              <a:rPr dirty="0" sz="900">
                <a:solidFill>
                  <a:srgbClr val="4C4D4F"/>
                </a:solidFill>
                <a:latin typeface="Helvetica-Light"/>
                <a:cs typeface="Helvetica-Light"/>
              </a:rPr>
              <a:t>as </a:t>
            </a:r>
            <a:r>
              <a:rPr dirty="0" sz="900" spc="-5">
                <a:solidFill>
                  <a:srgbClr val="4C4D4F"/>
                </a:solidFill>
                <a:latin typeface="Helvetica-Light"/>
                <a:cs typeface="Helvetica-Light"/>
              </a:rPr>
              <a:t>installation, consulting, and design </a:t>
            </a:r>
            <a:r>
              <a:rPr dirty="0" sz="900">
                <a:solidFill>
                  <a:srgbClr val="4C4D4F"/>
                </a:solidFill>
                <a:latin typeface="Helvetica-Light"/>
                <a:cs typeface="Helvetica-Light"/>
              </a:rPr>
              <a:t>services. </a:t>
            </a:r>
            <a:r>
              <a:rPr dirty="0" sz="900" spc="-5">
                <a:solidFill>
                  <a:srgbClr val="4C4D4F"/>
                </a:solidFill>
                <a:latin typeface="Helvetica-Light"/>
                <a:cs typeface="Helvetica-Light"/>
              </a:rPr>
              <a:t>From  distance learning and </a:t>
            </a:r>
            <a:r>
              <a:rPr dirty="0" sz="900" spc="-10">
                <a:solidFill>
                  <a:srgbClr val="4C4D4F"/>
                </a:solidFill>
                <a:latin typeface="Helvetica-Light"/>
                <a:cs typeface="Helvetica-Light"/>
              </a:rPr>
              <a:t>interactive </a:t>
            </a:r>
            <a:r>
              <a:rPr dirty="0" sz="900" spc="-5">
                <a:solidFill>
                  <a:srgbClr val="4C4D4F"/>
                </a:solidFill>
                <a:latin typeface="Helvetica-Light"/>
                <a:cs typeface="Helvetica-Light"/>
              </a:rPr>
              <a:t>classroom products to point-  </a:t>
            </a:r>
            <a:r>
              <a:rPr dirty="0" sz="900">
                <a:solidFill>
                  <a:srgbClr val="4C4D4F"/>
                </a:solidFill>
                <a:latin typeface="Helvetica-Light"/>
                <a:cs typeface="Helvetica-Light"/>
              </a:rPr>
              <a:t>of-care </a:t>
            </a:r>
            <a:r>
              <a:rPr dirty="0" sz="900" spc="-5">
                <a:solidFill>
                  <a:srgbClr val="4C4D4F"/>
                </a:solidFill>
                <a:latin typeface="Helvetica-Light"/>
                <a:cs typeface="Helvetica-Light"/>
              </a:rPr>
              <a:t>medical </a:t>
            </a:r>
            <a:r>
              <a:rPr dirty="0" sz="900">
                <a:solidFill>
                  <a:srgbClr val="4C4D4F"/>
                </a:solidFill>
                <a:latin typeface="Helvetica-Light"/>
                <a:cs typeface="Helvetica-Light"/>
              </a:rPr>
              <a:t>carts </a:t>
            </a:r>
            <a:r>
              <a:rPr dirty="0" sz="900" spc="-5">
                <a:solidFill>
                  <a:srgbClr val="4C4D4F"/>
                </a:solidFill>
                <a:latin typeface="Helvetica-Light"/>
                <a:cs typeface="Helvetica-Light"/>
              </a:rPr>
              <a:t>and specialized mobility solutions, we  make </a:t>
            </a:r>
            <a:r>
              <a:rPr dirty="0" sz="900" spc="-10">
                <a:solidFill>
                  <a:srgbClr val="4C4D4F"/>
                </a:solidFill>
                <a:latin typeface="Helvetica-Light"/>
                <a:cs typeface="Helvetica-Light"/>
              </a:rPr>
              <a:t>great </a:t>
            </a:r>
            <a:r>
              <a:rPr dirty="0" sz="900" spc="-5">
                <a:solidFill>
                  <a:srgbClr val="4C4D4F"/>
                </a:solidFill>
                <a:latin typeface="Helvetica-Light"/>
                <a:cs typeface="Helvetica-Light"/>
              </a:rPr>
              <a:t>technology </a:t>
            </a:r>
            <a:r>
              <a:rPr dirty="0" sz="900" spc="-10">
                <a:solidFill>
                  <a:srgbClr val="4C4D4F"/>
                </a:solidFill>
                <a:latin typeface="Helvetica-Light"/>
                <a:cs typeface="Helvetica-Light"/>
              </a:rPr>
              <a:t>available, </a:t>
            </a:r>
            <a:r>
              <a:rPr dirty="0" sz="900" spc="-5">
                <a:solidFill>
                  <a:srgbClr val="4C4D4F"/>
                </a:solidFill>
                <a:latin typeface="Helvetica-Light"/>
                <a:cs typeface="Helvetica-Light"/>
              </a:rPr>
              <a:t>and we make </a:t>
            </a:r>
            <a:r>
              <a:rPr dirty="0" sz="900">
                <a:solidFill>
                  <a:srgbClr val="4C4D4F"/>
                </a:solidFill>
                <a:latin typeface="Helvetica-Light"/>
                <a:cs typeface="Helvetica-Light"/>
              </a:rPr>
              <a:t>it</a:t>
            </a:r>
            <a:r>
              <a:rPr dirty="0" sz="900" spc="70">
                <a:solidFill>
                  <a:srgbClr val="4C4D4F"/>
                </a:solidFill>
                <a:latin typeface="Helvetica-Light"/>
                <a:cs typeface="Helvetica-Light"/>
              </a:rPr>
              <a:t> </a:t>
            </a:r>
            <a:r>
              <a:rPr dirty="0" sz="900" spc="-5">
                <a:solidFill>
                  <a:srgbClr val="4C4D4F"/>
                </a:solidFill>
                <a:latin typeface="Helvetica-Light"/>
                <a:cs typeface="Helvetica-Light"/>
              </a:rPr>
              <a:t>affordable.</a:t>
            </a:r>
            <a:endParaRPr sz="900">
              <a:latin typeface="Helvetica-Light"/>
              <a:cs typeface="Helvetica-Light"/>
            </a:endParaRPr>
          </a:p>
        </p:txBody>
      </p:sp>
      <p:sp>
        <p:nvSpPr>
          <p:cNvPr id="37" name="object 37"/>
          <p:cNvSpPr/>
          <p:nvPr/>
        </p:nvSpPr>
        <p:spPr>
          <a:xfrm>
            <a:off x="627945" y="7399188"/>
            <a:ext cx="1220000" cy="329034"/>
          </a:xfrm>
          <a:prstGeom prst="rect">
            <a:avLst/>
          </a:prstGeom>
          <a:blipFill>
            <a:blip r:embed="rId8" cstate="print"/>
            <a:stretch>
              <a:fillRect/>
            </a:stretch>
          </a:blipFill>
        </p:spPr>
        <p:txBody>
          <a:bodyPr wrap="square" lIns="0" tIns="0" rIns="0" bIns="0" rtlCol="0"/>
          <a:lstStyl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56210" y="9257221"/>
            <a:ext cx="259079" cy="264795"/>
          </a:xfrm>
          <a:custGeom>
            <a:avLst/>
            <a:gdLst/>
            <a:ahLst/>
            <a:cxnLst/>
            <a:rect l="l" t="t" r="r" b="b"/>
            <a:pathLst>
              <a:path w="259079" h="264795">
                <a:moveTo>
                  <a:pt x="149618" y="109651"/>
                </a:moveTo>
                <a:lnTo>
                  <a:pt x="115125" y="109651"/>
                </a:lnTo>
                <a:lnTo>
                  <a:pt x="43141" y="234302"/>
                </a:lnTo>
                <a:lnTo>
                  <a:pt x="60401" y="264185"/>
                </a:lnTo>
                <a:lnTo>
                  <a:pt x="149618" y="109651"/>
                </a:lnTo>
                <a:close/>
              </a:path>
              <a:path w="259079" h="264795">
                <a:moveTo>
                  <a:pt x="258991" y="0"/>
                </a:moveTo>
                <a:lnTo>
                  <a:pt x="0" y="0"/>
                </a:lnTo>
                <a:lnTo>
                  <a:pt x="17259" y="29883"/>
                </a:lnTo>
                <a:lnTo>
                  <a:pt x="207251" y="29883"/>
                </a:lnTo>
                <a:lnTo>
                  <a:pt x="178434"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6918030"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6987140"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7037520"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p:nvPr/>
        </p:nvSpPr>
        <p:spPr>
          <a:xfrm>
            <a:off x="608672"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7" name="object 7"/>
          <p:cNvSpPr/>
          <p:nvPr/>
        </p:nvSpPr>
        <p:spPr>
          <a:xfrm>
            <a:off x="608672"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203D7C"/>
          </a:solidFill>
        </p:spPr>
        <p:txBody>
          <a:bodyPr wrap="square" lIns="0" tIns="0" rIns="0" bIns="0" rtlCol="0"/>
          <a:lstStyle/>
          <a:p/>
        </p:txBody>
      </p:sp>
      <p:sp>
        <p:nvSpPr>
          <p:cNvPr id="9" name="object 9"/>
          <p:cNvSpPr txBox="1"/>
          <p:nvPr/>
        </p:nvSpPr>
        <p:spPr>
          <a:xfrm>
            <a:off x="621926" y="400074"/>
            <a:ext cx="6410960" cy="400050"/>
          </a:xfrm>
          <a:prstGeom prst="rect">
            <a:avLst/>
          </a:prstGeom>
        </p:spPr>
        <p:txBody>
          <a:bodyPr wrap="square" lIns="0" tIns="0" rIns="0" bIns="0" rtlCol="0" vert="horz">
            <a:spAutoFit/>
          </a:bodyPr>
          <a:lstStyle/>
          <a:p>
            <a:pPr marL="12700">
              <a:lnSpc>
                <a:spcPct val="100000"/>
              </a:lnSpc>
            </a:pPr>
            <a:r>
              <a:rPr dirty="0" sz="2600" b="1">
                <a:solidFill>
                  <a:srgbClr val="FFFFFF"/>
                </a:solidFill>
                <a:latin typeface="Gotham"/>
                <a:cs typeface="Gotham"/>
              </a:rPr>
              <a:t>MARKET </a:t>
            </a:r>
            <a:r>
              <a:rPr dirty="0" sz="2600" spc="-10" b="1">
                <a:solidFill>
                  <a:srgbClr val="FFFFFF"/>
                </a:solidFill>
                <a:latin typeface="Gotham"/>
                <a:cs typeface="Gotham"/>
              </a:rPr>
              <a:t>SOLUTIONS </a:t>
            </a:r>
            <a:r>
              <a:rPr dirty="0" sz="2600" b="1">
                <a:solidFill>
                  <a:srgbClr val="FFFFFF"/>
                </a:solidFill>
                <a:latin typeface="Gotham"/>
                <a:cs typeface="Gotham"/>
              </a:rPr>
              <a:t>&amp;</a:t>
            </a:r>
            <a:r>
              <a:rPr dirty="0" sz="2600" spc="-10" b="1">
                <a:solidFill>
                  <a:srgbClr val="FFFFFF"/>
                </a:solidFill>
                <a:latin typeface="Gotham"/>
                <a:cs typeface="Gotham"/>
              </a:rPr>
              <a:t> </a:t>
            </a:r>
            <a:r>
              <a:rPr dirty="0" sz="2600" spc="-15" b="1">
                <a:solidFill>
                  <a:srgbClr val="FFFFFF"/>
                </a:solidFill>
                <a:latin typeface="Gotham"/>
                <a:cs typeface="Gotham"/>
              </a:rPr>
              <a:t>ADVERTISING</a:t>
            </a:r>
            <a:endParaRPr sz="2600">
              <a:latin typeface="Gotham"/>
              <a:cs typeface="Gotham"/>
            </a:endParaRPr>
          </a:p>
        </p:txBody>
      </p:sp>
      <p:sp>
        <p:nvSpPr>
          <p:cNvPr id="10" name="object 10"/>
          <p:cNvSpPr txBox="1"/>
          <p:nvPr/>
        </p:nvSpPr>
        <p:spPr>
          <a:xfrm>
            <a:off x="621926" y="1410525"/>
            <a:ext cx="6687184" cy="781685"/>
          </a:xfrm>
          <a:prstGeom prst="rect">
            <a:avLst/>
          </a:prstGeom>
        </p:spPr>
        <p:txBody>
          <a:bodyPr wrap="square" lIns="0" tIns="0" rIns="0" bIns="0" rtlCol="0" vert="horz">
            <a:spAutoFit/>
          </a:bodyPr>
          <a:lstStyle/>
          <a:p>
            <a:pPr marL="12700">
              <a:lnSpc>
                <a:spcPct val="100000"/>
              </a:lnSpc>
            </a:pPr>
            <a:r>
              <a:rPr dirty="0" sz="1400" spc="90">
                <a:solidFill>
                  <a:srgbClr val="203D7C"/>
                </a:solidFill>
                <a:latin typeface="Arial"/>
                <a:cs typeface="Arial"/>
              </a:rPr>
              <a:t>Market</a:t>
            </a:r>
            <a:r>
              <a:rPr dirty="0" sz="1400" spc="-45">
                <a:solidFill>
                  <a:srgbClr val="203D7C"/>
                </a:solidFill>
                <a:latin typeface="Arial"/>
                <a:cs typeface="Arial"/>
              </a:rPr>
              <a:t> </a:t>
            </a:r>
            <a:r>
              <a:rPr dirty="0" sz="1400" spc="85">
                <a:solidFill>
                  <a:srgbClr val="203D7C"/>
                </a:solidFill>
                <a:latin typeface="Arial"/>
                <a:cs typeface="Arial"/>
              </a:rPr>
              <a:t>Solutions</a:t>
            </a:r>
            <a:endParaRPr sz="1400">
              <a:latin typeface="Arial"/>
              <a:cs typeface="Arial"/>
            </a:endParaRPr>
          </a:p>
          <a:p>
            <a:pPr marL="12700" marR="5080">
              <a:lnSpc>
                <a:spcPts val="1300"/>
              </a:lnSpc>
              <a:spcBef>
                <a:spcPts val="480"/>
              </a:spcBef>
            </a:pPr>
            <a:r>
              <a:rPr dirty="0" sz="1100">
                <a:solidFill>
                  <a:srgbClr val="4C4D4F"/>
                </a:solidFill>
                <a:latin typeface="Helvetica-Light"/>
                <a:cs typeface="Helvetica-Light"/>
              </a:rPr>
              <a:t>Kiosks minimize staffing requirements, reduce operating and transaction costs while increasing sales/  revenue, foot traffic and efficiency; manage peak traffic flow, add off-hours convenience, and enhance the  overall consumer experience, which, in turn, increases customer loyalty. How will your company use</a:t>
            </a:r>
            <a:r>
              <a:rPr dirty="0" sz="1100" spc="-100">
                <a:solidFill>
                  <a:srgbClr val="4C4D4F"/>
                </a:solidFill>
                <a:latin typeface="Helvetica-Light"/>
                <a:cs typeface="Helvetica-Light"/>
              </a:rPr>
              <a:t> </a:t>
            </a:r>
            <a:r>
              <a:rPr dirty="0" sz="1100">
                <a:solidFill>
                  <a:srgbClr val="4C4D4F"/>
                </a:solidFill>
                <a:latin typeface="Helvetica-Light"/>
                <a:cs typeface="Helvetica-Light"/>
              </a:rPr>
              <a:t>them?</a:t>
            </a:r>
            <a:endParaRPr sz="1100">
              <a:latin typeface="Helvetica-Light"/>
              <a:cs typeface="Helvetica-Light"/>
            </a:endParaRPr>
          </a:p>
        </p:txBody>
      </p:sp>
      <p:sp>
        <p:nvSpPr>
          <p:cNvPr id="11" name="object 11"/>
          <p:cNvSpPr txBox="1"/>
          <p:nvPr/>
        </p:nvSpPr>
        <p:spPr>
          <a:xfrm>
            <a:off x="621926" y="8160207"/>
            <a:ext cx="6555105" cy="1318895"/>
          </a:xfrm>
          <a:prstGeom prst="rect">
            <a:avLst/>
          </a:prstGeom>
        </p:spPr>
        <p:txBody>
          <a:bodyPr wrap="square" lIns="0" tIns="0" rIns="0" bIns="0" rtlCol="0" vert="horz">
            <a:spAutoFit/>
          </a:bodyPr>
          <a:lstStyle/>
          <a:p>
            <a:pPr marL="12700">
              <a:lnSpc>
                <a:spcPct val="100000"/>
              </a:lnSpc>
            </a:pPr>
            <a:r>
              <a:rPr dirty="0" sz="1400" spc="105">
                <a:solidFill>
                  <a:srgbClr val="203D7C"/>
                </a:solidFill>
                <a:latin typeface="Arial"/>
                <a:cs typeface="Arial"/>
              </a:rPr>
              <a:t>Advertising</a:t>
            </a:r>
            <a:endParaRPr sz="1400">
              <a:latin typeface="Arial"/>
              <a:cs typeface="Arial"/>
            </a:endParaRPr>
          </a:p>
          <a:p>
            <a:pPr marL="12700" marR="5080">
              <a:lnSpc>
                <a:spcPts val="1300"/>
              </a:lnSpc>
              <a:spcBef>
                <a:spcPts val="480"/>
              </a:spcBef>
            </a:pPr>
            <a:r>
              <a:rPr dirty="0" sz="1100">
                <a:solidFill>
                  <a:srgbClr val="4C4D4F"/>
                </a:solidFill>
                <a:latin typeface="Helvetica-Light"/>
                <a:cs typeface="Helvetica-Light"/>
              </a:rPr>
              <a:t>Our solution includes a content delivery function to advertise your company’s message, community  messages and/or a sponsor who wants to pay for ad space. Advertising campaigns are managed by</a:t>
            </a:r>
            <a:r>
              <a:rPr dirty="0" sz="1100" spc="-100">
                <a:solidFill>
                  <a:srgbClr val="4C4D4F"/>
                </a:solidFill>
                <a:latin typeface="Helvetica-Light"/>
                <a:cs typeface="Helvetica-Light"/>
              </a:rPr>
              <a:t> </a:t>
            </a:r>
            <a:r>
              <a:rPr dirty="0" sz="1100">
                <a:solidFill>
                  <a:srgbClr val="4C4D4F"/>
                </a:solidFill>
                <a:latin typeface="Helvetica-Light"/>
                <a:cs typeface="Helvetica-Light"/>
              </a:rPr>
              <a:t>the  advertiser, but approved by the owner of the kiosk. Promote products and services, inform and advise-  engage the entire customer</a:t>
            </a:r>
            <a:r>
              <a:rPr dirty="0" sz="1100" spc="-100">
                <a:solidFill>
                  <a:srgbClr val="4C4D4F"/>
                </a:solidFill>
                <a:latin typeface="Helvetica-Light"/>
                <a:cs typeface="Helvetica-Light"/>
              </a:rPr>
              <a:t> </a:t>
            </a:r>
            <a:r>
              <a:rPr dirty="0" sz="1100">
                <a:solidFill>
                  <a:srgbClr val="4C4D4F"/>
                </a:solidFill>
                <a:latin typeface="Helvetica-Light"/>
                <a:cs typeface="Helvetica-Light"/>
              </a:rPr>
              <a:t>community.</a:t>
            </a:r>
            <a:endParaRPr sz="1100">
              <a:latin typeface="Helvetica-Light"/>
              <a:cs typeface="Helvetica-Light"/>
            </a:endParaRPr>
          </a:p>
          <a:p>
            <a:pPr>
              <a:lnSpc>
                <a:spcPct val="100000"/>
              </a:lnSpc>
              <a:spcBef>
                <a:spcPts val="25"/>
              </a:spcBef>
            </a:pPr>
            <a:endParaRPr sz="1400">
              <a:latin typeface="Times New Roman"/>
              <a:cs typeface="Times New Roman"/>
            </a:endParaRPr>
          </a:p>
          <a:p>
            <a:pPr algn="r" marR="16510">
              <a:lnSpc>
                <a:spcPct val="100000"/>
              </a:lnSpc>
            </a:pPr>
            <a:r>
              <a:rPr dirty="0" sz="1000">
                <a:solidFill>
                  <a:srgbClr val="005CAB"/>
                </a:solidFill>
                <a:latin typeface="AvenirLTStd-Book"/>
                <a:cs typeface="AvenirLTStd-Book"/>
              </a:rPr>
              <a:t>5</a:t>
            </a:r>
            <a:endParaRPr sz="1000">
              <a:latin typeface="AvenirLTStd-Book"/>
              <a:cs typeface="AvenirLTStd-Book"/>
            </a:endParaRPr>
          </a:p>
        </p:txBody>
      </p:sp>
      <p:graphicFrame>
        <p:nvGraphicFramePr>
          <p:cNvPr id="12" name="object 12"/>
          <p:cNvGraphicFramePr>
            <a:graphicFrameLocks noGrp="1"/>
          </p:cNvGraphicFramePr>
          <p:nvPr/>
        </p:nvGraphicFramePr>
        <p:xfrm>
          <a:off x="608671" y="2379075"/>
          <a:ext cx="6706870" cy="5651500"/>
        </p:xfrm>
        <a:graphic>
          <a:graphicData uri="http://schemas.openxmlformats.org/drawingml/2006/table">
            <a:tbl>
              <a:tblPr firstRow="1" bandRow="1">
                <a:tableStyleId>{2D5ABB26-0587-4C30-8999-92F81FD0307C}</a:tableStyleId>
              </a:tblPr>
              <a:tblGrid>
                <a:gridCol w="1421161"/>
                <a:gridCol w="5285365"/>
              </a:tblGrid>
              <a:tr h="280668">
                <a:tc>
                  <a:txBody>
                    <a:bodyPr/>
                    <a:lstStyle/>
                    <a:p>
                      <a:pPr marL="25400">
                        <a:lnSpc>
                          <a:spcPct val="100000"/>
                        </a:lnSpc>
                        <a:spcBef>
                          <a:spcPts val="459"/>
                        </a:spcBef>
                      </a:pPr>
                      <a:r>
                        <a:rPr dirty="0" sz="1100">
                          <a:solidFill>
                            <a:srgbClr val="4C4D4F"/>
                          </a:solidFill>
                          <a:latin typeface="Helvetica-Light"/>
                          <a:cs typeface="Helvetica-Light"/>
                        </a:rPr>
                        <a:t>Utility</a:t>
                      </a:r>
                      <a:endParaRPr sz="1100">
                        <a:latin typeface="Helvetica-Light"/>
                        <a:cs typeface="Helvetica-Light"/>
                      </a:endParaRPr>
                    </a:p>
                  </a:txBody>
                  <a:tcPr marL="0" marR="0" marB="0" marT="58419">
                    <a:lnR w="12700">
                      <a:solidFill>
                        <a:srgbClr val="4C4D4F"/>
                      </a:solidFill>
                      <a:prstDash val="solid"/>
                    </a:lnR>
                    <a:lnB w="12700">
                      <a:solidFill>
                        <a:srgbClr val="4C4D4F"/>
                      </a:solidFill>
                      <a:prstDash val="solid"/>
                    </a:lnB>
                  </a:tcPr>
                </a:tc>
                <a:tc>
                  <a:txBody>
                    <a:bodyPr/>
                    <a:lstStyle/>
                    <a:p>
                      <a:pPr marL="133985">
                        <a:lnSpc>
                          <a:spcPct val="100000"/>
                        </a:lnSpc>
                        <a:spcBef>
                          <a:spcPts val="459"/>
                        </a:spcBef>
                      </a:pPr>
                      <a:r>
                        <a:rPr dirty="0" sz="1100">
                          <a:solidFill>
                            <a:srgbClr val="4C4D4F"/>
                          </a:solidFill>
                          <a:latin typeface="Helvetica-Light"/>
                          <a:cs typeface="Helvetica-Light"/>
                        </a:rPr>
                        <a:t>Round-the-clock convenience (24/7) for bill pay and automated power</a:t>
                      </a:r>
                      <a:r>
                        <a:rPr dirty="0" sz="1100" spc="-100">
                          <a:solidFill>
                            <a:srgbClr val="4C4D4F"/>
                          </a:solidFill>
                          <a:latin typeface="Helvetica-Light"/>
                          <a:cs typeface="Helvetica-Light"/>
                        </a:rPr>
                        <a:t> </a:t>
                      </a:r>
                      <a:r>
                        <a:rPr dirty="0" sz="1100">
                          <a:solidFill>
                            <a:srgbClr val="4C4D4F"/>
                          </a:solidFill>
                          <a:latin typeface="Helvetica-Light"/>
                          <a:cs typeface="Helvetica-Light"/>
                        </a:rPr>
                        <a:t>restoration</a:t>
                      </a:r>
                      <a:endParaRPr sz="1100">
                        <a:latin typeface="Helvetica-Light"/>
                        <a:cs typeface="Helvetica-Light"/>
                      </a:endParaRPr>
                    </a:p>
                  </a:txBody>
                  <a:tcPr marL="0" marR="0" marB="0" marT="58419">
                    <a:lnL w="12700">
                      <a:solidFill>
                        <a:srgbClr val="4C4D4F"/>
                      </a:solidFill>
                      <a:prstDash val="solid"/>
                    </a:lnL>
                    <a:lnB w="12700">
                      <a:solidFill>
                        <a:srgbClr val="4C4D4F"/>
                      </a:solidFill>
                      <a:prstDash val="solid"/>
                    </a:lnB>
                  </a:tcPr>
                </a:tc>
              </a:tr>
              <a:tr h="413804">
                <a:tc>
                  <a:txBody>
                    <a:bodyPr/>
                    <a:lstStyle/>
                    <a:p>
                      <a:pPr marL="25400">
                        <a:lnSpc>
                          <a:spcPct val="100000"/>
                        </a:lnSpc>
                        <a:spcBef>
                          <a:spcPts val="835"/>
                        </a:spcBef>
                      </a:pPr>
                      <a:r>
                        <a:rPr dirty="0" sz="1100">
                          <a:solidFill>
                            <a:srgbClr val="4C4D4F"/>
                          </a:solidFill>
                          <a:latin typeface="Helvetica-Light"/>
                          <a:cs typeface="Helvetica-Light"/>
                        </a:rPr>
                        <a:t>Healthcare</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393065">
                        <a:lnSpc>
                          <a:spcPts val="1300"/>
                        </a:lnSpc>
                        <a:spcBef>
                          <a:spcPts val="254"/>
                        </a:spcBef>
                      </a:pPr>
                      <a:r>
                        <a:rPr dirty="0" sz="1100">
                          <a:solidFill>
                            <a:srgbClr val="4C4D4F"/>
                          </a:solidFill>
                          <a:latin typeface="Helvetica-Light"/>
                          <a:cs typeface="Helvetica-Light"/>
                        </a:rPr>
                        <a:t>Non-ER patient check-in, payment, information/insurance updates</a:t>
                      </a:r>
                      <a:r>
                        <a:rPr dirty="0" sz="1100" spc="-100">
                          <a:solidFill>
                            <a:srgbClr val="4C4D4F"/>
                          </a:solidFill>
                          <a:latin typeface="Helvetica-Light"/>
                          <a:cs typeface="Helvetica-Light"/>
                        </a:rPr>
                        <a:t> </a:t>
                      </a:r>
                      <a:r>
                        <a:rPr dirty="0" sz="1100">
                          <a:solidFill>
                            <a:srgbClr val="4C4D4F"/>
                          </a:solidFill>
                          <a:latin typeface="Helvetica-Light"/>
                          <a:cs typeface="Helvetica-Light"/>
                        </a:rPr>
                        <a:t>directory/  wayfinding, room</a:t>
                      </a:r>
                      <a:r>
                        <a:rPr dirty="0" sz="1100" spc="-100">
                          <a:solidFill>
                            <a:srgbClr val="4C4D4F"/>
                          </a:solidFill>
                          <a:latin typeface="Helvetica-Light"/>
                          <a:cs typeface="Helvetica-Light"/>
                        </a:rPr>
                        <a:t> </a:t>
                      </a:r>
                      <a:r>
                        <a:rPr dirty="0" sz="1100">
                          <a:solidFill>
                            <a:srgbClr val="4C4D4F"/>
                          </a:solidFill>
                          <a:latin typeface="Helvetica-Light"/>
                          <a:cs typeface="Helvetica-Light"/>
                        </a:rPr>
                        <a:t>look-up</a:t>
                      </a:r>
                      <a:endParaRPr sz="1100">
                        <a:latin typeface="Helvetica-Light"/>
                        <a:cs typeface="Helvetica-Light"/>
                      </a:endParaRPr>
                    </a:p>
                  </a:txBody>
                  <a:tcPr marL="0" marR="0" marB="0" marT="32384">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790"/>
                        </a:spcBef>
                      </a:pPr>
                      <a:r>
                        <a:rPr dirty="0" sz="1100">
                          <a:solidFill>
                            <a:srgbClr val="4C4D4F"/>
                          </a:solidFill>
                          <a:latin typeface="Helvetica-Light"/>
                          <a:cs typeface="Helvetica-Light"/>
                        </a:rPr>
                        <a:t>Education</a:t>
                      </a:r>
                      <a:endParaRPr sz="1100">
                        <a:latin typeface="Helvetica-Light"/>
                        <a:cs typeface="Helvetica-Light"/>
                      </a:endParaRPr>
                    </a:p>
                  </a:txBody>
                  <a:tcPr marL="0" marR="0" marB="0" marT="10033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90170">
                        <a:lnSpc>
                          <a:spcPts val="1300"/>
                        </a:lnSpc>
                        <a:spcBef>
                          <a:spcPts val="250"/>
                        </a:spcBef>
                      </a:pPr>
                      <a:r>
                        <a:rPr dirty="0" sz="1100">
                          <a:solidFill>
                            <a:srgbClr val="4C4D4F"/>
                          </a:solidFill>
                          <a:latin typeface="Helvetica-Light"/>
                          <a:cs typeface="Helvetica-Light"/>
                        </a:rPr>
                        <a:t>Attendance, schedules, meal cards, announcement/bulletin boards, print</a:t>
                      </a:r>
                      <a:r>
                        <a:rPr dirty="0" sz="1100" spc="-100">
                          <a:solidFill>
                            <a:srgbClr val="4C4D4F"/>
                          </a:solidFill>
                          <a:latin typeface="Helvetica-Light"/>
                          <a:cs typeface="Helvetica-Light"/>
                        </a:rPr>
                        <a:t> </a:t>
                      </a:r>
                      <a:r>
                        <a:rPr dirty="0" sz="1100">
                          <a:solidFill>
                            <a:srgbClr val="4C4D4F"/>
                          </a:solidFill>
                          <a:latin typeface="Helvetica-Light"/>
                          <a:cs typeface="Helvetica-Light"/>
                        </a:rPr>
                        <a:t>station,  event ticketing, and visitor</a:t>
                      </a:r>
                      <a:r>
                        <a:rPr dirty="0" sz="1100" spc="-100">
                          <a:solidFill>
                            <a:srgbClr val="4C4D4F"/>
                          </a:solidFill>
                          <a:latin typeface="Helvetica-Light"/>
                          <a:cs typeface="Helvetica-Light"/>
                        </a:rPr>
                        <a:t> </a:t>
                      </a:r>
                      <a:r>
                        <a:rPr dirty="0" sz="1100">
                          <a:solidFill>
                            <a:srgbClr val="4C4D4F"/>
                          </a:solidFill>
                          <a:latin typeface="Helvetica-Light"/>
                          <a:cs typeface="Helvetica-Light"/>
                        </a:rPr>
                        <a:t>check-in</a:t>
                      </a:r>
                      <a:endParaRPr sz="1100">
                        <a:latin typeface="Helvetica-Light"/>
                        <a:cs typeface="Helvetica-Light"/>
                      </a:endParaRPr>
                    </a:p>
                  </a:txBody>
                  <a:tcPr marL="0" marR="0" marB="0" marT="31750">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790"/>
                        </a:spcBef>
                      </a:pPr>
                      <a:r>
                        <a:rPr dirty="0" sz="1100">
                          <a:solidFill>
                            <a:srgbClr val="4C4D4F"/>
                          </a:solidFill>
                          <a:latin typeface="Helvetica-Light"/>
                          <a:cs typeface="Helvetica-Light"/>
                        </a:rPr>
                        <a:t>Government</a:t>
                      </a:r>
                      <a:endParaRPr sz="1100">
                        <a:latin typeface="Helvetica-Light"/>
                        <a:cs typeface="Helvetica-Light"/>
                      </a:endParaRPr>
                    </a:p>
                  </a:txBody>
                  <a:tcPr marL="0" marR="0" marB="0" marT="10033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463550">
                        <a:lnSpc>
                          <a:spcPts val="1300"/>
                        </a:lnSpc>
                        <a:spcBef>
                          <a:spcPts val="254"/>
                        </a:spcBef>
                      </a:pPr>
                      <a:r>
                        <a:rPr dirty="0" sz="1100">
                          <a:solidFill>
                            <a:srgbClr val="4C4D4F"/>
                          </a:solidFill>
                          <a:latin typeface="Helvetica-Light"/>
                          <a:cs typeface="Helvetica-Light"/>
                        </a:rPr>
                        <a:t>Financial services, video-conferencing, scheduling; bill payment; DMV</a:t>
                      </a:r>
                      <a:r>
                        <a:rPr dirty="0" sz="1100" spc="-100">
                          <a:solidFill>
                            <a:srgbClr val="4C4D4F"/>
                          </a:solidFill>
                          <a:latin typeface="Helvetica-Light"/>
                          <a:cs typeface="Helvetica-Light"/>
                        </a:rPr>
                        <a:t> </a:t>
                      </a:r>
                      <a:r>
                        <a:rPr dirty="0" sz="1100">
                          <a:solidFill>
                            <a:srgbClr val="4C4D4F"/>
                          </a:solidFill>
                          <a:latin typeface="Helvetica-Light"/>
                          <a:cs typeface="Helvetica-Light"/>
                        </a:rPr>
                        <a:t>and  university</a:t>
                      </a:r>
                      <a:r>
                        <a:rPr dirty="0" sz="1100" spc="-100">
                          <a:solidFill>
                            <a:srgbClr val="4C4D4F"/>
                          </a:solidFill>
                          <a:latin typeface="Helvetica-Light"/>
                          <a:cs typeface="Helvetica-Light"/>
                        </a:rPr>
                        <a:t> </a:t>
                      </a:r>
                      <a:r>
                        <a:rPr dirty="0" sz="1100">
                          <a:solidFill>
                            <a:srgbClr val="4C4D4F"/>
                          </a:solidFill>
                          <a:latin typeface="Helvetica-Light"/>
                          <a:cs typeface="Helvetica-Light"/>
                        </a:rPr>
                        <a:t>services</a:t>
                      </a:r>
                      <a:endParaRPr sz="1100">
                        <a:latin typeface="Helvetica-Light"/>
                        <a:cs typeface="Helvetica-Light"/>
                      </a:endParaRPr>
                    </a:p>
                  </a:txBody>
                  <a:tcPr marL="0" marR="0" marB="0" marT="32384">
                    <a:lnL w="12700">
                      <a:solidFill>
                        <a:srgbClr val="4C4D4F"/>
                      </a:solidFill>
                      <a:prstDash val="solid"/>
                    </a:lnL>
                    <a:lnT w="12700">
                      <a:solidFill>
                        <a:srgbClr val="4C4D4F"/>
                      </a:solidFill>
                      <a:prstDash val="solid"/>
                    </a:lnT>
                    <a:lnB w="12700">
                      <a:solidFill>
                        <a:srgbClr val="4C4D4F"/>
                      </a:solidFill>
                      <a:prstDash val="solid"/>
                    </a:lnB>
                  </a:tcPr>
                </a:tc>
              </a:tr>
              <a:tr h="413801">
                <a:tc>
                  <a:txBody>
                    <a:bodyPr/>
                    <a:lstStyle/>
                    <a:p>
                      <a:pPr marL="25400">
                        <a:lnSpc>
                          <a:spcPct val="100000"/>
                        </a:lnSpc>
                        <a:spcBef>
                          <a:spcPts val="835"/>
                        </a:spcBef>
                      </a:pPr>
                      <a:r>
                        <a:rPr dirty="0" sz="1100">
                          <a:solidFill>
                            <a:srgbClr val="4C4D4F"/>
                          </a:solidFill>
                          <a:latin typeface="Helvetica-Light"/>
                          <a:cs typeface="Helvetica-Light"/>
                        </a:rPr>
                        <a:t>Financial</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a:lnSpc>
                          <a:spcPct val="100000"/>
                        </a:lnSpc>
                        <a:spcBef>
                          <a:spcPts val="835"/>
                        </a:spcBef>
                      </a:pPr>
                      <a:r>
                        <a:rPr dirty="0" sz="1100">
                          <a:solidFill>
                            <a:srgbClr val="4C4D4F"/>
                          </a:solidFill>
                          <a:latin typeface="Helvetica-Light"/>
                          <a:cs typeface="Helvetica-Light"/>
                        </a:rPr>
                        <a:t>In-store bill payment &amp; multi-function money service</a:t>
                      </a:r>
                      <a:r>
                        <a:rPr dirty="0" sz="1100" spc="-100">
                          <a:solidFill>
                            <a:srgbClr val="4C4D4F"/>
                          </a:solidFill>
                          <a:latin typeface="Helvetica-Light"/>
                          <a:cs typeface="Helvetica-Light"/>
                        </a:rPr>
                        <a:t> </a:t>
                      </a:r>
                      <a:r>
                        <a:rPr dirty="0" sz="1100">
                          <a:solidFill>
                            <a:srgbClr val="4C4D4F"/>
                          </a:solidFill>
                          <a:latin typeface="Helvetica-Light"/>
                          <a:cs typeface="Helvetica-Light"/>
                        </a:rPr>
                        <a:t>solutions</a:t>
                      </a:r>
                      <a:endParaRPr sz="1100">
                        <a:latin typeface="Helvetica-Light"/>
                        <a:cs typeface="Helvetica-Light"/>
                      </a:endParaRPr>
                    </a:p>
                  </a:txBody>
                  <a:tcPr marL="0" marR="0" marB="0" marT="10604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Gaming</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a:lnSpc>
                          <a:spcPct val="100000"/>
                        </a:lnSpc>
                        <a:spcBef>
                          <a:spcPts val="835"/>
                        </a:spcBef>
                      </a:pPr>
                      <a:r>
                        <a:rPr dirty="0" sz="1100">
                          <a:solidFill>
                            <a:srgbClr val="4C4D4F"/>
                          </a:solidFill>
                          <a:latin typeface="Helvetica-Light"/>
                          <a:cs typeface="Helvetica-Light"/>
                        </a:rPr>
                        <a:t>Redemption, sports book, event ticketing, digital</a:t>
                      </a:r>
                      <a:r>
                        <a:rPr dirty="0" sz="1100" spc="-100">
                          <a:solidFill>
                            <a:srgbClr val="4C4D4F"/>
                          </a:solidFill>
                          <a:latin typeface="Helvetica-Light"/>
                          <a:cs typeface="Helvetica-Light"/>
                        </a:rPr>
                        <a:t> </a:t>
                      </a:r>
                      <a:r>
                        <a:rPr dirty="0" sz="1100">
                          <a:solidFill>
                            <a:srgbClr val="4C4D4F"/>
                          </a:solidFill>
                          <a:latin typeface="Helvetica-Light"/>
                          <a:cs typeface="Helvetica-Light"/>
                        </a:rPr>
                        <a:t>signage</a:t>
                      </a:r>
                      <a:endParaRPr sz="1100">
                        <a:latin typeface="Helvetica-Light"/>
                        <a:cs typeface="Helvetica-Light"/>
                      </a:endParaRPr>
                    </a:p>
                  </a:txBody>
                  <a:tcPr marL="0" marR="0" marB="0" marT="10604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Human</a:t>
                      </a:r>
                      <a:r>
                        <a:rPr dirty="0" sz="1100" spc="-100">
                          <a:solidFill>
                            <a:srgbClr val="4C4D4F"/>
                          </a:solidFill>
                          <a:latin typeface="Helvetica-Light"/>
                          <a:cs typeface="Helvetica-Light"/>
                        </a:rPr>
                        <a:t> </a:t>
                      </a:r>
                      <a:r>
                        <a:rPr dirty="0" sz="1100">
                          <a:solidFill>
                            <a:srgbClr val="4C4D4F"/>
                          </a:solidFill>
                          <a:latin typeface="Helvetica-Light"/>
                          <a:cs typeface="Helvetica-Light"/>
                        </a:rPr>
                        <a:t>Resources</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43815">
                        <a:lnSpc>
                          <a:spcPts val="1300"/>
                        </a:lnSpc>
                        <a:spcBef>
                          <a:spcPts val="254"/>
                        </a:spcBef>
                      </a:pPr>
                      <a:r>
                        <a:rPr dirty="0" sz="1100">
                          <a:solidFill>
                            <a:srgbClr val="4C4D4F"/>
                          </a:solidFill>
                          <a:latin typeface="Helvetica-Light"/>
                          <a:cs typeface="Helvetica-Light"/>
                        </a:rPr>
                        <a:t>Solutions integrate with HR automation platforms, including ADP, Oracle,</a:t>
                      </a:r>
                      <a:r>
                        <a:rPr dirty="0" sz="1100" spc="-100">
                          <a:solidFill>
                            <a:srgbClr val="4C4D4F"/>
                          </a:solidFill>
                          <a:latin typeface="Helvetica-Light"/>
                          <a:cs typeface="Helvetica-Light"/>
                        </a:rPr>
                        <a:t> </a:t>
                      </a:r>
                      <a:r>
                        <a:rPr dirty="0" sz="1100">
                          <a:solidFill>
                            <a:srgbClr val="4C4D4F"/>
                          </a:solidFill>
                          <a:latin typeface="Helvetica-Light"/>
                          <a:cs typeface="Helvetica-Light"/>
                        </a:rPr>
                        <a:t>Lawson,  PeopleSoft, SAP,</a:t>
                      </a:r>
                      <a:r>
                        <a:rPr dirty="0" sz="1100" spc="-100">
                          <a:solidFill>
                            <a:srgbClr val="4C4D4F"/>
                          </a:solidFill>
                          <a:latin typeface="Helvetica-Light"/>
                          <a:cs typeface="Helvetica-Light"/>
                        </a:rPr>
                        <a:t> </a:t>
                      </a:r>
                      <a:r>
                        <a:rPr dirty="0" sz="1100">
                          <a:solidFill>
                            <a:srgbClr val="4C4D4F"/>
                          </a:solidFill>
                          <a:latin typeface="Helvetica-Light"/>
                          <a:cs typeface="Helvetica-Light"/>
                        </a:rPr>
                        <a:t>etc.</a:t>
                      </a:r>
                      <a:endParaRPr sz="1100">
                        <a:latin typeface="Helvetica-Light"/>
                        <a:cs typeface="Helvetica-Light"/>
                      </a:endParaRPr>
                    </a:p>
                  </a:txBody>
                  <a:tcPr marL="0" marR="0" marB="0" marT="32384">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Ticketing &amp;</a:t>
                      </a:r>
                      <a:r>
                        <a:rPr dirty="0" sz="1100" spc="-100">
                          <a:solidFill>
                            <a:srgbClr val="4C4D4F"/>
                          </a:solidFill>
                          <a:latin typeface="Helvetica-Light"/>
                          <a:cs typeface="Helvetica-Light"/>
                        </a:rPr>
                        <a:t> </a:t>
                      </a:r>
                      <a:r>
                        <a:rPr dirty="0" sz="1100">
                          <a:solidFill>
                            <a:srgbClr val="4C4D4F"/>
                          </a:solidFill>
                          <a:latin typeface="Helvetica-Light"/>
                          <a:cs typeface="Helvetica-Light"/>
                        </a:rPr>
                        <a:t>Check-In</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a:lnSpc>
                          <a:spcPct val="100000"/>
                        </a:lnSpc>
                        <a:spcBef>
                          <a:spcPts val="835"/>
                        </a:spcBef>
                      </a:pPr>
                      <a:r>
                        <a:rPr dirty="0" sz="1100">
                          <a:solidFill>
                            <a:srgbClr val="4C4D4F"/>
                          </a:solidFill>
                          <a:latin typeface="Helvetica-Light"/>
                          <a:cs typeface="Helvetica-Light"/>
                        </a:rPr>
                        <a:t>Automated ticketing sales, check-in and will-call</a:t>
                      </a:r>
                      <a:r>
                        <a:rPr dirty="0" sz="1100" spc="-100">
                          <a:solidFill>
                            <a:srgbClr val="4C4D4F"/>
                          </a:solidFill>
                          <a:latin typeface="Helvetica-Light"/>
                          <a:cs typeface="Helvetica-Light"/>
                        </a:rPr>
                        <a:t> </a:t>
                      </a:r>
                      <a:r>
                        <a:rPr dirty="0" sz="1100">
                          <a:solidFill>
                            <a:srgbClr val="4C4D4F"/>
                          </a:solidFill>
                          <a:latin typeface="Helvetica-Light"/>
                          <a:cs typeface="Helvetica-Light"/>
                        </a:rPr>
                        <a:t>services</a:t>
                      </a:r>
                      <a:endParaRPr sz="1100">
                        <a:latin typeface="Helvetica-Light"/>
                        <a:cs typeface="Helvetica-Light"/>
                      </a:endParaRPr>
                    </a:p>
                  </a:txBody>
                  <a:tcPr marL="0" marR="0" marB="0" marT="10604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Retail</a:t>
                      </a:r>
                      <a:r>
                        <a:rPr dirty="0" sz="1100" spc="-100">
                          <a:solidFill>
                            <a:srgbClr val="4C4D4F"/>
                          </a:solidFill>
                          <a:latin typeface="Helvetica-Light"/>
                          <a:cs typeface="Helvetica-Light"/>
                        </a:rPr>
                        <a:t> </a:t>
                      </a:r>
                      <a:r>
                        <a:rPr dirty="0" sz="1100">
                          <a:solidFill>
                            <a:srgbClr val="4C4D4F"/>
                          </a:solidFill>
                          <a:latin typeface="Helvetica-Light"/>
                          <a:cs typeface="Helvetica-Light"/>
                        </a:rPr>
                        <a:t>Solutions</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a:lnSpc>
                          <a:spcPct val="100000"/>
                        </a:lnSpc>
                        <a:spcBef>
                          <a:spcPts val="835"/>
                        </a:spcBef>
                      </a:pPr>
                      <a:r>
                        <a:rPr dirty="0" sz="1100">
                          <a:solidFill>
                            <a:srgbClr val="4C4D4F"/>
                          </a:solidFill>
                          <a:latin typeface="Helvetica-Light"/>
                          <a:cs typeface="Helvetica-Light"/>
                        </a:rPr>
                        <a:t>Endless aisle kiosks for increased product</a:t>
                      </a:r>
                      <a:r>
                        <a:rPr dirty="0" sz="1100" spc="-100">
                          <a:solidFill>
                            <a:srgbClr val="4C4D4F"/>
                          </a:solidFill>
                          <a:latin typeface="Helvetica-Light"/>
                          <a:cs typeface="Helvetica-Light"/>
                        </a:rPr>
                        <a:t> </a:t>
                      </a:r>
                      <a:r>
                        <a:rPr dirty="0" sz="1100">
                          <a:solidFill>
                            <a:srgbClr val="4C4D4F"/>
                          </a:solidFill>
                          <a:latin typeface="Helvetica-Light"/>
                          <a:cs typeface="Helvetica-Light"/>
                        </a:rPr>
                        <a:t>offerings</a:t>
                      </a:r>
                      <a:endParaRPr sz="1100">
                        <a:latin typeface="Helvetica-Light"/>
                        <a:cs typeface="Helvetica-Light"/>
                      </a:endParaRPr>
                    </a:p>
                  </a:txBody>
                  <a:tcPr marL="0" marR="0" marB="0" marT="10604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Security</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144780">
                        <a:lnSpc>
                          <a:spcPts val="1300"/>
                        </a:lnSpc>
                        <a:spcBef>
                          <a:spcPts val="250"/>
                        </a:spcBef>
                      </a:pPr>
                      <a:r>
                        <a:rPr dirty="0" sz="1100">
                          <a:solidFill>
                            <a:srgbClr val="4C4D4F"/>
                          </a:solidFill>
                          <a:latin typeface="Helvetica-Light"/>
                          <a:cs typeface="Helvetica-Light"/>
                        </a:rPr>
                        <a:t>Screening and document capture for customs &amp; border protection</a:t>
                      </a:r>
                      <a:r>
                        <a:rPr dirty="0" sz="1100" spc="-100">
                          <a:solidFill>
                            <a:srgbClr val="4C4D4F"/>
                          </a:solidFill>
                          <a:latin typeface="Helvetica-Light"/>
                          <a:cs typeface="Helvetica-Light"/>
                        </a:rPr>
                        <a:t> </a:t>
                      </a:r>
                      <a:r>
                        <a:rPr dirty="0" sz="1100">
                          <a:solidFill>
                            <a:srgbClr val="4C4D4F"/>
                          </a:solidFill>
                          <a:latin typeface="Helvetica-Light"/>
                          <a:cs typeface="Helvetica-Light"/>
                        </a:rPr>
                        <a:t>requirements  (traveler enrollment/verification</a:t>
                      </a:r>
                      <a:r>
                        <a:rPr dirty="0" sz="1100" spc="-100">
                          <a:solidFill>
                            <a:srgbClr val="4C4D4F"/>
                          </a:solidFill>
                          <a:latin typeface="Helvetica-Light"/>
                          <a:cs typeface="Helvetica-Light"/>
                        </a:rPr>
                        <a:t> </a:t>
                      </a:r>
                      <a:r>
                        <a:rPr dirty="0" sz="1100">
                          <a:solidFill>
                            <a:srgbClr val="4C4D4F"/>
                          </a:solidFill>
                          <a:latin typeface="Helvetica-Light"/>
                          <a:cs typeface="Helvetica-Light"/>
                        </a:rPr>
                        <a:t>programs)</a:t>
                      </a:r>
                      <a:endParaRPr sz="1100">
                        <a:latin typeface="Helvetica-Light"/>
                        <a:cs typeface="Helvetica-Light"/>
                      </a:endParaRPr>
                    </a:p>
                  </a:txBody>
                  <a:tcPr marL="0" marR="0" marB="0" marT="31750">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35"/>
                        </a:spcBef>
                      </a:pPr>
                      <a:r>
                        <a:rPr dirty="0" sz="1100">
                          <a:solidFill>
                            <a:srgbClr val="4C4D4F"/>
                          </a:solidFill>
                          <a:latin typeface="Helvetica-Light"/>
                          <a:cs typeface="Helvetica-Light"/>
                        </a:rPr>
                        <a:t>Lockers</a:t>
                      </a:r>
                      <a:endParaRPr sz="1100">
                        <a:latin typeface="Helvetica-Light"/>
                        <a:cs typeface="Helvetica-Light"/>
                      </a:endParaRPr>
                    </a:p>
                  </a:txBody>
                  <a:tcPr marL="0" marR="0" marB="0" marT="10604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a:lnSpc>
                          <a:spcPct val="100000"/>
                        </a:lnSpc>
                        <a:spcBef>
                          <a:spcPts val="835"/>
                        </a:spcBef>
                      </a:pPr>
                      <a:r>
                        <a:rPr dirty="0" sz="1100">
                          <a:solidFill>
                            <a:srgbClr val="4C4D4F"/>
                          </a:solidFill>
                          <a:latin typeface="Helvetica-Light"/>
                          <a:cs typeface="Helvetica-Light"/>
                        </a:rPr>
                        <a:t>Delivery lockers and phone charging</a:t>
                      </a:r>
                      <a:r>
                        <a:rPr dirty="0" sz="1100" spc="-100">
                          <a:solidFill>
                            <a:srgbClr val="4C4D4F"/>
                          </a:solidFill>
                          <a:latin typeface="Helvetica-Light"/>
                          <a:cs typeface="Helvetica-Light"/>
                        </a:rPr>
                        <a:t> </a:t>
                      </a:r>
                      <a:r>
                        <a:rPr dirty="0" sz="1100">
                          <a:solidFill>
                            <a:srgbClr val="4C4D4F"/>
                          </a:solidFill>
                          <a:latin typeface="Helvetica-Light"/>
                          <a:cs typeface="Helvetica-Light"/>
                        </a:rPr>
                        <a:t>stations</a:t>
                      </a:r>
                      <a:endParaRPr sz="1100">
                        <a:latin typeface="Helvetica-Light"/>
                        <a:cs typeface="Helvetica-Light"/>
                      </a:endParaRPr>
                    </a:p>
                  </a:txBody>
                  <a:tcPr marL="0" marR="0" marB="0" marT="10604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725"/>
                        </a:spcBef>
                      </a:pPr>
                      <a:r>
                        <a:rPr dirty="0" sz="1100">
                          <a:solidFill>
                            <a:srgbClr val="4C4D4F"/>
                          </a:solidFill>
                          <a:latin typeface="Helvetica-Light"/>
                          <a:cs typeface="Helvetica-Light"/>
                        </a:rPr>
                        <a:t>Vending</a:t>
                      </a:r>
                      <a:r>
                        <a:rPr dirty="0" sz="1100" spc="-100">
                          <a:solidFill>
                            <a:srgbClr val="4C4D4F"/>
                          </a:solidFill>
                          <a:latin typeface="Helvetica-Light"/>
                          <a:cs typeface="Helvetica-Light"/>
                        </a:rPr>
                        <a:t> </a:t>
                      </a:r>
                      <a:r>
                        <a:rPr dirty="0" sz="1100">
                          <a:solidFill>
                            <a:srgbClr val="4C4D4F"/>
                          </a:solidFill>
                          <a:latin typeface="Helvetica-Light"/>
                          <a:cs typeface="Helvetica-Light"/>
                        </a:rPr>
                        <a:t>Solutions</a:t>
                      </a:r>
                      <a:endParaRPr sz="1100">
                        <a:latin typeface="Helvetica-Light"/>
                        <a:cs typeface="Helvetica-Light"/>
                      </a:endParaRPr>
                    </a:p>
                  </a:txBody>
                  <a:tcPr marL="0" marR="0" marB="0" marT="9207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128905">
                        <a:lnSpc>
                          <a:spcPts val="1300"/>
                        </a:lnSpc>
                        <a:spcBef>
                          <a:spcPts val="275"/>
                        </a:spcBef>
                      </a:pPr>
                      <a:r>
                        <a:rPr dirty="0" sz="1100">
                          <a:solidFill>
                            <a:srgbClr val="4C4D4F"/>
                          </a:solidFill>
                          <a:latin typeface="Helvetica-Light"/>
                          <a:cs typeface="Helvetica-Light"/>
                        </a:rPr>
                        <a:t>Cost-effective sales footprint expansion, theft prevention and secure</a:t>
                      </a:r>
                      <a:r>
                        <a:rPr dirty="0" sz="1100" spc="-100">
                          <a:solidFill>
                            <a:srgbClr val="4C4D4F"/>
                          </a:solidFill>
                          <a:latin typeface="Helvetica-Light"/>
                          <a:cs typeface="Helvetica-Light"/>
                        </a:rPr>
                        <a:t> </a:t>
                      </a:r>
                      <a:r>
                        <a:rPr dirty="0" sz="1100">
                          <a:solidFill>
                            <a:srgbClr val="4C4D4F"/>
                          </a:solidFill>
                          <a:latin typeface="Helvetica-Light"/>
                          <a:cs typeface="Helvetica-Light"/>
                        </a:rPr>
                        <a:t>self-service  sales delivery in unattended</a:t>
                      </a:r>
                      <a:r>
                        <a:rPr dirty="0" sz="1100" spc="-100">
                          <a:solidFill>
                            <a:srgbClr val="4C4D4F"/>
                          </a:solidFill>
                          <a:latin typeface="Helvetica-Light"/>
                          <a:cs typeface="Helvetica-Light"/>
                        </a:rPr>
                        <a:t> </a:t>
                      </a:r>
                      <a:r>
                        <a:rPr dirty="0" sz="1100">
                          <a:solidFill>
                            <a:srgbClr val="4C4D4F"/>
                          </a:solidFill>
                          <a:latin typeface="Helvetica-Light"/>
                          <a:cs typeface="Helvetica-Light"/>
                        </a:rPr>
                        <a:t>environments</a:t>
                      </a:r>
                      <a:endParaRPr sz="1100">
                        <a:latin typeface="Helvetica-Light"/>
                        <a:cs typeface="Helvetica-Light"/>
                      </a:endParaRPr>
                    </a:p>
                  </a:txBody>
                  <a:tcPr marL="0" marR="0" marB="0" marT="34925">
                    <a:lnL w="12700">
                      <a:solidFill>
                        <a:srgbClr val="4C4D4F"/>
                      </a:solidFill>
                      <a:prstDash val="solid"/>
                    </a:lnL>
                    <a:lnT w="12700">
                      <a:solidFill>
                        <a:srgbClr val="4C4D4F"/>
                      </a:solidFill>
                      <a:prstDash val="solid"/>
                    </a:lnT>
                    <a:lnB w="12700">
                      <a:solidFill>
                        <a:srgbClr val="4C4D4F"/>
                      </a:solidFill>
                      <a:prstDash val="solid"/>
                    </a:lnB>
                  </a:tcPr>
                </a:tc>
              </a:tr>
              <a:tr h="413802">
                <a:tc>
                  <a:txBody>
                    <a:bodyPr/>
                    <a:lstStyle/>
                    <a:p>
                      <a:pPr marL="25400">
                        <a:lnSpc>
                          <a:spcPct val="100000"/>
                        </a:lnSpc>
                        <a:spcBef>
                          <a:spcPts val="855"/>
                        </a:spcBef>
                      </a:pPr>
                      <a:r>
                        <a:rPr dirty="0" sz="1100">
                          <a:solidFill>
                            <a:srgbClr val="4C4D4F"/>
                          </a:solidFill>
                          <a:latin typeface="Helvetica-Light"/>
                          <a:cs typeface="Helvetica-Light"/>
                        </a:rPr>
                        <a:t>Green</a:t>
                      </a:r>
                      <a:endParaRPr sz="1100">
                        <a:latin typeface="Helvetica-Light"/>
                        <a:cs typeface="Helvetica-Light"/>
                      </a:endParaRPr>
                    </a:p>
                  </a:txBody>
                  <a:tcPr marL="0" marR="0" marB="0" marT="10858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marL="133985" marR="330835">
                        <a:lnSpc>
                          <a:spcPts val="1300"/>
                        </a:lnSpc>
                        <a:spcBef>
                          <a:spcPts val="275"/>
                        </a:spcBef>
                      </a:pPr>
                      <a:r>
                        <a:rPr dirty="0" sz="1100">
                          <a:solidFill>
                            <a:srgbClr val="4C4D4F"/>
                          </a:solidFill>
                          <a:latin typeface="Helvetica-Light"/>
                          <a:cs typeface="Helvetica-Light"/>
                        </a:rPr>
                        <a:t>Recycling, bike rental, etc; can include solar power, low energy</a:t>
                      </a:r>
                      <a:r>
                        <a:rPr dirty="0" sz="1100" spc="-100">
                          <a:solidFill>
                            <a:srgbClr val="4C4D4F"/>
                          </a:solidFill>
                          <a:latin typeface="Helvetica-Light"/>
                          <a:cs typeface="Helvetica-Light"/>
                        </a:rPr>
                        <a:t> </a:t>
                      </a:r>
                      <a:r>
                        <a:rPr dirty="0" sz="1100">
                          <a:solidFill>
                            <a:srgbClr val="4C4D4F"/>
                          </a:solidFill>
                          <a:latin typeface="Helvetica-Light"/>
                          <a:cs typeface="Helvetica-Light"/>
                        </a:rPr>
                        <a:t>consumption  components and alternative cooling systems for peak</a:t>
                      </a:r>
                      <a:r>
                        <a:rPr dirty="0" sz="1100" spc="-100">
                          <a:solidFill>
                            <a:srgbClr val="4C4D4F"/>
                          </a:solidFill>
                          <a:latin typeface="Helvetica-Light"/>
                          <a:cs typeface="Helvetica-Light"/>
                        </a:rPr>
                        <a:t> </a:t>
                      </a:r>
                      <a:r>
                        <a:rPr dirty="0" sz="1100">
                          <a:solidFill>
                            <a:srgbClr val="4C4D4F"/>
                          </a:solidFill>
                          <a:latin typeface="Helvetica-Light"/>
                          <a:cs typeface="Helvetica-Light"/>
                        </a:rPr>
                        <a:t>efficiency</a:t>
                      </a:r>
                      <a:endParaRPr sz="1100">
                        <a:latin typeface="Helvetica-Light"/>
                        <a:cs typeface="Helvetica-Light"/>
                      </a:endParaRPr>
                    </a:p>
                  </a:txBody>
                  <a:tcPr marL="0" marR="0" marB="0" marT="34925">
                    <a:lnL w="12700">
                      <a:solidFill>
                        <a:srgbClr val="4C4D4F"/>
                      </a:solidFill>
                      <a:prstDash val="solid"/>
                    </a:lnL>
                    <a:lnT w="12700">
                      <a:solidFill>
                        <a:srgbClr val="4C4D4F"/>
                      </a:solidFill>
                      <a:prstDash val="solid"/>
                    </a:lnT>
                    <a:lnB w="12700">
                      <a:solidFill>
                        <a:srgbClr val="4C4D4F"/>
                      </a:solidFill>
                      <a:prstDash val="solid"/>
                    </a:lnB>
                  </a:tcPr>
                </a:tc>
              </a:tr>
              <a:tr h="405095">
                <a:tc>
                  <a:txBody>
                    <a:bodyPr/>
                    <a:lstStyle/>
                    <a:p>
                      <a:pPr marL="25400">
                        <a:lnSpc>
                          <a:spcPct val="100000"/>
                        </a:lnSpc>
                        <a:spcBef>
                          <a:spcPts val="815"/>
                        </a:spcBef>
                      </a:pPr>
                      <a:r>
                        <a:rPr dirty="0" sz="1100">
                          <a:solidFill>
                            <a:srgbClr val="4C4D4F"/>
                          </a:solidFill>
                          <a:latin typeface="Helvetica-Light"/>
                          <a:cs typeface="Helvetica-Light"/>
                        </a:rPr>
                        <a:t>Order</a:t>
                      </a:r>
                      <a:r>
                        <a:rPr dirty="0" sz="1100" spc="-100">
                          <a:solidFill>
                            <a:srgbClr val="4C4D4F"/>
                          </a:solidFill>
                          <a:latin typeface="Helvetica-Light"/>
                          <a:cs typeface="Helvetica-Light"/>
                        </a:rPr>
                        <a:t> </a:t>
                      </a:r>
                      <a:r>
                        <a:rPr dirty="0" sz="1100">
                          <a:solidFill>
                            <a:srgbClr val="4C4D4F"/>
                          </a:solidFill>
                          <a:latin typeface="Helvetica-Light"/>
                          <a:cs typeface="Helvetica-Light"/>
                        </a:rPr>
                        <a:t>Entry</a:t>
                      </a:r>
                      <a:endParaRPr sz="1100">
                        <a:latin typeface="Helvetica-Light"/>
                        <a:cs typeface="Helvetica-Light"/>
                      </a:endParaRPr>
                    </a:p>
                  </a:txBody>
                  <a:tcPr marL="0" marR="0" marB="0" marT="103505">
                    <a:lnR w="12700">
                      <a:solidFill>
                        <a:srgbClr val="4C4D4F"/>
                      </a:solidFill>
                      <a:prstDash val="solid"/>
                    </a:lnR>
                    <a:lnT w="12700">
                      <a:solidFill>
                        <a:srgbClr val="4C4D4F"/>
                      </a:solidFill>
                      <a:prstDash val="solid"/>
                    </a:lnT>
                  </a:tcPr>
                </a:tc>
                <a:tc>
                  <a:txBody>
                    <a:bodyPr/>
                    <a:lstStyle/>
                    <a:p>
                      <a:pPr marL="133985" marR="153035">
                        <a:lnSpc>
                          <a:spcPts val="1300"/>
                        </a:lnSpc>
                        <a:spcBef>
                          <a:spcPts val="229"/>
                        </a:spcBef>
                      </a:pPr>
                      <a:r>
                        <a:rPr dirty="0" sz="1100">
                          <a:solidFill>
                            <a:srgbClr val="4C4D4F"/>
                          </a:solidFill>
                          <a:latin typeface="Helvetica-Light"/>
                          <a:cs typeface="Helvetica-Light"/>
                        </a:rPr>
                        <a:t>We offer a spectrum of ordering application platforms to drive in-store</a:t>
                      </a:r>
                      <a:r>
                        <a:rPr dirty="0" sz="1100" spc="-100">
                          <a:solidFill>
                            <a:srgbClr val="4C4D4F"/>
                          </a:solidFill>
                          <a:latin typeface="Helvetica-Light"/>
                          <a:cs typeface="Helvetica-Light"/>
                        </a:rPr>
                        <a:t> </a:t>
                      </a:r>
                      <a:r>
                        <a:rPr dirty="0" sz="1100">
                          <a:solidFill>
                            <a:srgbClr val="4C4D4F"/>
                          </a:solidFill>
                          <a:latin typeface="Helvetica-Light"/>
                          <a:cs typeface="Helvetica-Light"/>
                        </a:rPr>
                        <a:t>efficiency  and</a:t>
                      </a:r>
                      <a:r>
                        <a:rPr dirty="0" sz="1100" spc="-100">
                          <a:solidFill>
                            <a:srgbClr val="4C4D4F"/>
                          </a:solidFill>
                          <a:latin typeface="Helvetica-Light"/>
                          <a:cs typeface="Helvetica-Light"/>
                        </a:rPr>
                        <a:t> </a:t>
                      </a:r>
                      <a:r>
                        <a:rPr dirty="0" sz="1100">
                          <a:solidFill>
                            <a:srgbClr val="4C4D4F"/>
                          </a:solidFill>
                          <a:latin typeface="Helvetica-Light"/>
                          <a:cs typeface="Helvetica-Light"/>
                        </a:rPr>
                        <a:t>profitability</a:t>
                      </a:r>
                      <a:endParaRPr sz="1100">
                        <a:latin typeface="Helvetica-Light"/>
                        <a:cs typeface="Helvetica-Light"/>
                      </a:endParaRPr>
                    </a:p>
                  </a:txBody>
                  <a:tcPr marL="0" marR="0" marB="0" marT="29209">
                    <a:lnL w="12700">
                      <a:solidFill>
                        <a:srgbClr val="4C4D4F"/>
                      </a:solidFill>
                      <a:prstDash val="solid"/>
                    </a:lnL>
                    <a:lnT w="12700">
                      <a:solidFill>
                        <a:srgbClr val="4C4D4F"/>
                      </a:solidFill>
                      <a:prstDash val="solid"/>
                    </a:lnT>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5377" y="9257221"/>
            <a:ext cx="259079" cy="264795"/>
          </a:xfrm>
          <a:custGeom>
            <a:avLst/>
            <a:gdLst/>
            <a:ahLst/>
            <a:cxnLst/>
            <a:rect l="l" t="t" r="r" b="b"/>
            <a:pathLst>
              <a:path w="259080" h="264795">
                <a:moveTo>
                  <a:pt x="149618" y="109651"/>
                </a:moveTo>
                <a:lnTo>
                  <a:pt x="115125" y="109651"/>
                </a:lnTo>
                <a:lnTo>
                  <a:pt x="43141" y="234302"/>
                </a:lnTo>
                <a:lnTo>
                  <a:pt x="60401" y="264185"/>
                </a:lnTo>
                <a:lnTo>
                  <a:pt x="149618" y="109651"/>
                </a:lnTo>
                <a:close/>
              </a:path>
              <a:path w="259080" h="264795">
                <a:moveTo>
                  <a:pt x="258991" y="0"/>
                </a:moveTo>
                <a:lnTo>
                  <a:pt x="0" y="0"/>
                </a:lnTo>
                <a:lnTo>
                  <a:pt x="17259" y="29883"/>
                </a:lnTo>
                <a:lnTo>
                  <a:pt x="207251" y="29883"/>
                </a:lnTo>
                <a:lnTo>
                  <a:pt x="178435"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457196"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526307"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576687"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607777"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6</a:t>
            </a:r>
            <a:endParaRPr sz="1000">
              <a:latin typeface="AvenirLTStd-Book"/>
              <a:cs typeface="AvenirLTStd-Book"/>
            </a:endParaRPr>
          </a:p>
        </p:txBody>
      </p:sp>
      <p:sp>
        <p:nvSpPr>
          <p:cNvPr id="7" name="object 7"/>
          <p:cNvSpPr/>
          <p:nvPr/>
        </p:nvSpPr>
        <p:spPr>
          <a:xfrm>
            <a:off x="1082967"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1082967"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9" name="object 9"/>
          <p:cNvSpPr/>
          <p:nvPr/>
        </p:nvSpPr>
        <p:spPr>
          <a:xfrm>
            <a:off x="627951" y="6698374"/>
            <a:ext cx="6176987" cy="13855"/>
          </a:xfrm>
          <a:prstGeom prst="rect">
            <a:avLst/>
          </a:prstGeom>
          <a:blipFill>
            <a:blip r:embed="rId2" cstate="print"/>
            <a:stretch>
              <a:fillRect/>
            </a:stretch>
          </a:blipFill>
        </p:spPr>
        <p:txBody>
          <a:bodyPr wrap="square" lIns="0" tIns="0" rIns="0" bIns="0" rtlCol="0"/>
          <a:lstStyle/>
          <a:p/>
        </p:txBody>
      </p:sp>
      <p:sp>
        <p:nvSpPr>
          <p:cNvPr id="10" name="object 10"/>
          <p:cNvSpPr/>
          <p:nvPr/>
        </p:nvSpPr>
        <p:spPr>
          <a:xfrm>
            <a:off x="627951" y="1445732"/>
            <a:ext cx="1429397" cy="3629187"/>
          </a:xfrm>
          <a:prstGeom prst="rect">
            <a:avLst/>
          </a:prstGeom>
          <a:blipFill>
            <a:blip r:embed="rId3" cstate="print"/>
            <a:stretch>
              <a:fillRect/>
            </a:stretch>
          </a:blipFill>
        </p:spPr>
        <p:txBody>
          <a:bodyPr wrap="square" lIns="0" tIns="0" rIns="0" bIns="0" rtlCol="0"/>
          <a:lstStyle/>
          <a:p/>
        </p:txBody>
      </p:sp>
      <p:sp>
        <p:nvSpPr>
          <p:cNvPr id="11" name="object 11"/>
          <p:cNvSpPr txBox="1"/>
          <p:nvPr/>
        </p:nvSpPr>
        <p:spPr>
          <a:xfrm>
            <a:off x="2044654" y="1950926"/>
            <a:ext cx="1734185" cy="532765"/>
          </a:xfrm>
          <a:prstGeom prst="rect">
            <a:avLst/>
          </a:prstGeom>
        </p:spPr>
        <p:txBody>
          <a:bodyPr wrap="square" lIns="0" tIns="0" rIns="0" bIns="0" rtlCol="0" vert="horz">
            <a:spAutoFit/>
          </a:bodyPr>
          <a:lstStyle/>
          <a:p>
            <a:pPr marL="12700">
              <a:lnSpc>
                <a:spcPct val="100000"/>
              </a:lnSpc>
            </a:pPr>
            <a:r>
              <a:rPr dirty="0" sz="1800" spc="95">
                <a:solidFill>
                  <a:srgbClr val="203D7C"/>
                </a:solidFill>
                <a:latin typeface="Arial"/>
                <a:cs typeface="Arial"/>
              </a:rPr>
              <a:t>HOWARD</a:t>
            </a:r>
            <a:r>
              <a:rPr dirty="0" sz="1800" spc="-85">
                <a:solidFill>
                  <a:srgbClr val="203D7C"/>
                </a:solidFill>
                <a:latin typeface="Arial"/>
                <a:cs typeface="Arial"/>
              </a:rPr>
              <a:t> </a:t>
            </a:r>
            <a:r>
              <a:rPr dirty="0" sz="1800" spc="85">
                <a:solidFill>
                  <a:srgbClr val="203D7C"/>
                </a:solidFill>
                <a:latin typeface="Arial"/>
                <a:cs typeface="Arial"/>
              </a:rPr>
              <a:t>ONE</a:t>
            </a:r>
            <a:endParaRPr sz="1800">
              <a:latin typeface="Arial"/>
              <a:cs typeface="Arial"/>
            </a:endParaRPr>
          </a:p>
          <a:p>
            <a:pPr marL="12700">
              <a:lnSpc>
                <a:spcPct val="100000"/>
              </a:lnSpc>
              <a:spcBef>
                <a:spcPts val="270"/>
              </a:spcBef>
            </a:pPr>
            <a:r>
              <a:rPr dirty="0" sz="1350">
                <a:solidFill>
                  <a:srgbClr val="4C4D4F"/>
                </a:solidFill>
                <a:latin typeface="Helvetica-Light"/>
                <a:cs typeface="Helvetica-Light"/>
              </a:rPr>
              <a:t>INDOOR</a:t>
            </a:r>
            <a:endParaRPr sz="1350">
              <a:latin typeface="Helvetica-Light"/>
              <a:cs typeface="Helvetica-Light"/>
            </a:endParaRPr>
          </a:p>
        </p:txBody>
      </p:sp>
      <p:sp>
        <p:nvSpPr>
          <p:cNvPr id="12" name="object 12"/>
          <p:cNvSpPr txBox="1"/>
          <p:nvPr/>
        </p:nvSpPr>
        <p:spPr>
          <a:xfrm>
            <a:off x="4773687" y="8571165"/>
            <a:ext cx="2169795" cy="249554"/>
          </a:xfrm>
          <a:prstGeom prst="rect">
            <a:avLst/>
          </a:prstGeom>
        </p:spPr>
        <p:txBody>
          <a:bodyPr wrap="square" lIns="0" tIns="0" rIns="0" bIns="0" rtlCol="0" vert="horz">
            <a:spAutoFit/>
          </a:bodyPr>
          <a:lstStyle/>
          <a:p>
            <a:pPr marL="12700">
              <a:lnSpc>
                <a:spcPct val="100000"/>
              </a:lnSpc>
            </a:pPr>
            <a:r>
              <a:rPr dirty="0" sz="1600" spc="15">
                <a:solidFill>
                  <a:srgbClr val="203D7C"/>
                </a:solidFill>
                <a:latin typeface="Arial"/>
                <a:cs typeface="Arial"/>
              </a:rPr>
              <a:t>SHIPPING</a:t>
            </a:r>
            <a:r>
              <a:rPr dirty="0" sz="1600" spc="-50">
                <a:solidFill>
                  <a:srgbClr val="203D7C"/>
                </a:solidFill>
                <a:latin typeface="Arial"/>
                <a:cs typeface="Arial"/>
              </a:rPr>
              <a:t> </a:t>
            </a:r>
            <a:r>
              <a:rPr dirty="0" sz="1600" spc="55">
                <a:solidFill>
                  <a:srgbClr val="203D7C"/>
                </a:solidFill>
                <a:latin typeface="Arial"/>
                <a:cs typeface="Arial"/>
              </a:rPr>
              <a:t>INCLUDED</a:t>
            </a:r>
            <a:endParaRPr sz="1600">
              <a:latin typeface="Arial"/>
              <a:cs typeface="Arial"/>
            </a:endParaRPr>
          </a:p>
        </p:txBody>
      </p:sp>
      <p:graphicFrame>
        <p:nvGraphicFramePr>
          <p:cNvPr id="13" name="object 13"/>
          <p:cNvGraphicFramePr>
            <a:graphicFrameLocks noGrp="1"/>
          </p:cNvGraphicFramePr>
          <p:nvPr/>
        </p:nvGraphicFramePr>
        <p:xfrm>
          <a:off x="596201" y="6893257"/>
          <a:ext cx="6661784" cy="1047115"/>
        </p:xfrm>
        <a:graphic>
          <a:graphicData uri="http://schemas.openxmlformats.org/drawingml/2006/table">
            <a:tbl>
              <a:tblPr firstRow="1" bandRow="1">
                <a:tableStyleId>{2D5ABB26-0587-4C30-8999-92F81FD0307C}</a:tableStyleId>
              </a:tblPr>
              <a:tblGrid>
                <a:gridCol w="2365207"/>
                <a:gridCol w="2238557"/>
                <a:gridCol w="2057904"/>
              </a:tblGrid>
              <a:tr h="218592">
                <a:tc>
                  <a:txBody>
                    <a:bodyPr/>
                    <a:lstStyle/>
                    <a:p>
                      <a:pPr marL="31750">
                        <a:lnSpc>
                          <a:spcPts val="1000"/>
                        </a:lnSpc>
                      </a:pPr>
                      <a:r>
                        <a:rPr dirty="0" sz="1000" spc="20">
                          <a:solidFill>
                            <a:srgbClr val="4C4D4F"/>
                          </a:solidFill>
                          <a:latin typeface="Helvetica-Light"/>
                          <a:cs typeface="Helvetica-Light"/>
                        </a:rPr>
                        <a:t>15” </a:t>
                      </a:r>
                      <a:r>
                        <a:rPr dirty="0" sz="1000" spc="15">
                          <a:solidFill>
                            <a:srgbClr val="4C4D4F"/>
                          </a:solidFill>
                          <a:latin typeface="Helvetica-Light"/>
                          <a:cs typeface="Helvetica-Light"/>
                        </a:rPr>
                        <a:t>or </a:t>
                      </a:r>
                      <a:r>
                        <a:rPr dirty="0" sz="1000" spc="20">
                          <a:solidFill>
                            <a:srgbClr val="4C4D4F"/>
                          </a:solidFill>
                          <a:latin typeface="Helvetica-Light"/>
                          <a:cs typeface="Helvetica-Light"/>
                        </a:rPr>
                        <a:t>19” Touch</a:t>
                      </a:r>
                      <a:r>
                        <a:rPr dirty="0" sz="1000" spc="-95">
                          <a:solidFill>
                            <a:srgbClr val="4C4D4F"/>
                          </a:solidFill>
                          <a:latin typeface="Helvetica-Light"/>
                          <a:cs typeface="Helvetica-Light"/>
                        </a:rPr>
                        <a:t> </a:t>
                      </a:r>
                      <a:r>
                        <a:rPr dirty="0" sz="1000" spc="20">
                          <a:solidFill>
                            <a:srgbClr val="4C4D4F"/>
                          </a:solidFill>
                          <a:latin typeface="Helvetica-Light"/>
                          <a:cs typeface="Helvetica-Light"/>
                        </a:rPr>
                        <a:t>Screens</a:t>
                      </a:r>
                      <a:endParaRPr sz="1000">
                        <a:latin typeface="Helvetica-Light"/>
                        <a:cs typeface="Helvetica-Light"/>
                      </a:endParaRPr>
                    </a:p>
                  </a:txBody>
                  <a:tcPr marL="0" marR="0" marB="0" marT="0"/>
                </a:tc>
                <a:tc>
                  <a:txBody>
                    <a:bodyPr/>
                    <a:lstStyle/>
                    <a:p>
                      <a:pPr marL="175260">
                        <a:lnSpc>
                          <a:spcPts val="1010"/>
                        </a:lnSpc>
                      </a:pPr>
                      <a:r>
                        <a:rPr dirty="0" sz="1000" spc="-5">
                          <a:solidFill>
                            <a:srgbClr val="4C4D4F"/>
                          </a:solidFill>
                          <a:latin typeface="Helvetica-Light"/>
                          <a:cs typeface="Helvetica-Light"/>
                        </a:rPr>
                        <a:t>Speakers</a:t>
                      </a:r>
                      <a:endParaRPr sz="1000">
                        <a:latin typeface="Helvetica-Light"/>
                        <a:cs typeface="Helvetica-Light"/>
                      </a:endParaRPr>
                    </a:p>
                  </a:txBody>
                  <a:tcPr marL="0" marR="0" marB="0" marT="0"/>
                </a:tc>
                <a:tc>
                  <a:txBody>
                    <a:bodyPr/>
                    <a:lstStyle/>
                    <a:p>
                      <a:pPr marL="175895">
                        <a:lnSpc>
                          <a:spcPts val="1005"/>
                        </a:lnSpc>
                      </a:pPr>
                      <a:r>
                        <a:rPr dirty="0" sz="1000" spc="15">
                          <a:solidFill>
                            <a:srgbClr val="4C4D4F"/>
                          </a:solidFill>
                          <a:latin typeface="Helvetica-Light"/>
                          <a:cs typeface="Helvetica-Light"/>
                        </a:rPr>
                        <a:t>Bi-Lingual</a:t>
                      </a:r>
                      <a:endParaRPr sz="1000">
                        <a:latin typeface="Helvetica-Light"/>
                        <a:cs typeface="Helvetica-Light"/>
                      </a:endParaRPr>
                    </a:p>
                  </a:txBody>
                  <a:tcPr marL="0" marR="0" marB="0" marT="0"/>
                </a:tc>
              </a:tr>
              <a:tr h="304800">
                <a:tc>
                  <a:txBody>
                    <a:bodyPr/>
                    <a:lstStyle/>
                    <a:p>
                      <a:pPr marL="31750">
                        <a:lnSpc>
                          <a:spcPct val="100000"/>
                        </a:lnSpc>
                        <a:spcBef>
                          <a:spcPts val="480"/>
                        </a:spcBef>
                      </a:pPr>
                      <a:r>
                        <a:rPr dirty="0" sz="1000" spc="20">
                          <a:solidFill>
                            <a:srgbClr val="4C4D4F"/>
                          </a:solidFill>
                          <a:latin typeface="Helvetica-Light"/>
                          <a:cs typeface="Helvetica-Light"/>
                        </a:rPr>
                        <a:t>Barcode</a:t>
                      </a:r>
                      <a:r>
                        <a:rPr dirty="0" sz="1000" spc="-70">
                          <a:solidFill>
                            <a:srgbClr val="4C4D4F"/>
                          </a:solidFill>
                          <a:latin typeface="Helvetica-Light"/>
                          <a:cs typeface="Helvetica-Light"/>
                        </a:rPr>
                        <a:t> </a:t>
                      </a:r>
                      <a:r>
                        <a:rPr dirty="0" sz="1000" spc="20">
                          <a:solidFill>
                            <a:srgbClr val="4C4D4F"/>
                          </a:solidFill>
                          <a:latin typeface="Helvetica-Light"/>
                          <a:cs typeface="Helvetica-Light"/>
                        </a:rPr>
                        <a:t>Scanner</a:t>
                      </a:r>
                      <a:endParaRPr sz="1000">
                        <a:latin typeface="Helvetica-Light"/>
                        <a:cs typeface="Helvetica-Light"/>
                      </a:endParaRPr>
                    </a:p>
                  </a:txBody>
                  <a:tcPr marL="0" marR="0" marB="0" marT="60960"/>
                </a:tc>
                <a:tc>
                  <a:txBody>
                    <a:bodyPr/>
                    <a:lstStyle/>
                    <a:p>
                      <a:pPr marL="175260">
                        <a:lnSpc>
                          <a:spcPct val="100000"/>
                        </a:lnSpc>
                        <a:spcBef>
                          <a:spcPts val="430"/>
                        </a:spcBef>
                      </a:pPr>
                      <a:r>
                        <a:rPr dirty="0" sz="1000" spc="-10">
                          <a:solidFill>
                            <a:srgbClr val="4C4D4F"/>
                          </a:solidFill>
                          <a:latin typeface="Helvetica-Light"/>
                          <a:cs typeface="Helvetica-Light"/>
                        </a:rPr>
                        <a:t>Camera</a:t>
                      </a:r>
                      <a:endParaRPr sz="1000">
                        <a:latin typeface="Helvetica-Light"/>
                        <a:cs typeface="Helvetica-Light"/>
                      </a:endParaRPr>
                    </a:p>
                  </a:txBody>
                  <a:tcPr marL="0" marR="0" marB="0" marT="54610"/>
                </a:tc>
                <a:tc>
                  <a:txBody>
                    <a:bodyPr/>
                    <a:lstStyle/>
                    <a:p>
                      <a:pPr marL="175895">
                        <a:lnSpc>
                          <a:spcPct val="100000"/>
                        </a:lnSpc>
                        <a:spcBef>
                          <a:spcPts val="480"/>
                        </a:spcBef>
                      </a:pPr>
                      <a:r>
                        <a:rPr dirty="0" sz="1000" spc="20">
                          <a:solidFill>
                            <a:srgbClr val="4C4D4F"/>
                          </a:solidFill>
                          <a:latin typeface="Helvetica-Light"/>
                          <a:cs typeface="Helvetica-Light"/>
                        </a:rPr>
                        <a:t>Windows </a:t>
                      </a:r>
                      <a:r>
                        <a:rPr dirty="0" sz="1000" spc="15">
                          <a:solidFill>
                            <a:srgbClr val="4C4D4F"/>
                          </a:solidFill>
                          <a:latin typeface="Helvetica-Light"/>
                          <a:cs typeface="Helvetica-Light"/>
                        </a:rPr>
                        <a:t>Platform</a:t>
                      </a:r>
                      <a:r>
                        <a:rPr dirty="0" sz="1000" spc="-50">
                          <a:solidFill>
                            <a:srgbClr val="4C4D4F"/>
                          </a:solidFill>
                          <a:latin typeface="Helvetica-Light"/>
                          <a:cs typeface="Helvetica-Light"/>
                        </a:rPr>
                        <a:t> </a:t>
                      </a:r>
                      <a:r>
                        <a:rPr dirty="0" sz="1000" spc="20">
                          <a:solidFill>
                            <a:srgbClr val="4C4D4F"/>
                          </a:solidFill>
                          <a:latin typeface="Helvetica-Light"/>
                          <a:cs typeface="Helvetica-Light"/>
                        </a:rPr>
                        <a:t>Dual</a:t>
                      </a:r>
                      <a:endParaRPr sz="1000">
                        <a:latin typeface="Helvetica-Light"/>
                        <a:cs typeface="Helvetica-Light"/>
                      </a:endParaRPr>
                    </a:p>
                  </a:txBody>
                  <a:tcPr marL="0" marR="0" marB="0" marT="60960"/>
                </a:tc>
              </a:tr>
              <a:tr h="304774">
                <a:tc>
                  <a:txBody>
                    <a:bodyPr/>
                    <a:lstStyle/>
                    <a:p>
                      <a:pPr marL="31750">
                        <a:lnSpc>
                          <a:spcPct val="100000"/>
                        </a:lnSpc>
                        <a:spcBef>
                          <a:spcPts val="430"/>
                        </a:spcBef>
                      </a:pPr>
                      <a:r>
                        <a:rPr dirty="0" sz="1000" spc="-5">
                          <a:solidFill>
                            <a:srgbClr val="4C4D4F"/>
                          </a:solidFill>
                          <a:latin typeface="Helvetica-Light"/>
                          <a:cs typeface="Helvetica-Light"/>
                        </a:rPr>
                        <a:t>Encrypted Credit/Debit </a:t>
                      </a:r>
                      <a:r>
                        <a:rPr dirty="0" sz="1000" spc="-10">
                          <a:solidFill>
                            <a:srgbClr val="4C4D4F"/>
                          </a:solidFill>
                          <a:latin typeface="Helvetica-Light"/>
                          <a:cs typeface="Helvetica-Light"/>
                        </a:rPr>
                        <a:t>Card</a:t>
                      </a:r>
                      <a:r>
                        <a:rPr dirty="0" sz="1000" spc="-5">
                          <a:solidFill>
                            <a:srgbClr val="4C4D4F"/>
                          </a:solidFill>
                          <a:latin typeface="Helvetica-Light"/>
                          <a:cs typeface="Helvetica-Light"/>
                        </a:rPr>
                        <a:t> </a:t>
                      </a:r>
                      <a:r>
                        <a:rPr dirty="0" sz="1000" spc="-10">
                          <a:solidFill>
                            <a:srgbClr val="4C4D4F"/>
                          </a:solidFill>
                          <a:latin typeface="Helvetica-Light"/>
                          <a:cs typeface="Helvetica-Light"/>
                        </a:rPr>
                        <a:t>Reader</a:t>
                      </a:r>
                      <a:endParaRPr sz="1000">
                        <a:latin typeface="Helvetica-Light"/>
                        <a:cs typeface="Helvetica-Light"/>
                      </a:endParaRPr>
                    </a:p>
                  </a:txBody>
                  <a:tcPr marL="0" marR="0" marB="0" marT="54610"/>
                </a:tc>
                <a:tc>
                  <a:txBody>
                    <a:bodyPr/>
                    <a:lstStyle/>
                    <a:p>
                      <a:pPr marL="175260">
                        <a:lnSpc>
                          <a:spcPct val="100000"/>
                        </a:lnSpc>
                        <a:spcBef>
                          <a:spcPts val="480"/>
                        </a:spcBef>
                      </a:pPr>
                      <a:r>
                        <a:rPr dirty="0" sz="1000" spc="15">
                          <a:solidFill>
                            <a:srgbClr val="4C4D4F"/>
                          </a:solidFill>
                          <a:latin typeface="Helvetica-Light"/>
                          <a:cs typeface="Helvetica-Light"/>
                        </a:rPr>
                        <a:t>On-Site Training </a:t>
                      </a:r>
                      <a:r>
                        <a:rPr dirty="0" sz="1000" spc="20">
                          <a:solidFill>
                            <a:srgbClr val="4C4D4F"/>
                          </a:solidFill>
                          <a:latin typeface="Helvetica-Light"/>
                          <a:cs typeface="Helvetica-Light"/>
                        </a:rPr>
                        <a:t>and</a:t>
                      </a:r>
                      <a:r>
                        <a:rPr dirty="0" sz="1000" spc="-30">
                          <a:solidFill>
                            <a:srgbClr val="4C4D4F"/>
                          </a:solidFill>
                          <a:latin typeface="Helvetica-Light"/>
                          <a:cs typeface="Helvetica-Light"/>
                        </a:rPr>
                        <a:t> </a:t>
                      </a:r>
                      <a:r>
                        <a:rPr dirty="0" sz="1000" spc="15">
                          <a:solidFill>
                            <a:srgbClr val="4C4D4F"/>
                          </a:solidFill>
                          <a:latin typeface="Helvetica-Light"/>
                          <a:cs typeface="Helvetica-Light"/>
                        </a:rPr>
                        <a:t>Installation</a:t>
                      </a:r>
                      <a:endParaRPr sz="1000">
                        <a:latin typeface="Helvetica-Light"/>
                        <a:cs typeface="Helvetica-Light"/>
                      </a:endParaRPr>
                    </a:p>
                  </a:txBody>
                  <a:tcPr marL="0" marR="0" marB="0" marT="60960"/>
                </a:tc>
                <a:tc>
                  <a:txBody>
                    <a:bodyPr/>
                    <a:lstStyle/>
                    <a:p>
                      <a:pPr marL="175895">
                        <a:lnSpc>
                          <a:spcPct val="100000"/>
                        </a:lnSpc>
                        <a:spcBef>
                          <a:spcPts val="480"/>
                        </a:spcBef>
                      </a:pPr>
                      <a:r>
                        <a:rPr dirty="0" sz="1000" spc="15">
                          <a:solidFill>
                            <a:srgbClr val="4C4D4F"/>
                          </a:solidFill>
                          <a:latin typeface="Helvetica-Light"/>
                          <a:cs typeface="Helvetica-Light"/>
                        </a:rPr>
                        <a:t>Multiple </a:t>
                      </a:r>
                      <a:r>
                        <a:rPr dirty="0" sz="1000" spc="20">
                          <a:solidFill>
                            <a:srgbClr val="4C4D4F"/>
                          </a:solidFill>
                          <a:latin typeface="Helvetica-Light"/>
                          <a:cs typeface="Helvetica-Light"/>
                        </a:rPr>
                        <a:t>Database</a:t>
                      </a:r>
                      <a:r>
                        <a:rPr dirty="0" sz="1000" spc="-60">
                          <a:solidFill>
                            <a:srgbClr val="4C4D4F"/>
                          </a:solidFill>
                          <a:latin typeface="Helvetica-Light"/>
                          <a:cs typeface="Helvetica-Light"/>
                        </a:rPr>
                        <a:t> </a:t>
                      </a:r>
                      <a:r>
                        <a:rPr dirty="0" sz="1000" spc="20">
                          <a:solidFill>
                            <a:srgbClr val="4C4D4F"/>
                          </a:solidFill>
                          <a:latin typeface="Helvetica-Light"/>
                          <a:cs typeface="Helvetica-Light"/>
                        </a:rPr>
                        <a:t>Connections</a:t>
                      </a:r>
                      <a:endParaRPr sz="1000">
                        <a:latin typeface="Helvetica-Light"/>
                        <a:cs typeface="Helvetica-Light"/>
                      </a:endParaRPr>
                    </a:p>
                  </a:txBody>
                  <a:tcPr marL="0" marR="0" marB="0" marT="60960"/>
                </a:tc>
              </a:tr>
              <a:tr h="218566">
                <a:tc>
                  <a:txBody>
                    <a:bodyPr/>
                    <a:lstStyle/>
                    <a:p>
                      <a:pPr marL="31750">
                        <a:lnSpc>
                          <a:spcPct val="100000"/>
                        </a:lnSpc>
                        <a:spcBef>
                          <a:spcPts val="480"/>
                        </a:spcBef>
                      </a:pPr>
                      <a:r>
                        <a:rPr dirty="0" sz="1000" spc="25">
                          <a:solidFill>
                            <a:srgbClr val="4C4D4F"/>
                          </a:solidFill>
                          <a:latin typeface="Helvetica-Light"/>
                          <a:cs typeface="Helvetica-Light"/>
                        </a:rPr>
                        <a:t>Web </a:t>
                      </a:r>
                      <a:r>
                        <a:rPr dirty="0" sz="1000" spc="15">
                          <a:solidFill>
                            <a:srgbClr val="4C4D4F"/>
                          </a:solidFill>
                          <a:latin typeface="Helvetica-Light"/>
                          <a:cs typeface="Helvetica-Light"/>
                        </a:rPr>
                        <a:t>Service </a:t>
                      </a:r>
                      <a:r>
                        <a:rPr dirty="0" sz="1000" spc="20">
                          <a:solidFill>
                            <a:srgbClr val="4C4D4F"/>
                          </a:solidFill>
                          <a:latin typeface="Helvetica-Light"/>
                          <a:cs typeface="Helvetica-Light"/>
                        </a:rPr>
                        <a:t>Secure</a:t>
                      </a:r>
                      <a:r>
                        <a:rPr dirty="0" sz="1000" spc="-30">
                          <a:solidFill>
                            <a:srgbClr val="4C4D4F"/>
                          </a:solidFill>
                          <a:latin typeface="Helvetica-Light"/>
                          <a:cs typeface="Helvetica-Light"/>
                        </a:rPr>
                        <a:t> </a:t>
                      </a:r>
                      <a:r>
                        <a:rPr dirty="0" sz="1000" spc="15">
                          <a:solidFill>
                            <a:srgbClr val="4C4D4F"/>
                          </a:solidFill>
                          <a:latin typeface="Helvetica-Light"/>
                          <a:cs typeface="Helvetica-Light"/>
                        </a:rPr>
                        <a:t>Connectivity</a:t>
                      </a:r>
                      <a:endParaRPr sz="1000">
                        <a:latin typeface="Helvetica-Light"/>
                        <a:cs typeface="Helvetica-Light"/>
                      </a:endParaRPr>
                    </a:p>
                  </a:txBody>
                  <a:tcPr marL="0" marR="0" marB="0" marT="60960"/>
                </a:tc>
                <a:tc>
                  <a:txBody>
                    <a:bodyPr/>
                    <a:lstStyle/>
                    <a:p>
                      <a:pPr marL="175260">
                        <a:lnSpc>
                          <a:spcPct val="100000"/>
                        </a:lnSpc>
                        <a:spcBef>
                          <a:spcPts val="480"/>
                        </a:spcBef>
                      </a:pPr>
                      <a:r>
                        <a:rPr dirty="0" sz="1000" spc="15">
                          <a:solidFill>
                            <a:srgbClr val="4C4D4F"/>
                          </a:solidFill>
                          <a:latin typeface="Helvetica-Light"/>
                          <a:cs typeface="Helvetica-Light"/>
                        </a:rPr>
                        <a:t>Receipt</a:t>
                      </a:r>
                      <a:r>
                        <a:rPr dirty="0" sz="1000" spc="-50">
                          <a:solidFill>
                            <a:srgbClr val="4C4D4F"/>
                          </a:solidFill>
                          <a:latin typeface="Helvetica-Light"/>
                          <a:cs typeface="Helvetica-Light"/>
                        </a:rPr>
                        <a:t> </a:t>
                      </a:r>
                      <a:r>
                        <a:rPr dirty="0" sz="1000" spc="15">
                          <a:solidFill>
                            <a:srgbClr val="4C4D4F"/>
                          </a:solidFill>
                          <a:latin typeface="Helvetica-Light"/>
                          <a:cs typeface="Helvetica-Light"/>
                        </a:rPr>
                        <a:t>Printer</a:t>
                      </a:r>
                      <a:endParaRPr sz="1000">
                        <a:latin typeface="Helvetica-Light"/>
                        <a:cs typeface="Helvetica-Light"/>
                      </a:endParaRPr>
                    </a:p>
                  </a:txBody>
                  <a:tcPr marL="0" marR="0" marB="0" marT="60960"/>
                </a:tc>
                <a:tc>
                  <a:txBody>
                    <a:bodyPr/>
                    <a:lstStyle/>
                    <a:p>
                      <a:pPr marL="175895">
                        <a:lnSpc>
                          <a:spcPct val="100000"/>
                        </a:lnSpc>
                        <a:spcBef>
                          <a:spcPts val="480"/>
                        </a:spcBef>
                      </a:pPr>
                      <a:r>
                        <a:rPr dirty="0" sz="1000" spc="20">
                          <a:solidFill>
                            <a:srgbClr val="4C4D4F"/>
                          </a:solidFill>
                          <a:latin typeface="Helvetica-Light"/>
                          <a:cs typeface="Helvetica-Light"/>
                        </a:rPr>
                        <a:t>Customized</a:t>
                      </a:r>
                      <a:r>
                        <a:rPr dirty="0" sz="1000" spc="-55">
                          <a:solidFill>
                            <a:srgbClr val="4C4D4F"/>
                          </a:solidFill>
                          <a:latin typeface="Helvetica-Light"/>
                          <a:cs typeface="Helvetica-Light"/>
                        </a:rPr>
                        <a:t> </a:t>
                      </a:r>
                      <a:r>
                        <a:rPr dirty="0" sz="1000" spc="20">
                          <a:solidFill>
                            <a:srgbClr val="4C4D4F"/>
                          </a:solidFill>
                          <a:latin typeface="Helvetica-Light"/>
                          <a:cs typeface="Helvetica-Light"/>
                        </a:rPr>
                        <a:t>Programming</a:t>
                      </a:r>
                      <a:endParaRPr sz="1000">
                        <a:latin typeface="Helvetica-Light"/>
                        <a:cs typeface="Helvetica-Light"/>
                      </a:endParaRPr>
                    </a:p>
                  </a:txBody>
                  <a:tcPr marL="0" marR="0" marB="0" marT="60960"/>
                </a:tc>
              </a:tr>
            </a:tbl>
          </a:graphicData>
        </a:graphic>
      </p:graphicFrame>
      <p:sp>
        <p:nvSpPr>
          <p:cNvPr id="14" name="object 14"/>
          <p:cNvSpPr txBox="1"/>
          <p:nvPr/>
        </p:nvSpPr>
        <p:spPr>
          <a:xfrm>
            <a:off x="615251" y="6025856"/>
            <a:ext cx="3333115" cy="502284"/>
          </a:xfrm>
          <a:prstGeom prst="rect">
            <a:avLst/>
          </a:prstGeom>
        </p:spPr>
        <p:txBody>
          <a:bodyPr wrap="square" lIns="0" tIns="0" rIns="0" bIns="0" rtlCol="0" vert="horz">
            <a:spAutoFit/>
          </a:bodyPr>
          <a:lstStyle/>
          <a:p>
            <a:pPr marL="12700">
              <a:lnSpc>
                <a:spcPct val="100000"/>
              </a:lnSpc>
            </a:pPr>
            <a:r>
              <a:rPr dirty="0" sz="1800" spc="105">
                <a:solidFill>
                  <a:srgbClr val="203D7C"/>
                </a:solidFill>
                <a:latin typeface="Arial"/>
                <a:cs typeface="Arial"/>
              </a:rPr>
              <a:t>Kiosk </a:t>
            </a:r>
            <a:r>
              <a:rPr dirty="0" sz="1800" spc="114">
                <a:solidFill>
                  <a:srgbClr val="203D7C"/>
                </a:solidFill>
                <a:latin typeface="Arial"/>
                <a:cs typeface="Arial"/>
              </a:rPr>
              <a:t>Standard</a:t>
            </a:r>
            <a:r>
              <a:rPr dirty="0" sz="1800" spc="-95">
                <a:solidFill>
                  <a:srgbClr val="203D7C"/>
                </a:solidFill>
                <a:latin typeface="Arial"/>
                <a:cs typeface="Arial"/>
              </a:rPr>
              <a:t> </a:t>
            </a:r>
            <a:r>
              <a:rPr dirty="0" sz="1800" spc="90">
                <a:solidFill>
                  <a:srgbClr val="203D7C"/>
                </a:solidFill>
                <a:latin typeface="Arial"/>
                <a:cs typeface="Arial"/>
              </a:rPr>
              <a:t>Package</a:t>
            </a:r>
            <a:endParaRPr sz="1800">
              <a:latin typeface="Arial"/>
              <a:cs typeface="Arial"/>
            </a:endParaRPr>
          </a:p>
          <a:p>
            <a:pPr marL="12700">
              <a:lnSpc>
                <a:spcPct val="100000"/>
              </a:lnSpc>
              <a:spcBef>
                <a:spcPts val="340"/>
              </a:spcBef>
            </a:pPr>
            <a:r>
              <a:rPr dirty="0" sz="1100">
                <a:solidFill>
                  <a:srgbClr val="4C4D4F"/>
                </a:solidFill>
                <a:latin typeface="Helvetica-Light"/>
                <a:cs typeface="Helvetica-Light"/>
              </a:rPr>
              <a:t>All kiosks come with the following standard</a:t>
            </a:r>
            <a:r>
              <a:rPr dirty="0" sz="1100" spc="-100">
                <a:solidFill>
                  <a:srgbClr val="4C4D4F"/>
                </a:solidFill>
                <a:latin typeface="Helvetica-Light"/>
                <a:cs typeface="Helvetica-Light"/>
              </a:rPr>
              <a:t> </a:t>
            </a:r>
            <a:r>
              <a:rPr dirty="0" sz="1100">
                <a:solidFill>
                  <a:srgbClr val="4C4D4F"/>
                </a:solidFill>
                <a:latin typeface="Helvetica-Light"/>
                <a:cs typeface="Helvetica-Light"/>
              </a:rPr>
              <a:t>package:</a:t>
            </a:r>
            <a:endParaRPr sz="1100">
              <a:latin typeface="Helvetica-Light"/>
              <a:cs typeface="Helvetica-Light"/>
            </a:endParaRPr>
          </a:p>
        </p:txBody>
      </p:sp>
      <p:sp>
        <p:nvSpPr>
          <p:cNvPr id="15" name="object 15"/>
          <p:cNvSpPr/>
          <p:nvPr/>
        </p:nvSpPr>
        <p:spPr>
          <a:xfrm>
            <a:off x="4059935" y="1445729"/>
            <a:ext cx="1601317" cy="3629190"/>
          </a:xfrm>
          <a:prstGeom prst="rect">
            <a:avLst/>
          </a:prstGeom>
          <a:blipFill>
            <a:blip r:embed="rId4" cstate="print"/>
            <a:stretch>
              <a:fillRect/>
            </a:stretch>
          </a:blipFill>
        </p:spPr>
        <p:txBody>
          <a:bodyPr wrap="square" lIns="0" tIns="0" rIns="0" bIns="0" rtlCol="0"/>
          <a:lstStyle/>
          <a:p/>
        </p:txBody>
      </p:sp>
      <p:sp>
        <p:nvSpPr>
          <p:cNvPr id="16" name="object 16"/>
          <p:cNvSpPr txBox="1"/>
          <p:nvPr/>
        </p:nvSpPr>
        <p:spPr>
          <a:xfrm>
            <a:off x="5648561" y="1950926"/>
            <a:ext cx="1791970" cy="532765"/>
          </a:xfrm>
          <a:prstGeom prst="rect">
            <a:avLst/>
          </a:prstGeom>
        </p:spPr>
        <p:txBody>
          <a:bodyPr wrap="square" lIns="0" tIns="0" rIns="0" bIns="0" rtlCol="0" vert="horz">
            <a:spAutoFit/>
          </a:bodyPr>
          <a:lstStyle/>
          <a:p>
            <a:pPr marL="12700">
              <a:lnSpc>
                <a:spcPct val="100000"/>
              </a:lnSpc>
            </a:pPr>
            <a:r>
              <a:rPr dirty="0" sz="1800" spc="95">
                <a:solidFill>
                  <a:srgbClr val="203D7C"/>
                </a:solidFill>
                <a:latin typeface="Arial"/>
                <a:cs typeface="Arial"/>
              </a:rPr>
              <a:t>HOWARD</a:t>
            </a:r>
            <a:r>
              <a:rPr dirty="0" sz="1800" spc="-80">
                <a:solidFill>
                  <a:srgbClr val="203D7C"/>
                </a:solidFill>
                <a:latin typeface="Arial"/>
                <a:cs typeface="Arial"/>
              </a:rPr>
              <a:t> </a:t>
            </a:r>
            <a:r>
              <a:rPr dirty="0" sz="1800" spc="135">
                <a:solidFill>
                  <a:srgbClr val="203D7C"/>
                </a:solidFill>
                <a:latin typeface="Arial"/>
                <a:cs typeface="Arial"/>
              </a:rPr>
              <a:t>TWO</a:t>
            </a:r>
            <a:endParaRPr sz="1800">
              <a:latin typeface="Arial"/>
              <a:cs typeface="Arial"/>
            </a:endParaRPr>
          </a:p>
          <a:p>
            <a:pPr marL="12700">
              <a:lnSpc>
                <a:spcPct val="100000"/>
              </a:lnSpc>
              <a:spcBef>
                <a:spcPts val="270"/>
              </a:spcBef>
            </a:pPr>
            <a:r>
              <a:rPr dirty="0" sz="1350">
                <a:solidFill>
                  <a:srgbClr val="4C4D4F"/>
                </a:solidFill>
                <a:latin typeface="Helvetica-Light"/>
                <a:cs typeface="Helvetica-Light"/>
              </a:rPr>
              <a:t>INDOOR</a:t>
            </a:r>
            <a:endParaRPr sz="1350">
              <a:latin typeface="Helvetica-Light"/>
              <a:cs typeface="Helvetica-Light"/>
            </a:endParaRPr>
          </a:p>
        </p:txBody>
      </p:sp>
      <p:sp>
        <p:nvSpPr>
          <p:cNvPr id="17" name="object 17"/>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203D7C"/>
          </a:solidFill>
        </p:spPr>
        <p:txBody>
          <a:bodyPr wrap="square" lIns="0" tIns="0" rIns="0" bIns="0" rtlCol="0"/>
          <a:lstStyle/>
          <a:p/>
        </p:txBody>
      </p:sp>
      <p:sp>
        <p:nvSpPr>
          <p:cNvPr id="18" name="object 18"/>
          <p:cNvSpPr txBox="1"/>
          <p:nvPr/>
        </p:nvSpPr>
        <p:spPr>
          <a:xfrm>
            <a:off x="619029" y="400074"/>
            <a:ext cx="4398645" cy="400050"/>
          </a:xfrm>
          <a:prstGeom prst="rect">
            <a:avLst/>
          </a:prstGeom>
        </p:spPr>
        <p:txBody>
          <a:bodyPr wrap="square" lIns="0" tIns="0" rIns="0" bIns="0" rtlCol="0" vert="horz">
            <a:spAutoFit/>
          </a:bodyPr>
          <a:lstStyle/>
          <a:p>
            <a:pPr marL="12700">
              <a:lnSpc>
                <a:spcPct val="100000"/>
              </a:lnSpc>
            </a:pPr>
            <a:r>
              <a:rPr dirty="0" sz="2600" b="1">
                <a:solidFill>
                  <a:srgbClr val="FFFFFF"/>
                </a:solidFill>
                <a:latin typeface="Gotham"/>
                <a:cs typeface="Gotham"/>
              </a:rPr>
              <a:t>OUR </a:t>
            </a:r>
            <a:r>
              <a:rPr dirty="0" sz="2600" spc="-60" b="1">
                <a:solidFill>
                  <a:srgbClr val="FFFFFF"/>
                </a:solidFill>
                <a:latin typeface="Gotham"/>
                <a:cs typeface="Gotham"/>
              </a:rPr>
              <a:t>AVAILABLE</a:t>
            </a:r>
            <a:r>
              <a:rPr dirty="0" sz="2600" spc="-90" b="1">
                <a:solidFill>
                  <a:srgbClr val="FFFFFF"/>
                </a:solidFill>
                <a:latin typeface="Gotham"/>
                <a:cs typeface="Gotham"/>
              </a:rPr>
              <a:t> </a:t>
            </a:r>
            <a:r>
              <a:rPr dirty="0" sz="2600" b="1">
                <a:solidFill>
                  <a:srgbClr val="FFFFFF"/>
                </a:solidFill>
                <a:latin typeface="Gotham"/>
                <a:cs typeface="Gotham"/>
              </a:rPr>
              <a:t>MODELS</a:t>
            </a:r>
            <a:endParaRPr sz="2600">
              <a:latin typeface="Gotham"/>
              <a:cs typeface="Gotha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56210" y="9257221"/>
            <a:ext cx="259079" cy="264795"/>
          </a:xfrm>
          <a:custGeom>
            <a:avLst/>
            <a:gdLst/>
            <a:ahLst/>
            <a:cxnLst/>
            <a:rect l="l" t="t" r="r" b="b"/>
            <a:pathLst>
              <a:path w="259079" h="264795">
                <a:moveTo>
                  <a:pt x="149618" y="109651"/>
                </a:moveTo>
                <a:lnTo>
                  <a:pt x="115125" y="109651"/>
                </a:lnTo>
                <a:lnTo>
                  <a:pt x="43141" y="234302"/>
                </a:lnTo>
                <a:lnTo>
                  <a:pt x="60401" y="264185"/>
                </a:lnTo>
                <a:lnTo>
                  <a:pt x="149618" y="109651"/>
                </a:lnTo>
                <a:close/>
              </a:path>
              <a:path w="259079" h="264795">
                <a:moveTo>
                  <a:pt x="258991" y="0"/>
                </a:moveTo>
                <a:lnTo>
                  <a:pt x="0" y="0"/>
                </a:lnTo>
                <a:lnTo>
                  <a:pt x="17259" y="29883"/>
                </a:lnTo>
                <a:lnTo>
                  <a:pt x="207251" y="29883"/>
                </a:lnTo>
                <a:lnTo>
                  <a:pt x="178434" y="79768"/>
                </a:lnTo>
                <a:lnTo>
                  <a:pt x="46062" y="79768"/>
                </a:lnTo>
                <a:lnTo>
                  <a:pt x="63322" y="109651"/>
                </a:lnTo>
                <a:lnTo>
                  <a:pt x="195694" y="109651"/>
                </a:lnTo>
                <a:lnTo>
                  <a:pt x="258991" y="0"/>
                </a:lnTo>
                <a:close/>
              </a:path>
            </a:pathLst>
          </a:custGeom>
          <a:solidFill>
            <a:srgbClr val="8CBAE4"/>
          </a:solidFill>
        </p:spPr>
        <p:txBody>
          <a:bodyPr wrap="square" lIns="0" tIns="0" rIns="0" bIns="0" rtlCol="0"/>
          <a:lstStyle/>
          <a:p/>
        </p:txBody>
      </p:sp>
      <p:sp>
        <p:nvSpPr>
          <p:cNvPr id="3" name="object 3"/>
          <p:cNvSpPr/>
          <p:nvPr/>
        </p:nvSpPr>
        <p:spPr>
          <a:xfrm>
            <a:off x="6918030"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3C72B8"/>
          </a:solidFill>
        </p:spPr>
        <p:txBody>
          <a:bodyPr wrap="square" lIns="0" tIns="0" rIns="0" bIns="0" rtlCol="0"/>
          <a:lstStyle/>
          <a:p/>
        </p:txBody>
      </p:sp>
      <p:sp>
        <p:nvSpPr>
          <p:cNvPr id="4" name="object 4"/>
          <p:cNvSpPr/>
          <p:nvPr/>
        </p:nvSpPr>
        <p:spPr>
          <a:xfrm>
            <a:off x="6987140"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203D7C"/>
          </a:solidFill>
        </p:spPr>
        <p:txBody>
          <a:bodyPr wrap="square" lIns="0" tIns="0" rIns="0" bIns="0" rtlCol="0"/>
          <a:lstStyle/>
          <a:p/>
        </p:txBody>
      </p:sp>
      <p:sp>
        <p:nvSpPr>
          <p:cNvPr id="5" name="object 5"/>
          <p:cNvSpPr/>
          <p:nvPr/>
        </p:nvSpPr>
        <p:spPr>
          <a:xfrm>
            <a:off x="7037520"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6" name="object 6"/>
          <p:cNvSpPr txBox="1"/>
          <p:nvPr/>
        </p:nvSpPr>
        <p:spPr>
          <a:xfrm>
            <a:off x="7068610"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7</a:t>
            </a:r>
            <a:endParaRPr sz="1000">
              <a:latin typeface="AvenirLTStd-Book"/>
              <a:cs typeface="AvenirLTStd-Book"/>
            </a:endParaRPr>
          </a:p>
        </p:txBody>
      </p:sp>
      <p:sp>
        <p:nvSpPr>
          <p:cNvPr id="7" name="object 7"/>
          <p:cNvSpPr/>
          <p:nvPr/>
        </p:nvSpPr>
        <p:spPr>
          <a:xfrm>
            <a:off x="608672" y="9392767"/>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sp>
        <p:nvSpPr>
          <p:cNvPr id="8" name="object 8"/>
          <p:cNvSpPr/>
          <p:nvPr/>
        </p:nvSpPr>
        <p:spPr>
          <a:xfrm>
            <a:off x="608672" y="9450996"/>
            <a:ext cx="6080760" cy="0"/>
          </a:xfrm>
          <a:custGeom>
            <a:avLst/>
            <a:gdLst/>
            <a:ahLst/>
            <a:cxnLst/>
            <a:rect l="l" t="t" r="r" b="b"/>
            <a:pathLst>
              <a:path w="6080759" h="0">
                <a:moveTo>
                  <a:pt x="0" y="0"/>
                </a:moveTo>
                <a:lnTo>
                  <a:pt x="6080759" y="0"/>
                </a:lnTo>
              </a:path>
            </a:pathLst>
          </a:custGeom>
          <a:ln w="32613">
            <a:solidFill>
              <a:srgbClr val="203D7C"/>
            </a:solidFill>
          </a:ln>
        </p:spPr>
        <p:txBody>
          <a:bodyPr wrap="square" lIns="0" tIns="0" rIns="0" bIns="0" rtlCol="0"/>
          <a:lstStyle/>
          <a:p/>
        </p:txBody>
      </p:sp>
      <p:graphicFrame>
        <p:nvGraphicFramePr>
          <p:cNvPr id="9" name="object 9"/>
          <p:cNvGraphicFramePr>
            <a:graphicFrameLocks noGrp="1"/>
          </p:cNvGraphicFramePr>
          <p:nvPr/>
        </p:nvGraphicFramePr>
        <p:xfrm>
          <a:off x="627951" y="1458682"/>
          <a:ext cx="6687820" cy="7658100"/>
        </p:xfrm>
        <a:graphic>
          <a:graphicData uri="http://schemas.openxmlformats.org/drawingml/2006/table">
            <a:tbl>
              <a:tblPr firstRow="1" bandRow="1">
                <a:tableStyleId>{2D5ABB26-0587-4C30-8999-92F81FD0307C}</a:tableStyleId>
              </a:tblPr>
              <a:tblGrid>
                <a:gridCol w="5179855"/>
                <a:gridCol w="1507393"/>
              </a:tblGrid>
              <a:tr h="460255">
                <a:tc>
                  <a:txBody>
                    <a:bodyPr/>
                    <a:lstStyle/>
                    <a:p>
                      <a:pPr>
                        <a:lnSpc>
                          <a:spcPct val="100000"/>
                        </a:lnSpc>
                        <a:spcBef>
                          <a:spcPts val="415"/>
                        </a:spcBef>
                      </a:pPr>
                      <a:r>
                        <a:rPr dirty="0" sz="1100">
                          <a:solidFill>
                            <a:srgbClr val="4C4D4F"/>
                          </a:solidFill>
                          <a:latin typeface="Helvetica-Light"/>
                          <a:cs typeface="Helvetica-Light"/>
                        </a:rPr>
                        <a:t>Software</a:t>
                      </a:r>
                      <a:r>
                        <a:rPr dirty="0" sz="1100" spc="-100">
                          <a:solidFill>
                            <a:srgbClr val="4C4D4F"/>
                          </a:solidFill>
                          <a:latin typeface="Helvetica-Light"/>
                          <a:cs typeface="Helvetica-Light"/>
                        </a:rPr>
                        <a:t> </a:t>
                      </a:r>
                      <a:r>
                        <a:rPr dirty="0" sz="1100">
                          <a:solidFill>
                            <a:srgbClr val="4C4D4F"/>
                          </a:solidFill>
                          <a:latin typeface="Helvetica-Light"/>
                          <a:cs typeface="Helvetica-Light"/>
                        </a:rPr>
                        <a:t>customization</a:t>
                      </a:r>
                      <a:endParaRPr sz="1100">
                        <a:latin typeface="Helvetica-Light"/>
                        <a:cs typeface="Helvetica-Light"/>
                      </a:endParaRPr>
                    </a:p>
                  </a:txBody>
                  <a:tcPr marL="0" marR="0" marB="0" marT="52705">
                    <a:lnR w="12700">
                      <a:solidFill>
                        <a:srgbClr val="4C4D4F"/>
                      </a:solidFill>
                      <a:prstDash val="solid"/>
                    </a:lnR>
                    <a:lnB w="12700">
                      <a:solidFill>
                        <a:srgbClr val="4C4D4F"/>
                      </a:solidFill>
                      <a:prstDash val="solid"/>
                    </a:lnB>
                  </a:tcPr>
                </a:tc>
                <a:tc>
                  <a:txBody>
                    <a:bodyPr/>
                    <a:lstStyle/>
                    <a:p>
                      <a:pPr marL="253365">
                        <a:lnSpc>
                          <a:spcPct val="100000"/>
                        </a:lnSpc>
                        <a:spcBef>
                          <a:spcPts val="415"/>
                        </a:spcBef>
                      </a:pPr>
                      <a:r>
                        <a:rPr dirty="0" sz="1100">
                          <a:solidFill>
                            <a:srgbClr val="4C4D4F"/>
                          </a:solidFill>
                          <a:latin typeface="Helvetica-Light"/>
                          <a:cs typeface="Helvetica-Light"/>
                        </a:rPr>
                        <a:t>Benefit/Feature</a:t>
                      </a:r>
                      <a:endParaRPr sz="1100">
                        <a:latin typeface="Helvetica-Light"/>
                        <a:cs typeface="Helvetica-Light"/>
                      </a:endParaRPr>
                    </a:p>
                  </a:txBody>
                  <a:tcPr marL="0" marR="0" marB="0" marT="52705">
                    <a:lnL w="12700">
                      <a:solidFill>
                        <a:srgbClr val="4C4D4F"/>
                      </a:solidFill>
                      <a:prstDash val="solid"/>
                    </a:lnL>
                    <a:lnB w="12700">
                      <a:solidFill>
                        <a:srgbClr val="4C4D4F"/>
                      </a:solidFill>
                      <a:prstDash val="solid"/>
                    </a:lnB>
                  </a:tcPr>
                </a:tc>
              </a:tr>
              <a:tr h="676310">
                <a:tc>
                  <a:txBody>
                    <a:bodyPr/>
                    <a:lstStyle/>
                    <a:p>
                      <a:pPr>
                        <a:lnSpc>
                          <a:spcPct val="100000"/>
                        </a:lnSpc>
                      </a:pPr>
                      <a:endParaRPr sz="1100">
                        <a:latin typeface="Times New Roman"/>
                        <a:cs typeface="Times New Roman"/>
                      </a:endParaRPr>
                    </a:p>
                    <a:p>
                      <a:pPr>
                        <a:lnSpc>
                          <a:spcPct val="100000"/>
                        </a:lnSpc>
                        <a:spcBef>
                          <a:spcPts val="635"/>
                        </a:spcBef>
                      </a:pPr>
                      <a:r>
                        <a:rPr dirty="0" sz="1100">
                          <a:solidFill>
                            <a:srgbClr val="4C4D4F"/>
                          </a:solidFill>
                          <a:latin typeface="Helvetica-Light"/>
                          <a:cs typeface="Helvetica-Light"/>
                        </a:rPr>
                        <a:t>Potential revenue producer/Cost</a:t>
                      </a:r>
                      <a:r>
                        <a:rPr dirty="0" sz="1100" spc="-100">
                          <a:solidFill>
                            <a:srgbClr val="4C4D4F"/>
                          </a:solidFill>
                          <a:latin typeface="Helvetica-Light"/>
                          <a:cs typeface="Helvetica-Light"/>
                        </a:rPr>
                        <a:t> </a:t>
                      </a:r>
                      <a:r>
                        <a:rPr dirty="0" sz="1100">
                          <a:solidFill>
                            <a:srgbClr val="4C4D4F"/>
                          </a:solidFill>
                          <a:latin typeface="Helvetica-Light"/>
                          <a:cs typeface="Helvetica-Light"/>
                        </a:rPr>
                        <a:t>neutrality</a:t>
                      </a:r>
                      <a:endParaRPr sz="1100">
                        <a:latin typeface="Helvetica-Light"/>
                        <a:cs typeface="Helvetica-Light"/>
                      </a:endParaRPr>
                    </a:p>
                  </a:txBody>
                  <a:tcPr marL="0" marR="0" marB="0" marT="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pPr>
                      <a:endParaRPr sz="1100">
                        <a:latin typeface="Times New Roman"/>
                        <a:cs typeface="Times New Roman"/>
                      </a:endParaRPr>
                    </a:p>
                    <a:p>
                      <a:pPr marL="253365">
                        <a:lnSpc>
                          <a:spcPct val="100000"/>
                        </a:lnSpc>
                        <a:spcBef>
                          <a:spcPts val="635"/>
                        </a:spcBef>
                      </a:pPr>
                      <a:r>
                        <a:rPr dirty="0" sz="1100">
                          <a:solidFill>
                            <a:srgbClr val="4C4D4F"/>
                          </a:solidFill>
                          <a:latin typeface="Helvetica-Light"/>
                          <a:cs typeface="Helvetica-Light"/>
                        </a:rPr>
                        <a:t>Benefit</a:t>
                      </a:r>
                      <a:endParaRPr sz="1100">
                        <a:latin typeface="Helvetica-Light"/>
                        <a:cs typeface="Helvetica-Light"/>
                      </a:endParaRPr>
                    </a:p>
                  </a:txBody>
                  <a:tcPr marL="0" marR="0" marB="0" marT="0">
                    <a:lnL w="12700">
                      <a:solidFill>
                        <a:srgbClr val="4C4D4F"/>
                      </a:solidFill>
                      <a:prstDash val="solid"/>
                    </a:lnL>
                    <a:lnT w="12700">
                      <a:solidFill>
                        <a:srgbClr val="4C4D4F"/>
                      </a:solidFill>
                      <a:prstDash val="solid"/>
                    </a:lnT>
                    <a:lnB w="12700">
                      <a:solidFill>
                        <a:srgbClr val="4C4D4F"/>
                      </a:solidFill>
                      <a:prstDash val="solid"/>
                    </a:lnB>
                  </a:tcPr>
                </a:tc>
              </a:tr>
              <a:tr h="661831">
                <a:tc>
                  <a:txBody>
                    <a:bodyPr/>
                    <a:lstStyle/>
                    <a:p>
                      <a:pPr>
                        <a:lnSpc>
                          <a:spcPct val="100000"/>
                        </a:lnSpc>
                        <a:spcBef>
                          <a:spcPts val="10"/>
                        </a:spcBef>
                      </a:pPr>
                      <a:endParaRPr sz="1500">
                        <a:latin typeface="Times New Roman"/>
                        <a:cs typeface="Times New Roman"/>
                      </a:endParaRPr>
                    </a:p>
                    <a:p>
                      <a:pPr>
                        <a:lnSpc>
                          <a:spcPct val="100000"/>
                        </a:lnSpc>
                      </a:pPr>
                      <a:r>
                        <a:rPr dirty="0" sz="1100">
                          <a:solidFill>
                            <a:srgbClr val="4C4D4F"/>
                          </a:solidFill>
                          <a:latin typeface="Helvetica-Light"/>
                          <a:cs typeface="Helvetica-Light"/>
                        </a:rPr>
                        <a:t>Low cost offsite payment</a:t>
                      </a:r>
                      <a:r>
                        <a:rPr dirty="0" sz="1100" spc="-100">
                          <a:solidFill>
                            <a:srgbClr val="4C4D4F"/>
                          </a:solidFill>
                          <a:latin typeface="Helvetica-Light"/>
                          <a:cs typeface="Helvetica-Light"/>
                        </a:rPr>
                        <a:t> </a:t>
                      </a:r>
                      <a:r>
                        <a:rPr dirty="0" sz="1100">
                          <a:solidFill>
                            <a:srgbClr val="4C4D4F"/>
                          </a:solidFill>
                          <a:latin typeface="Helvetica-Light"/>
                          <a:cs typeface="Helvetica-Light"/>
                        </a:rPr>
                        <a:t>collection</a:t>
                      </a:r>
                      <a:endParaRPr sz="1100">
                        <a:latin typeface="Helvetica-Light"/>
                        <a:cs typeface="Helvetica-Light"/>
                      </a:endParaRPr>
                    </a:p>
                  </a:txBody>
                  <a:tcPr marL="0" marR="0" marB="0" marT="127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pPr>
                      <a:endParaRPr sz="1000">
                        <a:latin typeface="Times New Roman"/>
                        <a:cs typeface="Times New Roman"/>
                      </a:endParaRPr>
                    </a:p>
                    <a:p>
                      <a:pPr marL="253365" marR="43815">
                        <a:lnSpc>
                          <a:spcPts val="1300"/>
                        </a:lnSpc>
                        <a:spcBef>
                          <a:spcPts val="5"/>
                        </a:spcBef>
                      </a:pPr>
                      <a:r>
                        <a:rPr dirty="0" sz="1100">
                          <a:solidFill>
                            <a:srgbClr val="4C4D4F"/>
                          </a:solidFill>
                          <a:latin typeface="Helvetica-Light"/>
                          <a:cs typeface="Helvetica-Light"/>
                        </a:rPr>
                        <a:t>Advantage/Benefit/  Feature</a:t>
                      </a:r>
                      <a:endParaRPr sz="1100">
                        <a:latin typeface="Helvetica-Light"/>
                        <a:cs typeface="Helvetica-Light"/>
                      </a:endParaRPr>
                    </a:p>
                  </a:txBody>
                  <a:tcPr marL="0" marR="0" marB="0" marT="0">
                    <a:lnL w="12700">
                      <a:solidFill>
                        <a:srgbClr val="4C4D4F"/>
                      </a:solidFill>
                      <a:prstDash val="solid"/>
                    </a:lnL>
                    <a:lnT w="12700">
                      <a:solidFill>
                        <a:srgbClr val="4C4D4F"/>
                      </a:solidFill>
                      <a:prstDash val="solid"/>
                    </a:lnT>
                    <a:lnB w="12700">
                      <a:solidFill>
                        <a:srgbClr val="4C4D4F"/>
                      </a:solidFill>
                      <a:prstDash val="solid"/>
                    </a:lnB>
                  </a:tcPr>
                </a:tc>
              </a:tr>
              <a:tr h="635957">
                <a:tc>
                  <a:txBody>
                    <a:bodyPr/>
                    <a:lstStyle/>
                    <a:p>
                      <a:pPr>
                        <a:lnSpc>
                          <a:spcPct val="100000"/>
                        </a:lnSpc>
                        <a:spcBef>
                          <a:spcPts val="15"/>
                        </a:spcBef>
                      </a:pPr>
                      <a:endParaRPr sz="1450">
                        <a:latin typeface="Times New Roman"/>
                        <a:cs typeface="Times New Roman"/>
                      </a:endParaRPr>
                    </a:p>
                    <a:p>
                      <a:pPr>
                        <a:lnSpc>
                          <a:spcPct val="100000"/>
                        </a:lnSpc>
                      </a:pPr>
                      <a:r>
                        <a:rPr dirty="0" sz="1100">
                          <a:solidFill>
                            <a:srgbClr val="4C4D4F"/>
                          </a:solidFill>
                          <a:latin typeface="Helvetica-Light"/>
                          <a:cs typeface="Helvetica-Light"/>
                        </a:rPr>
                        <a:t>PCI</a:t>
                      </a:r>
                      <a:r>
                        <a:rPr dirty="0" sz="1100" spc="-100">
                          <a:solidFill>
                            <a:srgbClr val="4C4D4F"/>
                          </a:solidFill>
                          <a:latin typeface="Helvetica-Light"/>
                          <a:cs typeface="Helvetica-Light"/>
                        </a:rPr>
                        <a:t> </a:t>
                      </a:r>
                      <a:r>
                        <a:rPr dirty="0" sz="1100">
                          <a:solidFill>
                            <a:srgbClr val="4C4D4F"/>
                          </a:solidFill>
                          <a:latin typeface="Helvetica-Light"/>
                          <a:cs typeface="Helvetica-Light"/>
                        </a:rPr>
                        <a:t>Compliant</a:t>
                      </a:r>
                      <a:endParaRPr sz="1100">
                        <a:latin typeface="Helvetica-Light"/>
                        <a:cs typeface="Helvetica-Light"/>
                      </a:endParaRPr>
                    </a:p>
                  </a:txBody>
                  <a:tcPr marL="0" marR="0" marB="0" marT="190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15"/>
                        </a:spcBef>
                      </a:pPr>
                      <a:endParaRPr sz="1450">
                        <a:latin typeface="Times New Roman"/>
                        <a:cs typeface="Times New Roman"/>
                      </a:endParaRPr>
                    </a:p>
                    <a:p>
                      <a:pPr marL="253365">
                        <a:lnSpc>
                          <a:spcPct val="100000"/>
                        </a:lnSpc>
                      </a:pPr>
                      <a:r>
                        <a:rPr dirty="0" sz="1100">
                          <a:solidFill>
                            <a:srgbClr val="4C4D4F"/>
                          </a:solidFill>
                          <a:latin typeface="Helvetica-Light"/>
                          <a:cs typeface="Helvetica-Light"/>
                        </a:rPr>
                        <a:t>Benefit/Feature</a:t>
                      </a:r>
                      <a:endParaRPr sz="1100">
                        <a:latin typeface="Helvetica-Light"/>
                        <a:cs typeface="Helvetica-Light"/>
                      </a:endParaRPr>
                    </a:p>
                  </a:txBody>
                  <a:tcPr marL="0" marR="0" marB="0" marT="1905">
                    <a:lnL w="12700">
                      <a:solidFill>
                        <a:srgbClr val="4C4D4F"/>
                      </a:solidFill>
                      <a:prstDash val="solid"/>
                    </a:lnL>
                    <a:lnT w="12700">
                      <a:solidFill>
                        <a:srgbClr val="4C4D4F"/>
                      </a:solidFill>
                      <a:prstDash val="solid"/>
                    </a:lnT>
                    <a:lnB w="12700">
                      <a:solidFill>
                        <a:srgbClr val="4C4D4F"/>
                      </a:solidFill>
                      <a:prstDash val="solid"/>
                    </a:lnB>
                  </a:tcPr>
                </a:tc>
              </a:tr>
              <a:tr h="667943">
                <a:tc>
                  <a:txBody>
                    <a:bodyPr/>
                    <a:lstStyle/>
                    <a:p>
                      <a:pPr>
                        <a:lnSpc>
                          <a:spcPct val="100000"/>
                        </a:lnSpc>
                        <a:spcBef>
                          <a:spcPts val="50"/>
                        </a:spcBef>
                      </a:pPr>
                      <a:endParaRPr sz="1550">
                        <a:latin typeface="Times New Roman"/>
                        <a:cs typeface="Times New Roman"/>
                      </a:endParaRPr>
                    </a:p>
                    <a:p>
                      <a:pPr>
                        <a:lnSpc>
                          <a:spcPct val="100000"/>
                        </a:lnSpc>
                        <a:spcBef>
                          <a:spcPts val="5"/>
                        </a:spcBef>
                      </a:pPr>
                      <a:r>
                        <a:rPr dirty="0" sz="1100">
                          <a:solidFill>
                            <a:srgbClr val="4C4D4F"/>
                          </a:solidFill>
                          <a:latin typeface="Helvetica-Light"/>
                          <a:cs typeface="Helvetica-Light"/>
                        </a:rPr>
                        <a:t>Decrease Customer</a:t>
                      </a:r>
                      <a:r>
                        <a:rPr dirty="0" sz="1100" spc="-100">
                          <a:solidFill>
                            <a:srgbClr val="4C4D4F"/>
                          </a:solidFill>
                          <a:latin typeface="Helvetica-Light"/>
                          <a:cs typeface="Helvetica-Light"/>
                        </a:rPr>
                        <a:t> </a:t>
                      </a:r>
                      <a:r>
                        <a:rPr dirty="0" sz="1100">
                          <a:solidFill>
                            <a:srgbClr val="4C4D4F"/>
                          </a:solidFill>
                          <a:latin typeface="Helvetica-Light"/>
                          <a:cs typeface="Helvetica-Light"/>
                        </a:rPr>
                        <a:t>Wait</a:t>
                      </a:r>
                      <a:endParaRPr sz="1100">
                        <a:latin typeface="Helvetica-Light"/>
                        <a:cs typeface="Helvetica-Light"/>
                      </a:endParaRPr>
                    </a:p>
                  </a:txBody>
                  <a:tcPr marL="0" marR="0" marB="0" marT="635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50"/>
                        </a:spcBef>
                      </a:pPr>
                      <a:endParaRPr sz="1550">
                        <a:latin typeface="Times New Roman"/>
                        <a:cs typeface="Times New Roman"/>
                      </a:endParaRPr>
                    </a:p>
                    <a:p>
                      <a:pPr marL="253365">
                        <a:lnSpc>
                          <a:spcPct val="100000"/>
                        </a:lnSpc>
                        <a:spcBef>
                          <a:spcPts val="5"/>
                        </a:spcBef>
                      </a:pPr>
                      <a:r>
                        <a:rPr dirty="0" sz="1100">
                          <a:solidFill>
                            <a:srgbClr val="4C4D4F"/>
                          </a:solidFill>
                          <a:latin typeface="Helvetica-Light"/>
                          <a:cs typeface="Helvetica-Light"/>
                        </a:rPr>
                        <a:t>Benefit</a:t>
                      </a:r>
                      <a:endParaRPr sz="1100">
                        <a:latin typeface="Helvetica-Light"/>
                        <a:cs typeface="Helvetica-Light"/>
                      </a:endParaRPr>
                    </a:p>
                  </a:txBody>
                  <a:tcPr marL="0" marR="0" marB="0" marT="6350">
                    <a:lnL w="12700">
                      <a:solidFill>
                        <a:srgbClr val="4C4D4F"/>
                      </a:solidFill>
                      <a:prstDash val="solid"/>
                    </a:lnL>
                    <a:lnT w="12700">
                      <a:solidFill>
                        <a:srgbClr val="4C4D4F"/>
                      </a:solidFill>
                      <a:prstDash val="solid"/>
                    </a:lnT>
                    <a:lnB w="12700">
                      <a:solidFill>
                        <a:srgbClr val="4C4D4F"/>
                      </a:solidFill>
                      <a:prstDash val="solid"/>
                    </a:lnB>
                  </a:tcPr>
                </a:tc>
              </a:tr>
              <a:tr h="642545">
                <a:tc>
                  <a:txBody>
                    <a:bodyPr/>
                    <a:lstStyle/>
                    <a:p>
                      <a:pPr>
                        <a:lnSpc>
                          <a:spcPct val="100000"/>
                        </a:lnSpc>
                        <a:spcBef>
                          <a:spcPts val="10"/>
                        </a:spcBef>
                      </a:pPr>
                      <a:endParaRPr sz="1500">
                        <a:latin typeface="Times New Roman"/>
                        <a:cs typeface="Times New Roman"/>
                      </a:endParaRPr>
                    </a:p>
                    <a:p>
                      <a:pPr>
                        <a:lnSpc>
                          <a:spcPct val="100000"/>
                        </a:lnSpc>
                      </a:pPr>
                      <a:r>
                        <a:rPr dirty="0" sz="1100">
                          <a:solidFill>
                            <a:srgbClr val="4C4D4F"/>
                          </a:solidFill>
                          <a:latin typeface="Helvetica-Light"/>
                          <a:cs typeface="Helvetica-Light"/>
                        </a:rPr>
                        <a:t>Reliability – Built to last for many years in all weather</a:t>
                      </a:r>
                      <a:r>
                        <a:rPr dirty="0" sz="1100" spc="-100">
                          <a:solidFill>
                            <a:srgbClr val="4C4D4F"/>
                          </a:solidFill>
                          <a:latin typeface="Helvetica-Light"/>
                          <a:cs typeface="Helvetica-Light"/>
                        </a:rPr>
                        <a:t> </a:t>
                      </a:r>
                      <a:r>
                        <a:rPr dirty="0" sz="1100">
                          <a:solidFill>
                            <a:srgbClr val="4C4D4F"/>
                          </a:solidFill>
                          <a:latin typeface="Helvetica-Light"/>
                          <a:cs typeface="Helvetica-Light"/>
                        </a:rPr>
                        <a:t>conditions</a:t>
                      </a:r>
                      <a:endParaRPr sz="1100">
                        <a:latin typeface="Helvetica-Light"/>
                        <a:cs typeface="Helvetica-Light"/>
                      </a:endParaRPr>
                    </a:p>
                  </a:txBody>
                  <a:tcPr marL="0" marR="0" marB="0" marT="127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10"/>
                        </a:spcBef>
                      </a:pPr>
                      <a:endParaRPr sz="1500">
                        <a:latin typeface="Times New Roman"/>
                        <a:cs typeface="Times New Roman"/>
                      </a:endParaRPr>
                    </a:p>
                    <a:p>
                      <a:pPr marL="253365">
                        <a:lnSpc>
                          <a:spcPct val="100000"/>
                        </a:lnSpc>
                      </a:pPr>
                      <a:r>
                        <a:rPr dirty="0" sz="1100">
                          <a:solidFill>
                            <a:srgbClr val="4C4D4F"/>
                          </a:solidFill>
                          <a:latin typeface="Helvetica-Light"/>
                          <a:cs typeface="Helvetica-Light"/>
                        </a:rPr>
                        <a:t>Benefit</a:t>
                      </a:r>
                      <a:endParaRPr sz="1100">
                        <a:latin typeface="Helvetica-Light"/>
                        <a:cs typeface="Helvetica-Light"/>
                      </a:endParaRPr>
                    </a:p>
                  </a:txBody>
                  <a:tcPr marL="0" marR="0" marB="0" marT="1270">
                    <a:lnL w="12700">
                      <a:solidFill>
                        <a:srgbClr val="4C4D4F"/>
                      </a:solidFill>
                      <a:prstDash val="solid"/>
                    </a:lnL>
                    <a:lnT w="12700">
                      <a:solidFill>
                        <a:srgbClr val="4C4D4F"/>
                      </a:solidFill>
                      <a:prstDash val="solid"/>
                    </a:lnT>
                    <a:lnB w="12700">
                      <a:solidFill>
                        <a:srgbClr val="4C4D4F"/>
                      </a:solidFill>
                      <a:prstDash val="solid"/>
                    </a:lnB>
                  </a:tcPr>
                </a:tc>
              </a:tr>
              <a:tr h="810919">
                <a:tc>
                  <a:txBody>
                    <a:bodyPr/>
                    <a:lstStyle/>
                    <a:p>
                      <a:pPr>
                        <a:lnSpc>
                          <a:spcPct val="100000"/>
                        </a:lnSpc>
                        <a:spcBef>
                          <a:spcPts val="55"/>
                        </a:spcBef>
                      </a:pPr>
                      <a:endParaRPr sz="1600">
                        <a:latin typeface="Times New Roman"/>
                        <a:cs typeface="Times New Roman"/>
                      </a:endParaRPr>
                    </a:p>
                    <a:p>
                      <a:pPr marR="600710">
                        <a:lnSpc>
                          <a:spcPts val="1300"/>
                        </a:lnSpc>
                      </a:pPr>
                      <a:r>
                        <a:rPr dirty="0" sz="1100">
                          <a:solidFill>
                            <a:srgbClr val="4C4D4F"/>
                          </a:solidFill>
                          <a:latin typeface="Helvetica-Light"/>
                          <a:cs typeface="Helvetica-Light"/>
                        </a:rPr>
                        <a:t>Customer Service and Support – One call to make for hardware,</a:t>
                      </a:r>
                      <a:r>
                        <a:rPr dirty="0" sz="1100" spc="-100">
                          <a:solidFill>
                            <a:srgbClr val="4C4D4F"/>
                          </a:solidFill>
                          <a:latin typeface="Helvetica-Light"/>
                          <a:cs typeface="Helvetica-Light"/>
                        </a:rPr>
                        <a:t> </a:t>
                      </a:r>
                      <a:r>
                        <a:rPr dirty="0" sz="1100">
                          <a:solidFill>
                            <a:srgbClr val="4C4D4F"/>
                          </a:solidFill>
                          <a:latin typeface="Helvetica-Light"/>
                          <a:cs typeface="Helvetica-Light"/>
                        </a:rPr>
                        <a:t>software  and</a:t>
                      </a:r>
                      <a:r>
                        <a:rPr dirty="0" sz="1100" spc="-100">
                          <a:solidFill>
                            <a:srgbClr val="4C4D4F"/>
                          </a:solidFill>
                          <a:latin typeface="Helvetica-Light"/>
                          <a:cs typeface="Helvetica-Light"/>
                        </a:rPr>
                        <a:t> </a:t>
                      </a:r>
                      <a:r>
                        <a:rPr dirty="0" sz="1100">
                          <a:solidFill>
                            <a:srgbClr val="4C4D4F"/>
                          </a:solidFill>
                          <a:latin typeface="Helvetica-Light"/>
                          <a:cs typeface="Helvetica-Light"/>
                        </a:rPr>
                        <a:t>service</a:t>
                      </a:r>
                      <a:endParaRPr sz="1100">
                        <a:latin typeface="Helvetica-Light"/>
                        <a:cs typeface="Helvetica-Light"/>
                      </a:endParaRPr>
                    </a:p>
                  </a:txBody>
                  <a:tcPr marL="0" marR="0" marB="0" marT="6985">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pPr>
                      <a:endParaRPr sz="1100">
                        <a:latin typeface="Times New Roman"/>
                        <a:cs typeface="Times New Roman"/>
                      </a:endParaRPr>
                    </a:p>
                    <a:p>
                      <a:pPr>
                        <a:lnSpc>
                          <a:spcPct val="100000"/>
                        </a:lnSpc>
                        <a:spcBef>
                          <a:spcPts val="30"/>
                        </a:spcBef>
                      </a:pPr>
                      <a:endParaRPr sz="1000">
                        <a:latin typeface="Times New Roman"/>
                        <a:cs typeface="Times New Roman"/>
                      </a:endParaRPr>
                    </a:p>
                    <a:p>
                      <a:pPr marL="253365">
                        <a:lnSpc>
                          <a:spcPct val="100000"/>
                        </a:lnSpc>
                        <a:spcBef>
                          <a:spcPts val="5"/>
                        </a:spcBef>
                      </a:pPr>
                      <a:r>
                        <a:rPr dirty="0" sz="1100">
                          <a:solidFill>
                            <a:srgbClr val="4C4D4F"/>
                          </a:solidFill>
                          <a:latin typeface="Helvetica-Light"/>
                          <a:cs typeface="Helvetica-Light"/>
                        </a:rPr>
                        <a:t>Benefit/Feature</a:t>
                      </a:r>
                      <a:endParaRPr sz="1100">
                        <a:latin typeface="Helvetica-Light"/>
                        <a:cs typeface="Helvetica-Light"/>
                      </a:endParaRPr>
                    </a:p>
                  </a:txBody>
                  <a:tcPr marL="0" marR="0" marB="0" marT="0">
                    <a:lnL w="12700">
                      <a:solidFill>
                        <a:srgbClr val="4C4D4F"/>
                      </a:solidFill>
                      <a:prstDash val="solid"/>
                    </a:lnL>
                    <a:lnT w="12700">
                      <a:solidFill>
                        <a:srgbClr val="4C4D4F"/>
                      </a:solidFill>
                      <a:prstDash val="solid"/>
                    </a:lnT>
                    <a:lnB w="12700">
                      <a:solidFill>
                        <a:srgbClr val="4C4D4F"/>
                      </a:solidFill>
                      <a:prstDash val="solid"/>
                    </a:lnB>
                  </a:tcPr>
                </a:tc>
              </a:tr>
              <a:tr h="667943">
                <a:tc>
                  <a:txBody>
                    <a:bodyPr/>
                    <a:lstStyle/>
                    <a:p>
                      <a:pPr>
                        <a:lnSpc>
                          <a:spcPct val="100000"/>
                        </a:lnSpc>
                        <a:spcBef>
                          <a:spcPts val="50"/>
                        </a:spcBef>
                      </a:pPr>
                      <a:endParaRPr sz="1550">
                        <a:latin typeface="Times New Roman"/>
                        <a:cs typeface="Times New Roman"/>
                      </a:endParaRPr>
                    </a:p>
                    <a:p>
                      <a:pPr>
                        <a:lnSpc>
                          <a:spcPct val="100000"/>
                        </a:lnSpc>
                      </a:pPr>
                      <a:r>
                        <a:rPr dirty="0" sz="1100">
                          <a:solidFill>
                            <a:srgbClr val="4C4D4F"/>
                          </a:solidFill>
                          <a:latin typeface="Helvetica-Light"/>
                          <a:cs typeface="Helvetica-Light"/>
                        </a:rPr>
                        <a:t>Increase communication to</a:t>
                      </a:r>
                      <a:r>
                        <a:rPr dirty="0" sz="1100" spc="-100">
                          <a:solidFill>
                            <a:srgbClr val="4C4D4F"/>
                          </a:solidFill>
                          <a:latin typeface="Helvetica-Light"/>
                          <a:cs typeface="Helvetica-Light"/>
                        </a:rPr>
                        <a:t> </a:t>
                      </a:r>
                      <a:r>
                        <a:rPr dirty="0" sz="1100">
                          <a:solidFill>
                            <a:srgbClr val="4C4D4F"/>
                          </a:solidFill>
                          <a:latin typeface="Helvetica-Light"/>
                          <a:cs typeface="Helvetica-Light"/>
                        </a:rPr>
                        <a:t>members</a:t>
                      </a:r>
                      <a:endParaRPr sz="1100">
                        <a:latin typeface="Helvetica-Light"/>
                        <a:cs typeface="Helvetica-Light"/>
                      </a:endParaRPr>
                    </a:p>
                  </a:txBody>
                  <a:tcPr marL="0" marR="0" marB="0" marT="635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50"/>
                        </a:spcBef>
                      </a:pPr>
                      <a:endParaRPr sz="1550">
                        <a:latin typeface="Times New Roman"/>
                        <a:cs typeface="Times New Roman"/>
                      </a:endParaRPr>
                    </a:p>
                    <a:p>
                      <a:pPr marL="253365">
                        <a:lnSpc>
                          <a:spcPct val="100000"/>
                        </a:lnSpc>
                      </a:pPr>
                      <a:r>
                        <a:rPr dirty="0" sz="1100">
                          <a:solidFill>
                            <a:srgbClr val="4C4D4F"/>
                          </a:solidFill>
                          <a:latin typeface="Helvetica-Light"/>
                          <a:cs typeface="Helvetica-Light"/>
                        </a:rPr>
                        <a:t>Benefit</a:t>
                      </a:r>
                      <a:endParaRPr sz="1100">
                        <a:latin typeface="Helvetica-Light"/>
                        <a:cs typeface="Helvetica-Light"/>
                      </a:endParaRPr>
                    </a:p>
                  </a:txBody>
                  <a:tcPr marL="0" marR="0" marB="0" marT="6350">
                    <a:lnL w="12700">
                      <a:solidFill>
                        <a:srgbClr val="4C4D4F"/>
                      </a:solidFill>
                      <a:prstDash val="solid"/>
                    </a:lnL>
                    <a:lnT w="12700">
                      <a:solidFill>
                        <a:srgbClr val="4C4D4F"/>
                      </a:solidFill>
                      <a:prstDash val="solid"/>
                    </a:lnT>
                    <a:lnB w="12700">
                      <a:solidFill>
                        <a:srgbClr val="4C4D4F"/>
                      </a:solidFill>
                      <a:prstDash val="solid"/>
                    </a:lnB>
                  </a:tcPr>
                </a:tc>
              </a:tr>
              <a:tr h="655243">
                <a:tc>
                  <a:txBody>
                    <a:bodyPr/>
                    <a:lstStyle/>
                    <a:p>
                      <a:pPr>
                        <a:lnSpc>
                          <a:spcPct val="100000"/>
                        </a:lnSpc>
                        <a:spcBef>
                          <a:spcPts val="10"/>
                        </a:spcBef>
                      </a:pPr>
                      <a:endParaRPr sz="1500">
                        <a:latin typeface="Times New Roman"/>
                        <a:cs typeface="Times New Roman"/>
                      </a:endParaRPr>
                    </a:p>
                    <a:p>
                      <a:pPr>
                        <a:lnSpc>
                          <a:spcPct val="100000"/>
                        </a:lnSpc>
                      </a:pPr>
                      <a:r>
                        <a:rPr dirty="0" sz="1100">
                          <a:solidFill>
                            <a:srgbClr val="4C4D4F"/>
                          </a:solidFill>
                          <a:latin typeface="Helvetica-Light"/>
                          <a:cs typeface="Helvetica-Light"/>
                        </a:rPr>
                        <a:t>Multi-lingual</a:t>
                      </a:r>
                      <a:endParaRPr sz="1100">
                        <a:latin typeface="Helvetica-Light"/>
                        <a:cs typeface="Helvetica-Light"/>
                      </a:endParaRPr>
                    </a:p>
                  </a:txBody>
                  <a:tcPr marL="0" marR="0" marB="0" marT="127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10"/>
                        </a:spcBef>
                      </a:pPr>
                      <a:endParaRPr sz="1500">
                        <a:latin typeface="Times New Roman"/>
                        <a:cs typeface="Times New Roman"/>
                      </a:endParaRPr>
                    </a:p>
                    <a:p>
                      <a:pPr marL="253365">
                        <a:lnSpc>
                          <a:spcPct val="100000"/>
                        </a:lnSpc>
                      </a:pPr>
                      <a:r>
                        <a:rPr dirty="0" sz="1100">
                          <a:solidFill>
                            <a:srgbClr val="4C4D4F"/>
                          </a:solidFill>
                          <a:latin typeface="Helvetica-Light"/>
                          <a:cs typeface="Helvetica-Light"/>
                        </a:rPr>
                        <a:t>Feature</a:t>
                      </a:r>
                      <a:endParaRPr sz="1100">
                        <a:latin typeface="Helvetica-Light"/>
                        <a:cs typeface="Helvetica-Light"/>
                      </a:endParaRPr>
                    </a:p>
                  </a:txBody>
                  <a:tcPr marL="0" marR="0" marB="0" marT="1270">
                    <a:lnL w="12700">
                      <a:solidFill>
                        <a:srgbClr val="4C4D4F"/>
                      </a:solidFill>
                      <a:prstDash val="solid"/>
                    </a:lnL>
                    <a:lnT w="12700">
                      <a:solidFill>
                        <a:srgbClr val="4C4D4F"/>
                      </a:solidFill>
                      <a:prstDash val="solid"/>
                    </a:lnT>
                    <a:lnB w="12700">
                      <a:solidFill>
                        <a:srgbClr val="4C4D4F"/>
                      </a:solidFill>
                      <a:prstDash val="solid"/>
                    </a:lnB>
                  </a:tcPr>
                </a:tc>
              </a:tr>
              <a:tr h="655245">
                <a:tc>
                  <a:txBody>
                    <a:bodyPr/>
                    <a:lstStyle/>
                    <a:p>
                      <a:pPr>
                        <a:lnSpc>
                          <a:spcPct val="100000"/>
                        </a:lnSpc>
                        <a:spcBef>
                          <a:spcPts val="10"/>
                        </a:spcBef>
                      </a:pPr>
                      <a:endParaRPr sz="1500">
                        <a:latin typeface="Times New Roman"/>
                        <a:cs typeface="Times New Roman"/>
                      </a:endParaRPr>
                    </a:p>
                    <a:p>
                      <a:pPr>
                        <a:lnSpc>
                          <a:spcPct val="100000"/>
                        </a:lnSpc>
                      </a:pPr>
                      <a:r>
                        <a:rPr dirty="0" sz="1100">
                          <a:solidFill>
                            <a:srgbClr val="4C4D4F"/>
                          </a:solidFill>
                          <a:latin typeface="Helvetica-Light"/>
                          <a:cs typeface="Helvetica-Light"/>
                        </a:rPr>
                        <a:t>Security – Continuous monitoring of</a:t>
                      </a:r>
                      <a:r>
                        <a:rPr dirty="0" sz="1100" spc="-100">
                          <a:solidFill>
                            <a:srgbClr val="4C4D4F"/>
                          </a:solidFill>
                          <a:latin typeface="Helvetica-Light"/>
                          <a:cs typeface="Helvetica-Light"/>
                        </a:rPr>
                        <a:t> </a:t>
                      </a:r>
                      <a:r>
                        <a:rPr dirty="0" sz="1100">
                          <a:solidFill>
                            <a:srgbClr val="4C4D4F"/>
                          </a:solidFill>
                          <a:latin typeface="Helvetica-Light"/>
                          <a:cs typeface="Helvetica-Light"/>
                        </a:rPr>
                        <a:t>kiosk</a:t>
                      </a:r>
                      <a:endParaRPr sz="1100">
                        <a:latin typeface="Helvetica-Light"/>
                        <a:cs typeface="Helvetica-Light"/>
                      </a:endParaRPr>
                    </a:p>
                  </a:txBody>
                  <a:tcPr marL="0" marR="0" marB="0" marT="127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10"/>
                        </a:spcBef>
                      </a:pPr>
                      <a:endParaRPr sz="1500">
                        <a:latin typeface="Times New Roman"/>
                        <a:cs typeface="Times New Roman"/>
                      </a:endParaRPr>
                    </a:p>
                    <a:p>
                      <a:pPr marL="253365">
                        <a:lnSpc>
                          <a:spcPct val="100000"/>
                        </a:lnSpc>
                      </a:pPr>
                      <a:r>
                        <a:rPr dirty="0" sz="1100">
                          <a:solidFill>
                            <a:srgbClr val="4C4D4F"/>
                          </a:solidFill>
                          <a:latin typeface="Helvetica-Light"/>
                          <a:cs typeface="Helvetica-Light"/>
                        </a:rPr>
                        <a:t>Feature</a:t>
                      </a:r>
                      <a:endParaRPr sz="1100">
                        <a:latin typeface="Helvetica-Light"/>
                        <a:cs typeface="Helvetica-Light"/>
                      </a:endParaRPr>
                    </a:p>
                  </a:txBody>
                  <a:tcPr marL="0" marR="0" marB="0" marT="1270">
                    <a:lnL w="12700">
                      <a:solidFill>
                        <a:srgbClr val="4C4D4F"/>
                      </a:solidFill>
                      <a:prstDash val="solid"/>
                    </a:lnL>
                    <a:lnT w="12700">
                      <a:solidFill>
                        <a:srgbClr val="4C4D4F"/>
                      </a:solidFill>
                      <a:prstDash val="solid"/>
                    </a:lnT>
                    <a:lnB w="12700">
                      <a:solidFill>
                        <a:srgbClr val="4C4D4F"/>
                      </a:solidFill>
                      <a:prstDash val="solid"/>
                    </a:lnB>
                  </a:tcPr>
                </a:tc>
              </a:tr>
              <a:tr h="642543">
                <a:tc>
                  <a:txBody>
                    <a:bodyPr/>
                    <a:lstStyle/>
                    <a:p>
                      <a:pPr>
                        <a:lnSpc>
                          <a:spcPct val="100000"/>
                        </a:lnSpc>
                        <a:spcBef>
                          <a:spcPts val="10"/>
                        </a:spcBef>
                      </a:pPr>
                      <a:endParaRPr sz="1500">
                        <a:latin typeface="Times New Roman"/>
                        <a:cs typeface="Times New Roman"/>
                      </a:endParaRPr>
                    </a:p>
                    <a:p>
                      <a:pPr>
                        <a:lnSpc>
                          <a:spcPct val="100000"/>
                        </a:lnSpc>
                      </a:pPr>
                      <a:r>
                        <a:rPr dirty="0" sz="1100">
                          <a:solidFill>
                            <a:srgbClr val="4C4D4F"/>
                          </a:solidFill>
                          <a:latin typeface="Helvetica-Light"/>
                          <a:cs typeface="Helvetica-Light"/>
                        </a:rPr>
                        <a:t>Lower customer service</a:t>
                      </a:r>
                      <a:r>
                        <a:rPr dirty="0" sz="1100" spc="-100">
                          <a:solidFill>
                            <a:srgbClr val="4C4D4F"/>
                          </a:solidFill>
                          <a:latin typeface="Helvetica-Light"/>
                          <a:cs typeface="Helvetica-Light"/>
                        </a:rPr>
                        <a:t> </a:t>
                      </a:r>
                      <a:r>
                        <a:rPr dirty="0" sz="1100">
                          <a:solidFill>
                            <a:srgbClr val="4C4D4F"/>
                          </a:solidFill>
                          <a:latin typeface="Helvetica-Light"/>
                          <a:cs typeface="Helvetica-Light"/>
                        </a:rPr>
                        <a:t>expenses</a:t>
                      </a:r>
                      <a:endParaRPr sz="1100">
                        <a:latin typeface="Helvetica-Light"/>
                        <a:cs typeface="Helvetica-Light"/>
                      </a:endParaRPr>
                    </a:p>
                  </a:txBody>
                  <a:tcPr marL="0" marR="0" marB="0" marT="1270">
                    <a:lnR w="12700">
                      <a:solidFill>
                        <a:srgbClr val="4C4D4F"/>
                      </a:solidFill>
                      <a:prstDash val="solid"/>
                    </a:lnR>
                    <a:lnT w="12700">
                      <a:solidFill>
                        <a:srgbClr val="4C4D4F"/>
                      </a:solidFill>
                      <a:prstDash val="solid"/>
                    </a:lnT>
                    <a:lnB w="12700">
                      <a:solidFill>
                        <a:srgbClr val="4C4D4F"/>
                      </a:solidFill>
                      <a:prstDash val="solid"/>
                    </a:lnB>
                  </a:tcPr>
                </a:tc>
                <a:tc>
                  <a:txBody>
                    <a:bodyPr/>
                    <a:lstStyle/>
                    <a:p>
                      <a:pPr>
                        <a:lnSpc>
                          <a:spcPct val="100000"/>
                        </a:lnSpc>
                        <a:spcBef>
                          <a:spcPts val="10"/>
                        </a:spcBef>
                      </a:pPr>
                      <a:endParaRPr sz="1500">
                        <a:latin typeface="Times New Roman"/>
                        <a:cs typeface="Times New Roman"/>
                      </a:endParaRPr>
                    </a:p>
                    <a:p>
                      <a:pPr marL="253365">
                        <a:lnSpc>
                          <a:spcPct val="100000"/>
                        </a:lnSpc>
                      </a:pPr>
                      <a:r>
                        <a:rPr dirty="0" sz="1100">
                          <a:solidFill>
                            <a:srgbClr val="4C4D4F"/>
                          </a:solidFill>
                          <a:latin typeface="Helvetica-Light"/>
                          <a:cs typeface="Helvetica-Light"/>
                        </a:rPr>
                        <a:t>Benefit</a:t>
                      </a:r>
                      <a:endParaRPr sz="1100">
                        <a:latin typeface="Helvetica-Light"/>
                        <a:cs typeface="Helvetica-Light"/>
                      </a:endParaRPr>
                    </a:p>
                  </a:txBody>
                  <a:tcPr marL="0" marR="0" marB="0" marT="1270">
                    <a:lnL w="12700">
                      <a:solidFill>
                        <a:srgbClr val="4C4D4F"/>
                      </a:solidFill>
                      <a:prstDash val="solid"/>
                    </a:lnL>
                    <a:lnT w="12700">
                      <a:solidFill>
                        <a:srgbClr val="4C4D4F"/>
                      </a:solidFill>
                      <a:prstDash val="solid"/>
                    </a:lnT>
                    <a:lnB w="12700">
                      <a:solidFill>
                        <a:srgbClr val="4C4D4F"/>
                      </a:solidFill>
                      <a:prstDash val="solid"/>
                    </a:lnB>
                  </a:tcPr>
                </a:tc>
              </a:tr>
              <a:tr h="481144">
                <a:tc>
                  <a:txBody>
                    <a:bodyPr/>
                    <a:lstStyle/>
                    <a:p>
                      <a:pPr>
                        <a:lnSpc>
                          <a:spcPct val="100000"/>
                        </a:lnSpc>
                        <a:spcBef>
                          <a:spcPts val="50"/>
                        </a:spcBef>
                      </a:pPr>
                      <a:endParaRPr sz="1550">
                        <a:latin typeface="Times New Roman"/>
                        <a:cs typeface="Times New Roman"/>
                      </a:endParaRPr>
                    </a:p>
                    <a:p>
                      <a:pPr>
                        <a:lnSpc>
                          <a:spcPct val="100000"/>
                        </a:lnSpc>
                      </a:pPr>
                      <a:r>
                        <a:rPr dirty="0" sz="1100">
                          <a:solidFill>
                            <a:srgbClr val="4C4D4F"/>
                          </a:solidFill>
                          <a:latin typeface="Helvetica-Light"/>
                          <a:cs typeface="Helvetica-Light"/>
                        </a:rPr>
                        <a:t>100% Ownership – No middle man for transaction</a:t>
                      </a:r>
                      <a:r>
                        <a:rPr dirty="0" sz="1100" spc="-100">
                          <a:solidFill>
                            <a:srgbClr val="4C4D4F"/>
                          </a:solidFill>
                          <a:latin typeface="Helvetica-Light"/>
                          <a:cs typeface="Helvetica-Light"/>
                        </a:rPr>
                        <a:t> </a:t>
                      </a:r>
                      <a:r>
                        <a:rPr dirty="0" sz="1100">
                          <a:solidFill>
                            <a:srgbClr val="4C4D4F"/>
                          </a:solidFill>
                          <a:latin typeface="Helvetica-Light"/>
                          <a:cs typeface="Helvetica-Light"/>
                        </a:rPr>
                        <a:t>fees</a:t>
                      </a:r>
                      <a:endParaRPr sz="1100">
                        <a:latin typeface="Helvetica-Light"/>
                        <a:cs typeface="Helvetica-Light"/>
                      </a:endParaRPr>
                    </a:p>
                  </a:txBody>
                  <a:tcPr marL="0" marR="0" marB="0" marT="6350">
                    <a:lnR w="12700">
                      <a:solidFill>
                        <a:srgbClr val="4C4D4F"/>
                      </a:solidFill>
                      <a:prstDash val="solid"/>
                    </a:lnR>
                    <a:lnT w="12700">
                      <a:solidFill>
                        <a:srgbClr val="4C4D4F"/>
                      </a:solidFill>
                      <a:prstDash val="solid"/>
                    </a:lnT>
                  </a:tcPr>
                </a:tc>
                <a:tc>
                  <a:txBody>
                    <a:bodyPr/>
                    <a:lstStyle/>
                    <a:p>
                      <a:pPr>
                        <a:lnSpc>
                          <a:spcPct val="100000"/>
                        </a:lnSpc>
                        <a:spcBef>
                          <a:spcPts val="50"/>
                        </a:spcBef>
                      </a:pPr>
                      <a:endParaRPr sz="1550">
                        <a:latin typeface="Times New Roman"/>
                        <a:cs typeface="Times New Roman"/>
                      </a:endParaRPr>
                    </a:p>
                    <a:p>
                      <a:pPr marL="253365">
                        <a:lnSpc>
                          <a:spcPct val="100000"/>
                        </a:lnSpc>
                      </a:pPr>
                      <a:r>
                        <a:rPr dirty="0" sz="1100">
                          <a:solidFill>
                            <a:srgbClr val="4C4D4F"/>
                          </a:solidFill>
                          <a:latin typeface="Helvetica-Light"/>
                          <a:cs typeface="Helvetica-Light"/>
                        </a:rPr>
                        <a:t>Advantage</a:t>
                      </a:r>
                      <a:endParaRPr sz="1100">
                        <a:latin typeface="Helvetica-Light"/>
                        <a:cs typeface="Helvetica-Light"/>
                      </a:endParaRPr>
                    </a:p>
                  </a:txBody>
                  <a:tcPr marL="0" marR="0" marB="0" marT="6350">
                    <a:lnL w="12700">
                      <a:solidFill>
                        <a:srgbClr val="4C4D4F"/>
                      </a:solidFill>
                      <a:prstDash val="solid"/>
                    </a:lnL>
                    <a:lnT w="12700">
                      <a:solidFill>
                        <a:srgbClr val="4C4D4F"/>
                      </a:solidFill>
                      <a:prstDash val="solid"/>
                    </a:lnT>
                  </a:tcPr>
                </a:tc>
              </a:tr>
            </a:tbl>
          </a:graphicData>
        </a:graphic>
      </p:graphicFrame>
      <p:sp>
        <p:nvSpPr>
          <p:cNvPr id="10" name="object 10"/>
          <p:cNvSpPr/>
          <p:nvPr/>
        </p:nvSpPr>
        <p:spPr>
          <a:xfrm>
            <a:off x="0" y="0"/>
            <a:ext cx="7772400" cy="1143000"/>
          </a:xfrm>
          <a:custGeom>
            <a:avLst/>
            <a:gdLst/>
            <a:ahLst/>
            <a:cxnLst/>
            <a:rect l="l" t="t" r="r" b="b"/>
            <a:pathLst>
              <a:path w="7772400" h="1143000">
                <a:moveTo>
                  <a:pt x="0" y="1143000"/>
                </a:moveTo>
                <a:lnTo>
                  <a:pt x="7772400" y="1143000"/>
                </a:lnTo>
                <a:lnTo>
                  <a:pt x="7772400" y="0"/>
                </a:lnTo>
                <a:lnTo>
                  <a:pt x="0" y="0"/>
                </a:lnTo>
                <a:lnTo>
                  <a:pt x="0" y="1143000"/>
                </a:lnTo>
                <a:close/>
              </a:path>
            </a:pathLst>
          </a:custGeom>
          <a:solidFill>
            <a:srgbClr val="203D7C"/>
          </a:solidFill>
        </p:spPr>
        <p:txBody>
          <a:bodyPr wrap="square" lIns="0" tIns="0" rIns="0" bIns="0" rtlCol="0"/>
          <a:lstStyle/>
          <a:p/>
        </p:txBody>
      </p:sp>
      <p:sp>
        <p:nvSpPr>
          <p:cNvPr id="11" name="object 11"/>
          <p:cNvSpPr txBox="1"/>
          <p:nvPr/>
        </p:nvSpPr>
        <p:spPr>
          <a:xfrm>
            <a:off x="621926" y="400074"/>
            <a:ext cx="6231255" cy="400050"/>
          </a:xfrm>
          <a:prstGeom prst="rect">
            <a:avLst/>
          </a:prstGeom>
        </p:spPr>
        <p:txBody>
          <a:bodyPr wrap="square" lIns="0" tIns="0" rIns="0" bIns="0" rtlCol="0" vert="horz">
            <a:spAutoFit/>
          </a:bodyPr>
          <a:lstStyle/>
          <a:p>
            <a:pPr marL="12700">
              <a:lnSpc>
                <a:spcPct val="100000"/>
              </a:lnSpc>
            </a:pPr>
            <a:r>
              <a:rPr dirty="0" sz="2600" spc="-40" b="1">
                <a:solidFill>
                  <a:srgbClr val="FFFFFF"/>
                </a:solidFill>
                <a:latin typeface="Gotham"/>
                <a:cs typeface="Gotham"/>
              </a:rPr>
              <a:t>ADVANTAGES/BENEFITS/FEATURES</a:t>
            </a:r>
            <a:endParaRPr sz="2600">
              <a:latin typeface="Gotham"/>
              <a:cs typeface="Gotha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54111" y="0"/>
            <a:ext cx="18288" cy="10058400"/>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72400" cy="10076688"/>
          </a:xfrm>
          <a:prstGeom prst="rect">
            <a:avLst/>
          </a:prstGeom>
          <a:blipFill>
            <a:blip r:embed="rId3" cstate="print"/>
            <a:stretch>
              <a:fillRect/>
            </a:stretch>
          </a:blipFill>
        </p:spPr>
        <p:txBody>
          <a:bodyPr wrap="square" lIns="0" tIns="0" rIns="0" bIns="0" rtlCol="0"/>
          <a:lstStyle/>
          <a:p/>
        </p:txBody>
      </p:sp>
      <p:sp>
        <p:nvSpPr>
          <p:cNvPr id="4" name="object 4"/>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65BD60"/>
          </a:solidFill>
        </p:spPr>
        <p:txBody>
          <a:bodyPr wrap="square" lIns="0" tIns="0" rIns="0" bIns="0" rtlCol="0"/>
          <a:lstStyle/>
          <a:p/>
        </p:txBody>
      </p:sp>
      <p:sp>
        <p:nvSpPr>
          <p:cNvPr id="5" name="object 5"/>
          <p:cNvSpPr/>
          <p:nvPr/>
        </p:nvSpPr>
        <p:spPr>
          <a:xfrm>
            <a:off x="595377" y="9257221"/>
            <a:ext cx="259079" cy="264795"/>
          </a:xfrm>
          <a:custGeom>
            <a:avLst/>
            <a:gdLst/>
            <a:ahLst/>
            <a:cxnLst/>
            <a:rect l="l" t="t" r="r" b="b"/>
            <a:pathLst>
              <a:path w="259080" h="264795">
                <a:moveTo>
                  <a:pt x="149618" y="109651"/>
                </a:moveTo>
                <a:lnTo>
                  <a:pt x="115125" y="109651"/>
                </a:lnTo>
                <a:lnTo>
                  <a:pt x="43141" y="234302"/>
                </a:lnTo>
                <a:lnTo>
                  <a:pt x="60401" y="264185"/>
                </a:lnTo>
                <a:lnTo>
                  <a:pt x="149618" y="109651"/>
                </a:lnTo>
                <a:close/>
              </a:path>
              <a:path w="259080" h="264795">
                <a:moveTo>
                  <a:pt x="258991" y="0"/>
                </a:moveTo>
                <a:lnTo>
                  <a:pt x="0" y="0"/>
                </a:lnTo>
                <a:lnTo>
                  <a:pt x="17259" y="29883"/>
                </a:lnTo>
                <a:lnTo>
                  <a:pt x="207251" y="29883"/>
                </a:lnTo>
                <a:lnTo>
                  <a:pt x="178435" y="79768"/>
                </a:lnTo>
                <a:lnTo>
                  <a:pt x="46062" y="79768"/>
                </a:lnTo>
                <a:lnTo>
                  <a:pt x="63322" y="109651"/>
                </a:lnTo>
                <a:lnTo>
                  <a:pt x="195694" y="109651"/>
                </a:lnTo>
                <a:lnTo>
                  <a:pt x="258991" y="0"/>
                </a:lnTo>
                <a:close/>
              </a:path>
            </a:pathLst>
          </a:custGeom>
          <a:solidFill>
            <a:srgbClr val="FFFFFF"/>
          </a:solidFill>
        </p:spPr>
        <p:txBody>
          <a:bodyPr wrap="square" lIns="0" tIns="0" rIns="0" bIns="0" rtlCol="0"/>
          <a:lstStyle/>
          <a:p/>
        </p:txBody>
      </p:sp>
      <p:sp>
        <p:nvSpPr>
          <p:cNvPr id="6" name="object 6"/>
          <p:cNvSpPr/>
          <p:nvPr/>
        </p:nvSpPr>
        <p:spPr>
          <a:xfrm>
            <a:off x="457196"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FFFFFF"/>
          </a:solidFill>
        </p:spPr>
        <p:txBody>
          <a:bodyPr wrap="square" lIns="0" tIns="0" rIns="0" bIns="0" rtlCol="0"/>
          <a:lstStyle/>
          <a:p/>
        </p:txBody>
      </p:sp>
      <p:sp>
        <p:nvSpPr>
          <p:cNvPr id="7" name="object 7"/>
          <p:cNvSpPr/>
          <p:nvPr/>
        </p:nvSpPr>
        <p:spPr>
          <a:xfrm>
            <a:off x="526307"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FFFFFF"/>
          </a:solidFill>
        </p:spPr>
        <p:txBody>
          <a:bodyPr wrap="square" lIns="0" tIns="0" rIns="0" bIns="0" rtlCol="0"/>
          <a:lstStyle/>
          <a:p/>
        </p:txBody>
      </p:sp>
      <p:sp>
        <p:nvSpPr>
          <p:cNvPr id="8" name="object 8"/>
          <p:cNvSpPr/>
          <p:nvPr/>
        </p:nvSpPr>
        <p:spPr>
          <a:xfrm>
            <a:off x="576687"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9" name="object 9"/>
          <p:cNvSpPr txBox="1"/>
          <p:nvPr/>
        </p:nvSpPr>
        <p:spPr>
          <a:xfrm>
            <a:off x="607777"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8</a:t>
            </a:r>
            <a:endParaRPr sz="1000">
              <a:latin typeface="AvenirLTStd-Book"/>
              <a:cs typeface="AvenirLTStd-Book"/>
            </a:endParaRPr>
          </a:p>
        </p:txBody>
      </p:sp>
      <p:sp>
        <p:nvSpPr>
          <p:cNvPr id="10" name="object 10"/>
          <p:cNvSpPr/>
          <p:nvPr/>
        </p:nvSpPr>
        <p:spPr>
          <a:xfrm>
            <a:off x="1082967" y="9392767"/>
            <a:ext cx="6080760" cy="0"/>
          </a:xfrm>
          <a:custGeom>
            <a:avLst/>
            <a:gdLst/>
            <a:ahLst/>
            <a:cxnLst/>
            <a:rect l="l" t="t" r="r" b="b"/>
            <a:pathLst>
              <a:path w="6080759" h="0">
                <a:moveTo>
                  <a:pt x="0" y="0"/>
                </a:moveTo>
                <a:lnTo>
                  <a:pt x="6080759" y="0"/>
                </a:lnTo>
              </a:path>
            </a:pathLst>
          </a:custGeom>
          <a:ln w="32613">
            <a:solidFill>
              <a:srgbClr val="FFFFFF"/>
            </a:solidFill>
          </a:ln>
        </p:spPr>
        <p:txBody>
          <a:bodyPr wrap="square" lIns="0" tIns="0" rIns="0" bIns="0" rtlCol="0"/>
          <a:lstStyle/>
          <a:p/>
        </p:txBody>
      </p:sp>
      <p:sp>
        <p:nvSpPr>
          <p:cNvPr id="11" name="object 11"/>
          <p:cNvSpPr/>
          <p:nvPr/>
        </p:nvSpPr>
        <p:spPr>
          <a:xfrm>
            <a:off x="1082967" y="9450996"/>
            <a:ext cx="6080760" cy="0"/>
          </a:xfrm>
          <a:custGeom>
            <a:avLst/>
            <a:gdLst/>
            <a:ahLst/>
            <a:cxnLst/>
            <a:rect l="l" t="t" r="r" b="b"/>
            <a:pathLst>
              <a:path w="6080759" h="0">
                <a:moveTo>
                  <a:pt x="0" y="0"/>
                </a:moveTo>
                <a:lnTo>
                  <a:pt x="6080759" y="0"/>
                </a:lnTo>
              </a:path>
            </a:pathLst>
          </a:custGeom>
          <a:ln w="32613">
            <a:solidFill>
              <a:srgbClr val="FFFFFF"/>
            </a:solidFill>
          </a:ln>
        </p:spPr>
        <p:txBody>
          <a:bodyPr wrap="square" lIns="0" tIns="0" rIns="0" bIns="0" rtlCol="0"/>
          <a:lstStyle/>
          <a:p/>
        </p:txBody>
      </p:sp>
      <p:sp>
        <p:nvSpPr>
          <p:cNvPr id="12" name="object 12"/>
          <p:cNvSpPr txBox="1"/>
          <p:nvPr/>
        </p:nvSpPr>
        <p:spPr>
          <a:xfrm>
            <a:off x="841668" y="2436442"/>
            <a:ext cx="6269990" cy="1323340"/>
          </a:xfrm>
          <a:prstGeom prst="rect">
            <a:avLst/>
          </a:prstGeom>
        </p:spPr>
        <p:txBody>
          <a:bodyPr wrap="square" lIns="0" tIns="0" rIns="0" bIns="0" rtlCol="0" vert="horz">
            <a:spAutoFit/>
          </a:bodyPr>
          <a:lstStyle/>
          <a:p>
            <a:pPr marL="23495">
              <a:lnSpc>
                <a:spcPct val="100000"/>
              </a:lnSpc>
            </a:pPr>
            <a:r>
              <a:rPr dirty="0" sz="2500" spc="10">
                <a:solidFill>
                  <a:srgbClr val="FFFFFF"/>
                </a:solidFill>
                <a:latin typeface="Gotham-Book"/>
                <a:cs typeface="Gotham-Book"/>
              </a:rPr>
              <a:t>INVEST IN </a:t>
            </a:r>
            <a:r>
              <a:rPr dirty="0" sz="2500">
                <a:solidFill>
                  <a:srgbClr val="FFFFFF"/>
                </a:solidFill>
                <a:latin typeface="Gotham-Book"/>
                <a:cs typeface="Gotham-Book"/>
              </a:rPr>
              <a:t>A </a:t>
            </a:r>
            <a:r>
              <a:rPr dirty="0" sz="2500" spc="-30" b="1">
                <a:solidFill>
                  <a:srgbClr val="FFFFFF"/>
                </a:solidFill>
                <a:latin typeface="Gotham"/>
                <a:cs typeface="Gotham"/>
              </a:rPr>
              <a:t>KIOSK</a:t>
            </a:r>
            <a:r>
              <a:rPr dirty="0" sz="2500" spc="-30">
                <a:solidFill>
                  <a:srgbClr val="FFFFFF"/>
                </a:solidFill>
                <a:latin typeface="Arial"/>
                <a:cs typeface="Arial"/>
              </a:rPr>
              <a:t>, </a:t>
            </a:r>
            <a:r>
              <a:rPr dirty="0" sz="2500" spc="-25">
                <a:solidFill>
                  <a:srgbClr val="FFFFFF"/>
                </a:solidFill>
                <a:latin typeface="Gotham-Book"/>
                <a:cs typeface="Gotham-Book"/>
              </a:rPr>
              <a:t>NOT </a:t>
            </a:r>
            <a:r>
              <a:rPr dirty="0" sz="2500">
                <a:solidFill>
                  <a:srgbClr val="FFFFFF"/>
                </a:solidFill>
                <a:latin typeface="Gotham-Book"/>
                <a:cs typeface="Gotham-Book"/>
              </a:rPr>
              <a:t>A</a:t>
            </a:r>
            <a:r>
              <a:rPr dirty="0" sz="2500" spc="260">
                <a:solidFill>
                  <a:srgbClr val="FFFFFF"/>
                </a:solidFill>
                <a:latin typeface="Gotham-Book"/>
                <a:cs typeface="Gotham-Book"/>
              </a:rPr>
              <a:t> </a:t>
            </a:r>
            <a:r>
              <a:rPr dirty="0" sz="2500" spc="20">
                <a:solidFill>
                  <a:srgbClr val="FFFFFF"/>
                </a:solidFill>
                <a:latin typeface="Gotham-Book"/>
                <a:cs typeface="Gotham-Book"/>
              </a:rPr>
              <a:t>BUILD</a:t>
            </a:r>
            <a:r>
              <a:rPr dirty="0" sz="2600" spc="20">
                <a:solidFill>
                  <a:srgbClr val="FFFFFF"/>
                </a:solidFill>
                <a:latin typeface="Gotham-Book"/>
                <a:cs typeface="Gotham-Book"/>
              </a:rPr>
              <a:t>ING!</a:t>
            </a:r>
            <a:endParaRPr sz="2600">
              <a:latin typeface="Gotham-Book"/>
              <a:cs typeface="Gotham-Book"/>
            </a:endParaRPr>
          </a:p>
          <a:p>
            <a:pPr marL="12700">
              <a:lnSpc>
                <a:spcPct val="100000"/>
              </a:lnSpc>
              <a:spcBef>
                <a:spcPts val="1165"/>
              </a:spcBef>
              <a:tabLst>
                <a:tab pos="2577465" algn="l"/>
              </a:tabLst>
            </a:pPr>
            <a:r>
              <a:rPr dirty="0" sz="1950" spc="-20">
                <a:solidFill>
                  <a:srgbClr val="FFFFFF"/>
                </a:solidFill>
                <a:latin typeface="GothamXNarrow-Book"/>
                <a:cs typeface="GothamXNarrow-Book"/>
              </a:rPr>
              <a:t>CONTRACT </a:t>
            </a:r>
            <a:r>
              <a:rPr dirty="0" sz="1950" spc="10">
                <a:solidFill>
                  <a:srgbClr val="FFFFFF"/>
                </a:solidFill>
                <a:latin typeface="GothamXNarrow-Book"/>
                <a:cs typeface="GothamXNarrow-Book"/>
              </a:rPr>
              <a:t>=</a:t>
            </a:r>
            <a:r>
              <a:rPr dirty="0" sz="1950" spc="-45">
                <a:solidFill>
                  <a:srgbClr val="FFFFFF"/>
                </a:solidFill>
                <a:latin typeface="GothamXNarrow-Book"/>
                <a:cs typeface="GothamXNarrow-Book"/>
              </a:rPr>
              <a:t> </a:t>
            </a:r>
            <a:r>
              <a:rPr dirty="0" sz="1950" spc="5">
                <a:solidFill>
                  <a:srgbClr val="FFFFFF"/>
                </a:solidFill>
                <a:latin typeface="GothamXNarrow-Book"/>
                <a:cs typeface="GothamXNarrow-Book"/>
              </a:rPr>
              <a:t>NO</a:t>
            </a:r>
            <a:r>
              <a:rPr dirty="0" sz="1950" spc="-35">
                <a:solidFill>
                  <a:srgbClr val="FFFFFF"/>
                </a:solidFill>
                <a:latin typeface="GothamXNarrow-Book"/>
                <a:cs typeface="GothamXNarrow-Book"/>
              </a:rPr>
              <a:t> </a:t>
            </a:r>
            <a:r>
              <a:rPr dirty="0" sz="1950" spc="-10">
                <a:solidFill>
                  <a:srgbClr val="FFFFFF"/>
                </a:solidFill>
                <a:latin typeface="GothamXNarrow-Book"/>
                <a:cs typeface="GothamXNarrow-Book"/>
              </a:rPr>
              <a:t>CONTROL	</a:t>
            </a:r>
            <a:r>
              <a:rPr dirty="0" sz="1950" spc="-5">
                <a:solidFill>
                  <a:srgbClr val="FFFFFF"/>
                </a:solidFill>
                <a:latin typeface="GothamXNarrow-Book"/>
                <a:cs typeface="GothamXNarrow-Book"/>
              </a:rPr>
              <a:t>100% </a:t>
            </a:r>
            <a:r>
              <a:rPr dirty="0" sz="1950" spc="-10">
                <a:solidFill>
                  <a:srgbClr val="FFFFFF"/>
                </a:solidFill>
                <a:latin typeface="GothamXNarrow-Book"/>
                <a:cs typeface="GothamXNarrow-Book"/>
              </a:rPr>
              <a:t>OWNERSHIP </a:t>
            </a:r>
            <a:r>
              <a:rPr dirty="0" sz="1950" spc="10">
                <a:solidFill>
                  <a:srgbClr val="FFFFFF"/>
                </a:solidFill>
                <a:latin typeface="GothamXNarrow-Book"/>
                <a:cs typeface="GothamXNarrow-Book"/>
              </a:rPr>
              <a:t>= </a:t>
            </a:r>
            <a:r>
              <a:rPr dirty="0" sz="1950" spc="-10">
                <a:solidFill>
                  <a:srgbClr val="FFFFFF"/>
                </a:solidFill>
                <a:latin typeface="GothamXNarrow-Book"/>
                <a:cs typeface="GothamXNarrow-Book"/>
              </a:rPr>
              <a:t>COMPLETE</a:t>
            </a:r>
            <a:r>
              <a:rPr dirty="0" sz="1950" spc="-165">
                <a:solidFill>
                  <a:srgbClr val="FFFFFF"/>
                </a:solidFill>
                <a:latin typeface="GothamXNarrow-Book"/>
                <a:cs typeface="GothamXNarrow-Book"/>
              </a:rPr>
              <a:t> </a:t>
            </a:r>
            <a:r>
              <a:rPr dirty="0" sz="1950" spc="-15">
                <a:solidFill>
                  <a:srgbClr val="FFFFFF"/>
                </a:solidFill>
                <a:latin typeface="GothamXNarrow-Book"/>
                <a:cs typeface="GothamXNarrow-Book"/>
              </a:rPr>
              <a:t>CONTROL</a:t>
            </a:r>
            <a:endParaRPr sz="1950">
              <a:latin typeface="GothamXNarrow-Book"/>
              <a:cs typeface="GothamXNarrow-Book"/>
            </a:endParaRPr>
          </a:p>
          <a:p>
            <a:pPr marL="24765">
              <a:lnSpc>
                <a:spcPct val="100000"/>
              </a:lnSpc>
              <a:spcBef>
                <a:spcPts val="1145"/>
              </a:spcBef>
            </a:pPr>
            <a:r>
              <a:rPr dirty="0" sz="2200">
                <a:solidFill>
                  <a:srgbClr val="FFFFFF"/>
                </a:solidFill>
                <a:latin typeface="GothamXNarrow-Book"/>
                <a:cs typeface="GothamXNarrow-Book"/>
              </a:rPr>
              <a:t>WE OFFER </a:t>
            </a:r>
            <a:r>
              <a:rPr dirty="0" sz="2200" spc="-35">
                <a:solidFill>
                  <a:srgbClr val="FFFFFF"/>
                </a:solidFill>
                <a:latin typeface="GothamXNarrow-Book"/>
                <a:cs typeface="GothamXNarrow-Book"/>
              </a:rPr>
              <a:t>THAT </a:t>
            </a:r>
            <a:r>
              <a:rPr dirty="0" sz="2200" spc="-10">
                <a:solidFill>
                  <a:srgbClr val="FFFFFF"/>
                </a:solidFill>
                <a:latin typeface="GothamXNarrow-Book"/>
                <a:cs typeface="GothamXNarrow-Book"/>
              </a:rPr>
              <a:t>CONTROL </a:t>
            </a:r>
            <a:r>
              <a:rPr dirty="0" sz="2200" spc="-20">
                <a:solidFill>
                  <a:srgbClr val="FFFFFF"/>
                </a:solidFill>
                <a:latin typeface="GothamXNarrow-Book"/>
                <a:cs typeface="GothamXNarrow-Book"/>
              </a:rPr>
              <a:t>BY </a:t>
            </a:r>
            <a:r>
              <a:rPr dirty="0" sz="2200">
                <a:solidFill>
                  <a:srgbClr val="FFFFFF"/>
                </a:solidFill>
                <a:latin typeface="GothamXNarrow-Book"/>
                <a:cs typeface="GothamXNarrow-Book"/>
              </a:rPr>
              <a:t>GIVING </a:t>
            </a:r>
            <a:r>
              <a:rPr dirty="0" sz="2200" spc="-25">
                <a:solidFill>
                  <a:srgbClr val="FFFFFF"/>
                </a:solidFill>
                <a:latin typeface="GothamXNarrow-Book"/>
                <a:cs typeface="GothamXNarrow-Book"/>
              </a:rPr>
              <a:t>YOU </a:t>
            </a:r>
            <a:r>
              <a:rPr dirty="0" sz="2200">
                <a:solidFill>
                  <a:srgbClr val="FFFFFF"/>
                </a:solidFill>
                <a:latin typeface="GothamXNarrow-Book"/>
                <a:cs typeface="GothamXNarrow-Book"/>
              </a:rPr>
              <a:t>100%</a:t>
            </a:r>
            <a:r>
              <a:rPr dirty="0" sz="2200" spc="20">
                <a:solidFill>
                  <a:srgbClr val="FFFFFF"/>
                </a:solidFill>
                <a:latin typeface="GothamXNarrow-Book"/>
                <a:cs typeface="GothamXNarrow-Book"/>
              </a:rPr>
              <a:t> </a:t>
            </a:r>
            <a:r>
              <a:rPr dirty="0" sz="2200" spc="-5">
                <a:solidFill>
                  <a:srgbClr val="FFFFFF"/>
                </a:solidFill>
                <a:latin typeface="GothamXNarrow-Book"/>
                <a:cs typeface="GothamXNarrow-Book"/>
              </a:rPr>
              <a:t>OWNERSHIP!</a:t>
            </a:r>
            <a:endParaRPr sz="2200">
              <a:latin typeface="GothamXNarrow-Book"/>
              <a:cs typeface="GothamXNarrow-Book"/>
            </a:endParaRPr>
          </a:p>
        </p:txBody>
      </p:sp>
      <p:sp>
        <p:nvSpPr>
          <p:cNvPr id="13" name="object 13"/>
          <p:cNvSpPr txBox="1">
            <a:spLocks noGrp="1"/>
          </p:cNvSpPr>
          <p:nvPr>
            <p:ph type="title"/>
          </p:nvPr>
        </p:nvSpPr>
        <p:spPr>
          <a:xfrm>
            <a:off x="841668" y="1469132"/>
            <a:ext cx="6273165" cy="914400"/>
          </a:xfrm>
          <a:prstGeom prst="rect"/>
        </p:spPr>
        <p:txBody>
          <a:bodyPr wrap="square" lIns="0" tIns="0" rIns="0" bIns="0" rtlCol="0" vert="horz">
            <a:spAutoFit/>
          </a:bodyPr>
          <a:lstStyle/>
          <a:p>
            <a:pPr marL="12700">
              <a:lnSpc>
                <a:spcPct val="100000"/>
              </a:lnSpc>
            </a:pPr>
            <a:r>
              <a:rPr dirty="0" sz="6000" b="1" u="none">
                <a:solidFill>
                  <a:srgbClr val="FFFFFF"/>
                </a:solidFill>
                <a:latin typeface="Gotham"/>
                <a:cs typeface="Gotham"/>
              </a:rPr>
              <a:t>O</a:t>
            </a:r>
            <a:r>
              <a:rPr dirty="0" sz="6000" spc="-800" b="1" u="none">
                <a:solidFill>
                  <a:srgbClr val="FFFFFF"/>
                </a:solidFill>
                <a:latin typeface="Gotham"/>
                <a:cs typeface="Gotham"/>
              </a:rPr>
              <a:t> </a:t>
            </a:r>
            <a:r>
              <a:rPr dirty="0" sz="6000" b="1" u="none">
                <a:solidFill>
                  <a:srgbClr val="FFFFFF"/>
                </a:solidFill>
                <a:latin typeface="Gotham"/>
                <a:cs typeface="Gotham"/>
              </a:rPr>
              <a:t>W</a:t>
            </a:r>
            <a:r>
              <a:rPr dirty="0" sz="6000" spc="-555" b="1" u="none">
                <a:solidFill>
                  <a:srgbClr val="FFFFFF"/>
                </a:solidFill>
                <a:latin typeface="Gotham"/>
                <a:cs typeface="Gotham"/>
              </a:rPr>
              <a:t> </a:t>
            </a:r>
            <a:r>
              <a:rPr dirty="0" sz="6000" b="1" u="none">
                <a:solidFill>
                  <a:srgbClr val="FFFFFF"/>
                </a:solidFill>
                <a:latin typeface="Gotham"/>
                <a:cs typeface="Gotham"/>
              </a:rPr>
              <a:t>N</a:t>
            </a:r>
            <a:r>
              <a:rPr dirty="0" sz="6000" spc="-555" b="1" u="none">
                <a:solidFill>
                  <a:srgbClr val="FFFFFF"/>
                </a:solidFill>
                <a:latin typeface="Gotham"/>
                <a:cs typeface="Gotham"/>
              </a:rPr>
              <a:t> </a:t>
            </a:r>
            <a:r>
              <a:rPr dirty="0" sz="6000" b="1" u="none">
                <a:solidFill>
                  <a:srgbClr val="FFFFFF"/>
                </a:solidFill>
                <a:latin typeface="Gotham"/>
                <a:cs typeface="Gotham"/>
              </a:rPr>
              <a:t>E</a:t>
            </a:r>
            <a:r>
              <a:rPr dirty="0" sz="6000" spc="-555" b="1" u="none">
                <a:solidFill>
                  <a:srgbClr val="FFFFFF"/>
                </a:solidFill>
                <a:latin typeface="Gotham"/>
                <a:cs typeface="Gotham"/>
              </a:rPr>
              <a:t> </a:t>
            </a:r>
            <a:r>
              <a:rPr dirty="0" sz="6000" b="1" u="none">
                <a:solidFill>
                  <a:srgbClr val="FFFFFF"/>
                </a:solidFill>
                <a:latin typeface="Gotham"/>
                <a:cs typeface="Gotham"/>
              </a:rPr>
              <a:t>R</a:t>
            </a:r>
            <a:r>
              <a:rPr dirty="0" sz="6000" spc="-555" b="1" u="none">
                <a:solidFill>
                  <a:srgbClr val="FFFFFF"/>
                </a:solidFill>
                <a:latin typeface="Gotham"/>
                <a:cs typeface="Gotham"/>
              </a:rPr>
              <a:t> </a:t>
            </a:r>
            <a:r>
              <a:rPr dirty="0" sz="6000" b="1" u="none">
                <a:solidFill>
                  <a:srgbClr val="FFFFFF"/>
                </a:solidFill>
                <a:latin typeface="Gotham"/>
                <a:cs typeface="Gotham"/>
              </a:rPr>
              <a:t>S</a:t>
            </a:r>
            <a:r>
              <a:rPr dirty="0" sz="6000" spc="-555" b="1" u="none">
                <a:solidFill>
                  <a:srgbClr val="FFFFFF"/>
                </a:solidFill>
                <a:latin typeface="Gotham"/>
                <a:cs typeface="Gotham"/>
              </a:rPr>
              <a:t> </a:t>
            </a:r>
            <a:r>
              <a:rPr dirty="0" sz="6000" b="1" u="none">
                <a:solidFill>
                  <a:srgbClr val="FFFFFF"/>
                </a:solidFill>
                <a:latin typeface="Gotham"/>
                <a:cs typeface="Gotham"/>
              </a:rPr>
              <a:t>H</a:t>
            </a:r>
            <a:r>
              <a:rPr dirty="0" sz="6000" spc="-555" b="1" u="none">
                <a:solidFill>
                  <a:srgbClr val="FFFFFF"/>
                </a:solidFill>
                <a:latin typeface="Gotham"/>
                <a:cs typeface="Gotham"/>
              </a:rPr>
              <a:t> </a:t>
            </a:r>
            <a:r>
              <a:rPr dirty="0" sz="6000" b="1" u="none">
                <a:solidFill>
                  <a:srgbClr val="FFFFFF"/>
                </a:solidFill>
                <a:latin typeface="Gotham"/>
                <a:cs typeface="Gotham"/>
              </a:rPr>
              <a:t>I</a:t>
            </a:r>
            <a:r>
              <a:rPr dirty="0" sz="6000" spc="-555" b="1" u="none">
                <a:solidFill>
                  <a:srgbClr val="FFFFFF"/>
                </a:solidFill>
                <a:latin typeface="Gotham"/>
                <a:cs typeface="Gotham"/>
              </a:rPr>
              <a:t> </a:t>
            </a:r>
            <a:r>
              <a:rPr dirty="0" sz="6000" b="1" u="none">
                <a:solidFill>
                  <a:srgbClr val="FFFFFF"/>
                </a:solidFill>
                <a:latin typeface="Gotham"/>
                <a:cs typeface="Gotham"/>
              </a:rPr>
              <a:t>P</a:t>
            </a:r>
            <a:endParaRPr sz="6000">
              <a:latin typeface="Gotham"/>
              <a:cs typeface="Gotham"/>
            </a:endParaRPr>
          </a:p>
        </p:txBody>
      </p:sp>
      <p:sp>
        <p:nvSpPr>
          <p:cNvPr id="14" name="object 14"/>
          <p:cNvSpPr/>
          <p:nvPr/>
        </p:nvSpPr>
        <p:spPr>
          <a:xfrm>
            <a:off x="854368" y="1107184"/>
            <a:ext cx="6247130" cy="0"/>
          </a:xfrm>
          <a:custGeom>
            <a:avLst/>
            <a:gdLst/>
            <a:ahLst/>
            <a:cxnLst/>
            <a:rect l="l" t="t" r="r" b="b"/>
            <a:pathLst>
              <a:path w="6247130" h="0">
                <a:moveTo>
                  <a:pt x="0" y="0"/>
                </a:moveTo>
                <a:lnTo>
                  <a:pt x="6246901" y="0"/>
                </a:lnTo>
              </a:path>
            </a:pathLst>
          </a:custGeom>
          <a:ln w="38100">
            <a:solidFill>
              <a:srgbClr val="FFFFFF"/>
            </a:solidFill>
          </a:ln>
        </p:spPr>
        <p:txBody>
          <a:bodyPr wrap="square" lIns="0" tIns="0" rIns="0" bIns="0" rtlCol="0"/>
          <a:lstStyle/>
          <a:p/>
        </p:txBody>
      </p:sp>
      <p:sp>
        <p:nvSpPr>
          <p:cNvPr id="15" name="object 15"/>
          <p:cNvSpPr/>
          <p:nvPr/>
        </p:nvSpPr>
        <p:spPr>
          <a:xfrm>
            <a:off x="854368" y="4074321"/>
            <a:ext cx="6247130" cy="0"/>
          </a:xfrm>
          <a:custGeom>
            <a:avLst/>
            <a:gdLst/>
            <a:ahLst/>
            <a:cxnLst/>
            <a:rect l="l" t="t" r="r" b="b"/>
            <a:pathLst>
              <a:path w="6247130" h="0">
                <a:moveTo>
                  <a:pt x="0" y="0"/>
                </a:moveTo>
                <a:lnTo>
                  <a:pt x="6246901" y="0"/>
                </a:lnTo>
              </a:path>
            </a:pathLst>
          </a:custGeom>
          <a:ln w="38100">
            <a:solidFill>
              <a:srgbClr val="FFFFFF"/>
            </a:solidFill>
          </a:ln>
        </p:spPr>
        <p:txBody>
          <a:bodyPr wrap="square" lIns="0" tIns="0" rIns="0" bIns="0" rtlCol="0"/>
          <a:lstStyle/>
          <a:p/>
        </p:txBody>
      </p:sp>
      <p:sp>
        <p:nvSpPr>
          <p:cNvPr id="16" name="object 16"/>
          <p:cNvSpPr/>
          <p:nvPr/>
        </p:nvSpPr>
        <p:spPr>
          <a:xfrm>
            <a:off x="854368" y="1271395"/>
            <a:ext cx="6247130" cy="0"/>
          </a:xfrm>
          <a:custGeom>
            <a:avLst/>
            <a:gdLst/>
            <a:ahLst/>
            <a:cxnLst/>
            <a:rect l="l" t="t" r="r" b="b"/>
            <a:pathLst>
              <a:path w="6247130" h="0">
                <a:moveTo>
                  <a:pt x="0" y="0"/>
                </a:moveTo>
                <a:lnTo>
                  <a:pt x="6246901" y="0"/>
                </a:lnTo>
              </a:path>
            </a:pathLst>
          </a:custGeom>
          <a:ln w="38100">
            <a:solidFill>
              <a:srgbClr val="FFFFFF"/>
            </a:solidFill>
          </a:ln>
        </p:spPr>
        <p:txBody>
          <a:bodyPr wrap="square" lIns="0" tIns="0" rIns="0" bIns="0" rtlCol="0"/>
          <a:lstStyle/>
          <a:p/>
        </p:txBody>
      </p:sp>
      <p:sp>
        <p:nvSpPr>
          <p:cNvPr id="17" name="object 17"/>
          <p:cNvSpPr/>
          <p:nvPr/>
        </p:nvSpPr>
        <p:spPr>
          <a:xfrm>
            <a:off x="854368" y="4238532"/>
            <a:ext cx="6247130" cy="0"/>
          </a:xfrm>
          <a:custGeom>
            <a:avLst/>
            <a:gdLst/>
            <a:ahLst/>
            <a:cxnLst/>
            <a:rect l="l" t="t" r="r" b="b"/>
            <a:pathLst>
              <a:path w="6247130" h="0">
                <a:moveTo>
                  <a:pt x="0" y="0"/>
                </a:moveTo>
                <a:lnTo>
                  <a:pt x="6246901" y="0"/>
                </a:lnTo>
              </a:path>
            </a:pathLst>
          </a:custGeom>
          <a:ln w="38100">
            <a:solidFill>
              <a:srgbClr val="FFFFFF"/>
            </a:solidFill>
          </a:ln>
        </p:spPr>
        <p:txBody>
          <a:bodyPr wrap="square" lIns="0" tIns="0" rIns="0" bIns="0" rtlCol="0"/>
          <a:lstStyle/>
          <a:p/>
        </p:txBody>
      </p:sp>
      <p:sp>
        <p:nvSpPr>
          <p:cNvPr id="18" name="object 18"/>
          <p:cNvSpPr txBox="1"/>
          <p:nvPr/>
        </p:nvSpPr>
        <p:spPr>
          <a:xfrm>
            <a:off x="841668" y="6871861"/>
            <a:ext cx="6264910" cy="1525905"/>
          </a:xfrm>
          <a:prstGeom prst="rect">
            <a:avLst/>
          </a:prstGeom>
        </p:spPr>
        <p:txBody>
          <a:bodyPr wrap="square" lIns="0" tIns="0" rIns="0" bIns="0" rtlCol="0" vert="horz">
            <a:spAutoFit/>
          </a:bodyPr>
          <a:lstStyle/>
          <a:p>
            <a:pPr algn="ctr" marL="12700" marR="5080">
              <a:lnSpc>
                <a:spcPct val="136000"/>
              </a:lnSpc>
            </a:pPr>
            <a:r>
              <a:rPr dirty="0" sz="2450" spc="-40">
                <a:solidFill>
                  <a:srgbClr val="FFFFFF"/>
                </a:solidFill>
                <a:latin typeface="Gotham-Medium"/>
                <a:cs typeface="Gotham-Medium"/>
              </a:rPr>
              <a:t>The </a:t>
            </a:r>
            <a:r>
              <a:rPr dirty="0" sz="2450" spc="-45">
                <a:solidFill>
                  <a:srgbClr val="FFFFFF"/>
                </a:solidFill>
                <a:latin typeface="Gotham-Medium"/>
                <a:cs typeface="Gotham-Medium"/>
              </a:rPr>
              <a:t>Kiosk </a:t>
            </a:r>
            <a:r>
              <a:rPr dirty="0" sz="2450" spc="-50">
                <a:solidFill>
                  <a:srgbClr val="FFFFFF"/>
                </a:solidFill>
                <a:latin typeface="Gotham-Medium"/>
                <a:cs typeface="Gotham-Medium"/>
              </a:rPr>
              <a:t>by</a:t>
            </a:r>
            <a:r>
              <a:rPr dirty="0" sz="2450" spc="-535">
                <a:solidFill>
                  <a:srgbClr val="FFFFFF"/>
                </a:solidFill>
                <a:latin typeface="Gotham-Medium"/>
                <a:cs typeface="Gotham-Medium"/>
              </a:rPr>
              <a:t> </a:t>
            </a:r>
            <a:r>
              <a:rPr dirty="0" sz="2450" spc="-70">
                <a:solidFill>
                  <a:srgbClr val="FFFFFF"/>
                </a:solidFill>
                <a:latin typeface="Gotham-Medium"/>
                <a:cs typeface="Gotham-Medium"/>
              </a:rPr>
              <a:t>Howard </a:t>
            </a:r>
            <a:r>
              <a:rPr dirty="0" sz="2450" spc="-65">
                <a:solidFill>
                  <a:srgbClr val="FFFFFF"/>
                </a:solidFill>
                <a:latin typeface="Gotham-Medium"/>
                <a:cs typeface="Gotham-Medium"/>
              </a:rPr>
              <a:t>Interactive </a:t>
            </a:r>
            <a:r>
              <a:rPr dirty="0" sz="2450" spc="-70">
                <a:solidFill>
                  <a:srgbClr val="FFFFFF"/>
                </a:solidFill>
                <a:latin typeface="Gotham-Medium"/>
                <a:cs typeface="Gotham-Medium"/>
              </a:rPr>
              <a:t>provides  </a:t>
            </a:r>
            <a:r>
              <a:rPr dirty="0" sz="2450" spc="-35">
                <a:solidFill>
                  <a:srgbClr val="FFFFFF"/>
                </a:solidFill>
                <a:latin typeface="Gotham-Medium"/>
                <a:cs typeface="Gotham-Medium"/>
              </a:rPr>
              <a:t>the </a:t>
            </a:r>
            <a:r>
              <a:rPr dirty="0" sz="2450" spc="-50">
                <a:solidFill>
                  <a:srgbClr val="FFFFFF"/>
                </a:solidFill>
                <a:latin typeface="Gotham-Medium"/>
                <a:cs typeface="Gotham-Medium"/>
              </a:rPr>
              <a:t>ability </a:t>
            </a:r>
            <a:r>
              <a:rPr dirty="0" sz="2450" spc="-40">
                <a:solidFill>
                  <a:srgbClr val="FFFFFF"/>
                </a:solidFill>
                <a:latin typeface="Gotham-Medium"/>
                <a:cs typeface="Gotham-Medium"/>
              </a:rPr>
              <a:t>to </a:t>
            </a:r>
            <a:r>
              <a:rPr dirty="0" sz="2450" spc="-55">
                <a:solidFill>
                  <a:srgbClr val="FFFFFF"/>
                </a:solidFill>
                <a:latin typeface="Gotham-Medium"/>
                <a:cs typeface="Gotham-Medium"/>
              </a:rPr>
              <a:t>collect </a:t>
            </a:r>
            <a:r>
              <a:rPr dirty="0" sz="2450" spc="-45">
                <a:solidFill>
                  <a:srgbClr val="FFFFFF"/>
                </a:solidFill>
                <a:latin typeface="Gotham-Medium"/>
                <a:cs typeface="Gotham-Medium"/>
              </a:rPr>
              <a:t>cash, </a:t>
            </a:r>
            <a:r>
              <a:rPr dirty="0" sz="2450" spc="-75">
                <a:solidFill>
                  <a:srgbClr val="FFFFFF"/>
                </a:solidFill>
                <a:latin typeface="Gotham-Medium"/>
                <a:cs typeface="Gotham-Medium"/>
              </a:rPr>
              <a:t>credit/debit  </a:t>
            </a:r>
            <a:r>
              <a:rPr dirty="0" sz="2450" spc="-50">
                <a:solidFill>
                  <a:srgbClr val="FFFFFF"/>
                </a:solidFill>
                <a:latin typeface="Gotham-Medium"/>
                <a:cs typeface="Gotham-Medium"/>
              </a:rPr>
              <a:t>card, </a:t>
            </a:r>
            <a:r>
              <a:rPr dirty="0" sz="2450" spc="-35">
                <a:solidFill>
                  <a:srgbClr val="FFFFFF"/>
                </a:solidFill>
                <a:latin typeface="Gotham-Medium"/>
                <a:cs typeface="Gotham-Medium"/>
              </a:rPr>
              <a:t>and </a:t>
            </a:r>
            <a:r>
              <a:rPr dirty="0" sz="2450" spc="-65">
                <a:solidFill>
                  <a:srgbClr val="FFFFFF"/>
                </a:solidFill>
                <a:latin typeface="Gotham-Medium"/>
                <a:cs typeface="Gotham-Medium"/>
              </a:rPr>
              <a:t>ACH </a:t>
            </a:r>
            <a:r>
              <a:rPr dirty="0" sz="2450" spc="-60">
                <a:solidFill>
                  <a:srgbClr val="FFFFFF"/>
                </a:solidFill>
                <a:latin typeface="Gotham-Medium"/>
                <a:cs typeface="Gotham-Medium"/>
              </a:rPr>
              <a:t>(e-check) </a:t>
            </a:r>
            <a:r>
              <a:rPr dirty="0" sz="2450" spc="-55">
                <a:solidFill>
                  <a:srgbClr val="FFFFFF"/>
                </a:solidFill>
                <a:latin typeface="Gotham-Medium"/>
                <a:cs typeface="Gotham-Medium"/>
              </a:rPr>
              <a:t>payments,</a:t>
            </a:r>
            <a:r>
              <a:rPr dirty="0" sz="2450" spc="-375">
                <a:solidFill>
                  <a:srgbClr val="FFFFFF"/>
                </a:solidFill>
                <a:latin typeface="Gotham-Medium"/>
                <a:cs typeface="Gotham-Medium"/>
              </a:rPr>
              <a:t> </a:t>
            </a:r>
            <a:r>
              <a:rPr dirty="0" sz="2450" spc="-120">
                <a:solidFill>
                  <a:srgbClr val="FFFFFF"/>
                </a:solidFill>
                <a:latin typeface="Gotham-Medium"/>
                <a:cs typeface="Gotham-Medium"/>
              </a:rPr>
              <a:t>24/7.</a:t>
            </a:r>
            <a:endParaRPr sz="2450">
              <a:latin typeface="Gotham-Medium"/>
              <a:cs typeface="Gotham-Medium"/>
            </a:endParaRPr>
          </a:p>
        </p:txBody>
      </p:sp>
      <p:sp>
        <p:nvSpPr>
          <p:cNvPr id="19" name="object 19"/>
          <p:cNvSpPr txBox="1"/>
          <p:nvPr/>
        </p:nvSpPr>
        <p:spPr>
          <a:xfrm>
            <a:off x="884111" y="5177625"/>
            <a:ext cx="6187440" cy="1648460"/>
          </a:xfrm>
          <a:prstGeom prst="rect">
            <a:avLst/>
          </a:prstGeom>
        </p:spPr>
        <p:txBody>
          <a:bodyPr wrap="square" lIns="0" tIns="0" rIns="0" bIns="0" rtlCol="0" vert="horz">
            <a:spAutoFit/>
          </a:bodyPr>
          <a:lstStyle/>
          <a:p>
            <a:pPr marL="27305">
              <a:lnSpc>
                <a:spcPts val="7350"/>
              </a:lnSpc>
            </a:pPr>
            <a:r>
              <a:rPr dirty="0" sz="6500" b="1">
                <a:solidFill>
                  <a:srgbClr val="FFFFFF"/>
                </a:solidFill>
                <a:latin typeface="Gotham"/>
                <a:cs typeface="Gotham"/>
              </a:rPr>
              <a:t>R E V E N U </a:t>
            </a:r>
            <a:r>
              <a:rPr dirty="0" sz="6500" spc="1850" b="1">
                <a:solidFill>
                  <a:srgbClr val="FFFFFF"/>
                </a:solidFill>
                <a:latin typeface="Gotham"/>
                <a:cs typeface="Gotham"/>
              </a:rPr>
              <a:t> </a:t>
            </a:r>
            <a:r>
              <a:rPr dirty="0" sz="6500" b="1">
                <a:solidFill>
                  <a:srgbClr val="FFFFFF"/>
                </a:solidFill>
                <a:latin typeface="Gotham"/>
                <a:cs typeface="Gotham"/>
              </a:rPr>
              <a:t>E</a:t>
            </a:r>
            <a:endParaRPr sz="6500">
              <a:latin typeface="Gotham"/>
              <a:cs typeface="Gotham"/>
            </a:endParaRPr>
          </a:p>
          <a:p>
            <a:pPr marL="12700">
              <a:lnSpc>
                <a:spcPts val="5630"/>
              </a:lnSpc>
            </a:pPr>
            <a:r>
              <a:rPr dirty="0" sz="5100" b="1">
                <a:solidFill>
                  <a:srgbClr val="FFFFFF"/>
                </a:solidFill>
                <a:latin typeface="Gotham"/>
                <a:cs typeface="Gotham"/>
              </a:rPr>
              <a:t>M</a:t>
            </a:r>
            <a:r>
              <a:rPr dirty="0" sz="5100" spc="-475" b="1">
                <a:solidFill>
                  <a:srgbClr val="FFFFFF"/>
                </a:solidFill>
                <a:latin typeface="Gotham"/>
                <a:cs typeface="Gotham"/>
              </a:rPr>
              <a:t> </a:t>
            </a:r>
            <a:r>
              <a:rPr dirty="0" sz="5100" b="1">
                <a:solidFill>
                  <a:srgbClr val="FFFFFF"/>
                </a:solidFill>
                <a:latin typeface="Gotham"/>
                <a:cs typeface="Gotham"/>
              </a:rPr>
              <a:t>A</a:t>
            </a:r>
            <a:r>
              <a:rPr dirty="0" sz="5100" spc="-475" b="1">
                <a:solidFill>
                  <a:srgbClr val="FFFFFF"/>
                </a:solidFill>
                <a:latin typeface="Gotham"/>
                <a:cs typeface="Gotham"/>
              </a:rPr>
              <a:t> </a:t>
            </a:r>
            <a:r>
              <a:rPr dirty="0" sz="5100" b="1">
                <a:solidFill>
                  <a:srgbClr val="FFFFFF"/>
                </a:solidFill>
                <a:latin typeface="Gotham"/>
                <a:cs typeface="Gotham"/>
              </a:rPr>
              <a:t>N</a:t>
            </a:r>
            <a:r>
              <a:rPr dirty="0" sz="5100" spc="-475" b="1">
                <a:solidFill>
                  <a:srgbClr val="FFFFFF"/>
                </a:solidFill>
                <a:latin typeface="Gotham"/>
                <a:cs typeface="Gotham"/>
              </a:rPr>
              <a:t> </a:t>
            </a:r>
            <a:r>
              <a:rPr dirty="0" sz="5100" b="1">
                <a:solidFill>
                  <a:srgbClr val="FFFFFF"/>
                </a:solidFill>
                <a:latin typeface="Gotham"/>
                <a:cs typeface="Gotham"/>
              </a:rPr>
              <a:t>A</a:t>
            </a:r>
            <a:r>
              <a:rPr dirty="0" sz="5100" spc="-700" b="1">
                <a:solidFill>
                  <a:srgbClr val="FFFFFF"/>
                </a:solidFill>
                <a:latin typeface="Gotham"/>
                <a:cs typeface="Gotham"/>
              </a:rPr>
              <a:t> </a:t>
            </a:r>
            <a:r>
              <a:rPr dirty="0" sz="5100" b="1">
                <a:solidFill>
                  <a:srgbClr val="FFFFFF"/>
                </a:solidFill>
                <a:latin typeface="Gotham"/>
                <a:cs typeface="Gotham"/>
              </a:rPr>
              <a:t>G</a:t>
            </a:r>
            <a:r>
              <a:rPr dirty="0" sz="5100" spc="-475" b="1">
                <a:solidFill>
                  <a:srgbClr val="FFFFFF"/>
                </a:solidFill>
                <a:latin typeface="Gotham"/>
                <a:cs typeface="Gotham"/>
              </a:rPr>
              <a:t> </a:t>
            </a:r>
            <a:r>
              <a:rPr dirty="0" sz="5100" b="1">
                <a:solidFill>
                  <a:srgbClr val="FFFFFF"/>
                </a:solidFill>
                <a:latin typeface="Gotham"/>
                <a:cs typeface="Gotham"/>
              </a:rPr>
              <a:t>E</a:t>
            </a:r>
            <a:r>
              <a:rPr dirty="0" sz="5100" spc="-475" b="1">
                <a:solidFill>
                  <a:srgbClr val="FFFFFF"/>
                </a:solidFill>
                <a:latin typeface="Gotham"/>
                <a:cs typeface="Gotham"/>
              </a:rPr>
              <a:t> </a:t>
            </a:r>
            <a:r>
              <a:rPr dirty="0" sz="5100" b="1">
                <a:solidFill>
                  <a:srgbClr val="FFFFFF"/>
                </a:solidFill>
                <a:latin typeface="Gotham"/>
                <a:cs typeface="Gotham"/>
              </a:rPr>
              <a:t>M</a:t>
            </a:r>
            <a:r>
              <a:rPr dirty="0" sz="5100" spc="-475" b="1">
                <a:solidFill>
                  <a:srgbClr val="FFFFFF"/>
                </a:solidFill>
                <a:latin typeface="Gotham"/>
                <a:cs typeface="Gotham"/>
              </a:rPr>
              <a:t> </a:t>
            </a:r>
            <a:r>
              <a:rPr dirty="0" sz="5100" b="1">
                <a:solidFill>
                  <a:srgbClr val="FFFFFF"/>
                </a:solidFill>
                <a:latin typeface="Gotham"/>
                <a:cs typeface="Gotham"/>
              </a:rPr>
              <a:t>E</a:t>
            </a:r>
            <a:r>
              <a:rPr dirty="0" sz="5100" spc="-475" b="1">
                <a:solidFill>
                  <a:srgbClr val="FFFFFF"/>
                </a:solidFill>
                <a:latin typeface="Gotham"/>
                <a:cs typeface="Gotham"/>
              </a:rPr>
              <a:t> </a:t>
            </a:r>
            <a:r>
              <a:rPr dirty="0" sz="5100" b="1">
                <a:solidFill>
                  <a:srgbClr val="FFFFFF"/>
                </a:solidFill>
                <a:latin typeface="Gotham"/>
                <a:cs typeface="Gotham"/>
              </a:rPr>
              <a:t>N</a:t>
            </a:r>
            <a:r>
              <a:rPr dirty="0" sz="5100" spc="-475" b="1">
                <a:solidFill>
                  <a:srgbClr val="FFFFFF"/>
                </a:solidFill>
                <a:latin typeface="Gotham"/>
                <a:cs typeface="Gotham"/>
              </a:rPr>
              <a:t> </a:t>
            </a:r>
            <a:r>
              <a:rPr dirty="0" sz="5100" b="1">
                <a:solidFill>
                  <a:srgbClr val="FFFFFF"/>
                </a:solidFill>
                <a:latin typeface="Gotham"/>
                <a:cs typeface="Gotham"/>
              </a:rPr>
              <a:t>T</a:t>
            </a:r>
            <a:endParaRPr sz="5100">
              <a:latin typeface="Gotham"/>
              <a:cs typeface="Gotham"/>
            </a:endParaRPr>
          </a:p>
        </p:txBody>
      </p:sp>
      <p:sp>
        <p:nvSpPr>
          <p:cNvPr id="20" name="object 20"/>
          <p:cNvSpPr/>
          <p:nvPr/>
        </p:nvSpPr>
        <p:spPr>
          <a:xfrm>
            <a:off x="854368" y="6887824"/>
            <a:ext cx="6247130" cy="0"/>
          </a:xfrm>
          <a:custGeom>
            <a:avLst/>
            <a:gdLst/>
            <a:ahLst/>
            <a:cxnLst/>
            <a:rect l="l" t="t" r="r" b="b"/>
            <a:pathLst>
              <a:path w="6247130" h="0">
                <a:moveTo>
                  <a:pt x="0" y="0"/>
                </a:moveTo>
                <a:lnTo>
                  <a:pt x="6246901" y="0"/>
                </a:lnTo>
              </a:path>
            </a:pathLst>
          </a:custGeom>
          <a:ln w="31750">
            <a:solidFill>
              <a:srgbClr val="FFFFFF"/>
            </a:solidFill>
          </a:ln>
        </p:spPr>
        <p:txBody>
          <a:bodyPr wrap="square" lIns="0" tIns="0" rIns="0" bIns="0" rtlCol="0"/>
          <a:lstStyl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400"/>
          </a:xfrm>
          <a:prstGeom prst="rect">
            <a:avLst/>
          </a:prstGeom>
          <a:blipFill>
            <a:blip r:embed="rId2" cstate="print"/>
            <a:stretch>
              <a:fillRect/>
            </a:stretch>
          </a:blipFill>
        </p:spPr>
        <p:txBody>
          <a:bodyPr wrap="square" lIns="0" tIns="0" rIns="0" bIns="0" rtlCol="0"/>
          <a:lstStyle/>
          <a:p/>
        </p:txBody>
      </p:sp>
      <p:sp>
        <p:nvSpPr>
          <p:cNvPr id="3" name="object 3"/>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3C72B8"/>
          </a:solidFill>
        </p:spPr>
        <p:txBody>
          <a:bodyPr wrap="square" lIns="0" tIns="0" rIns="0" bIns="0" rtlCol="0"/>
          <a:lstStyle/>
          <a:p/>
        </p:txBody>
      </p:sp>
      <p:sp>
        <p:nvSpPr>
          <p:cNvPr id="4" name="object 4"/>
          <p:cNvSpPr txBox="1"/>
          <p:nvPr/>
        </p:nvSpPr>
        <p:spPr>
          <a:xfrm>
            <a:off x="841668" y="499931"/>
            <a:ext cx="3328670" cy="8043545"/>
          </a:xfrm>
          <a:prstGeom prst="rect">
            <a:avLst/>
          </a:prstGeom>
        </p:spPr>
        <p:txBody>
          <a:bodyPr wrap="square" lIns="0" tIns="0" rIns="0" bIns="0" rtlCol="0" vert="horz">
            <a:spAutoFit/>
          </a:bodyPr>
          <a:lstStyle/>
          <a:p>
            <a:pPr marL="12700" marR="5080">
              <a:lnSpc>
                <a:spcPct val="138900"/>
              </a:lnSpc>
            </a:pPr>
            <a:r>
              <a:rPr dirty="0" sz="2400" spc="-75" b="1">
                <a:solidFill>
                  <a:srgbClr val="FFFFFF"/>
                </a:solidFill>
                <a:latin typeface="Gotham"/>
                <a:cs typeface="Gotham"/>
              </a:rPr>
              <a:t>Howard Interactive  </a:t>
            </a:r>
            <a:r>
              <a:rPr dirty="0" sz="2400" spc="-50" b="1">
                <a:solidFill>
                  <a:srgbClr val="FFFFFF"/>
                </a:solidFill>
                <a:latin typeface="Gotham"/>
                <a:cs typeface="Gotham"/>
              </a:rPr>
              <a:t>Kiosks </a:t>
            </a:r>
            <a:r>
              <a:rPr dirty="0" sz="2400" spc="-55" b="1">
                <a:solidFill>
                  <a:srgbClr val="FFFFFF"/>
                </a:solidFill>
                <a:latin typeface="Gotham"/>
                <a:cs typeface="Gotham"/>
              </a:rPr>
              <a:t>offer </a:t>
            </a:r>
            <a:r>
              <a:rPr dirty="0" sz="2400" b="1">
                <a:solidFill>
                  <a:srgbClr val="FFFFFF"/>
                </a:solidFill>
                <a:latin typeface="Gotham"/>
                <a:cs typeface="Gotham"/>
              </a:rPr>
              <a:t>a </a:t>
            </a:r>
            <a:r>
              <a:rPr dirty="0" sz="2400" spc="-65" b="1">
                <a:solidFill>
                  <a:srgbClr val="FFFFFF"/>
                </a:solidFill>
                <a:latin typeface="Gotham"/>
                <a:cs typeface="Gotham"/>
              </a:rPr>
              <a:t>flexible  </a:t>
            </a:r>
            <a:r>
              <a:rPr dirty="0" sz="2400" spc="-70" b="1">
                <a:solidFill>
                  <a:srgbClr val="FFFFFF"/>
                </a:solidFill>
                <a:latin typeface="Gotham"/>
                <a:cs typeface="Gotham"/>
              </a:rPr>
              <a:t>array </a:t>
            </a:r>
            <a:r>
              <a:rPr dirty="0" sz="2400" spc="-30" b="1">
                <a:solidFill>
                  <a:srgbClr val="FFFFFF"/>
                </a:solidFill>
                <a:latin typeface="Gotham"/>
                <a:cs typeface="Gotham"/>
              </a:rPr>
              <a:t>of </a:t>
            </a:r>
            <a:r>
              <a:rPr dirty="0" sz="2400" spc="-60" b="1">
                <a:solidFill>
                  <a:srgbClr val="FFFFFF"/>
                </a:solidFill>
                <a:latin typeface="Gotham"/>
                <a:cs typeface="Gotham"/>
              </a:rPr>
              <a:t>services </a:t>
            </a:r>
            <a:r>
              <a:rPr dirty="0" sz="2400" spc="-50" b="1">
                <a:solidFill>
                  <a:srgbClr val="FFFFFF"/>
                </a:solidFill>
                <a:latin typeface="Gotham"/>
                <a:cs typeface="Gotham"/>
              </a:rPr>
              <a:t>that  </a:t>
            </a:r>
            <a:r>
              <a:rPr dirty="0" sz="2400" spc="-40" b="1">
                <a:solidFill>
                  <a:srgbClr val="FFFFFF"/>
                </a:solidFill>
                <a:latin typeface="Gotham"/>
                <a:cs typeface="Gotham"/>
              </a:rPr>
              <a:t>can </a:t>
            </a:r>
            <a:r>
              <a:rPr dirty="0" sz="2400" spc="-30" b="1">
                <a:solidFill>
                  <a:srgbClr val="FFFFFF"/>
                </a:solidFill>
                <a:latin typeface="Gotham"/>
                <a:cs typeface="Gotham"/>
              </a:rPr>
              <a:t>be </a:t>
            </a:r>
            <a:r>
              <a:rPr dirty="0" sz="2400" spc="-65" b="1">
                <a:solidFill>
                  <a:srgbClr val="FFFFFF"/>
                </a:solidFill>
                <a:latin typeface="Gotham"/>
                <a:cs typeface="Gotham"/>
              </a:rPr>
              <a:t>customized </a:t>
            </a:r>
            <a:r>
              <a:rPr dirty="0" sz="2400" spc="-50" b="1">
                <a:solidFill>
                  <a:srgbClr val="FFFFFF"/>
                </a:solidFill>
                <a:latin typeface="Gotham"/>
                <a:cs typeface="Gotham"/>
              </a:rPr>
              <a:t>to  </a:t>
            </a:r>
            <a:r>
              <a:rPr dirty="0" sz="2400" spc="-20" b="1">
                <a:solidFill>
                  <a:srgbClr val="FFFFFF"/>
                </a:solidFill>
                <a:latin typeface="Gotham"/>
                <a:cs typeface="Gotham"/>
              </a:rPr>
              <a:t>fit </a:t>
            </a:r>
            <a:r>
              <a:rPr dirty="0" sz="2400" spc="-65" b="1">
                <a:solidFill>
                  <a:srgbClr val="FFFFFF"/>
                </a:solidFill>
                <a:latin typeface="Gotham"/>
                <a:cs typeface="Gotham"/>
              </a:rPr>
              <a:t>your </a:t>
            </a:r>
            <a:r>
              <a:rPr dirty="0" sz="2400" spc="-50" b="1">
                <a:solidFill>
                  <a:srgbClr val="FFFFFF"/>
                </a:solidFill>
                <a:latin typeface="Gotham"/>
                <a:cs typeface="Gotham"/>
              </a:rPr>
              <a:t>needs,</a:t>
            </a:r>
            <a:r>
              <a:rPr dirty="0" sz="2400" spc="-365" b="1">
                <a:solidFill>
                  <a:srgbClr val="FFFFFF"/>
                </a:solidFill>
                <a:latin typeface="Gotham"/>
                <a:cs typeface="Gotham"/>
              </a:rPr>
              <a:t> </a:t>
            </a:r>
            <a:r>
              <a:rPr dirty="0" sz="2400" spc="-60" b="1">
                <a:solidFill>
                  <a:srgbClr val="FFFFFF"/>
                </a:solidFill>
                <a:latin typeface="Gotham"/>
                <a:cs typeface="Gotham"/>
              </a:rPr>
              <a:t>making  </a:t>
            </a:r>
            <a:r>
              <a:rPr dirty="0" sz="2400" spc="-30" b="1">
                <a:solidFill>
                  <a:srgbClr val="FFFFFF"/>
                </a:solidFill>
                <a:latin typeface="Gotham"/>
                <a:cs typeface="Gotham"/>
              </a:rPr>
              <a:t>it an </a:t>
            </a:r>
            <a:r>
              <a:rPr dirty="0" sz="2400" spc="-50" b="1">
                <a:solidFill>
                  <a:srgbClr val="FFFFFF"/>
                </a:solidFill>
                <a:latin typeface="Gotham"/>
                <a:cs typeface="Gotham"/>
              </a:rPr>
              <a:t>ideal </a:t>
            </a:r>
            <a:r>
              <a:rPr dirty="0" sz="2400" spc="-55" b="1">
                <a:solidFill>
                  <a:srgbClr val="FFFFFF"/>
                </a:solidFill>
                <a:latin typeface="Gotham"/>
                <a:cs typeface="Gotham"/>
              </a:rPr>
              <a:t>solution</a:t>
            </a:r>
            <a:r>
              <a:rPr dirty="0" sz="2400" spc="-425" b="1">
                <a:solidFill>
                  <a:srgbClr val="FFFFFF"/>
                </a:solidFill>
                <a:latin typeface="Gotham"/>
                <a:cs typeface="Gotham"/>
              </a:rPr>
              <a:t> </a:t>
            </a:r>
            <a:r>
              <a:rPr dirty="0" sz="2400" spc="-70" b="1">
                <a:solidFill>
                  <a:srgbClr val="FFFFFF"/>
                </a:solidFill>
                <a:latin typeface="Gotham"/>
                <a:cs typeface="Gotham"/>
              </a:rPr>
              <a:t>for:</a:t>
            </a:r>
            <a:endParaRPr sz="2400">
              <a:latin typeface="Gotham"/>
              <a:cs typeface="Gotham"/>
            </a:endParaRPr>
          </a:p>
          <a:p>
            <a:pPr marL="12700" marR="1995170">
              <a:lnSpc>
                <a:spcPct val="111100"/>
              </a:lnSpc>
              <a:spcBef>
                <a:spcPts val="900"/>
              </a:spcBef>
            </a:pPr>
            <a:r>
              <a:rPr dirty="0" sz="1800" spc="50">
                <a:solidFill>
                  <a:srgbClr val="FFFFFF"/>
                </a:solidFill>
                <a:latin typeface="Arial"/>
                <a:cs typeface="Arial"/>
              </a:rPr>
              <a:t>Utility  </a:t>
            </a:r>
            <a:r>
              <a:rPr dirty="0" sz="1800" spc="20">
                <a:solidFill>
                  <a:srgbClr val="FFFFFF"/>
                </a:solidFill>
                <a:latin typeface="Arial"/>
                <a:cs typeface="Arial"/>
              </a:rPr>
              <a:t>Healthcare  </a:t>
            </a:r>
            <a:r>
              <a:rPr dirty="0" sz="1800" spc="40">
                <a:solidFill>
                  <a:srgbClr val="FFFFFF"/>
                </a:solidFill>
                <a:latin typeface="Arial"/>
                <a:cs typeface="Arial"/>
              </a:rPr>
              <a:t>Education  </a:t>
            </a:r>
            <a:r>
              <a:rPr dirty="0" sz="1800" spc="25">
                <a:solidFill>
                  <a:srgbClr val="FFFFFF"/>
                </a:solidFill>
                <a:latin typeface="Arial"/>
                <a:cs typeface="Arial"/>
              </a:rPr>
              <a:t>G</a:t>
            </a:r>
            <a:r>
              <a:rPr dirty="0" sz="1800" spc="-55">
                <a:solidFill>
                  <a:srgbClr val="FFFFFF"/>
                </a:solidFill>
                <a:latin typeface="Arial"/>
                <a:cs typeface="Arial"/>
              </a:rPr>
              <a:t>o</a:t>
            </a:r>
            <a:r>
              <a:rPr dirty="0" sz="1800" spc="25">
                <a:solidFill>
                  <a:srgbClr val="FFFFFF"/>
                </a:solidFill>
                <a:latin typeface="Arial"/>
                <a:cs typeface="Arial"/>
              </a:rPr>
              <a:t>v</a:t>
            </a:r>
            <a:r>
              <a:rPr dirty="0" sz="1800" spc="40">
                <a:solidFill>
                  <a:srgbClr val="FFFFFF"/>
                </a:solidFill>
                <a:latin typeface="Arial"/>
                <a:cs typeface="Arial"/>
              </a:rPr>
              <a:t>ernment  </a:t>
            </a:r>
            <a:r>
              <a:rPr dirty="0" sz="1800">
                <a:solidFill>
                  <a:srgbClr val="FFFFFF"/>
                </a:solidFill>
                <a:latin typeface="Arial"/>
                <a:cs typeface="Arial"/>
              </a:rPr>
              <a:t>Financial  </a:t>
            </a:r>
            <a:r>
              <a:rPr dirty="0" sz="1800" spc="35">
                <a:solidFill>
                  <a:srgbClr val="FFFFFF"/>
                </a:solidFill>
                <a:latin typeface="Arial"/>
                <a:cs typeface="Arial"/>
              </a:rPr>
              <a:t>Gaming</a:t>
            </a:r>
            <a:endParaRPr sz="1800">
              <a:latin typeface="Arial"/>
              <a:cs typeface="Arial"/>
            </a:endParaRPr>
          </a:p>
          <a:p>
            <a:pPr marL="12700" marR="1400175">
              <a:lnSpc>
                <a:spcPct val="111100"/>
              </a:lnSpc>
            </a:pPr>
            <a:r>
              <a:rPr dirty="0" sz="1800" spc="50">
                <a:solidFill>
                  <a:srgbClr val="FFFFFF"/>
                </a:solidFill>
                <a:latin typeface="Arial"/>
                <a:cs typeface="Arial"/>
              </a:rPr>
              <a:t>Human</a:t>
            </a:r>
            <a:r>
              <a:rPr dirty="0" sz="1800" spc="-170">
                <a:solidFill>
                  <a:srgbClr val="FFFFFF"/>
                </a:solidFill>
                <a:latin typeface="Arial"/>
                <a:cs typeface="Arial"/>
              </a:rPr>
              <a:t> </a:t>
            </a:r>
            <a:r>
              <a:rPr dirty="0" sz="1800" spc="-10">
                <a:solidFill>
                  <a:srgbClr val="FFFFFF"/>
                </a:solidFill>
                <a:latin typeface="Arial"/>
                <a:cs typeface="Arial"/>
              </a:rPr>
              <a:t>Resources  </a:t>
            </a:r>
            <a:r>
              <a:rPr dirty="0" sz="1800" spc="25">
                <a:solidFill>
                  <a:srgbClr val="FFFFFF"/>
                </a:solidFill>
                <a:latin typeface="Arial"/>
                <a:cs typeface="Arial"/>
              </a:rPr>
              <a:t>Ticketing</a:t>
            </a:r>
            <a:endParaRPr sz="1800">
              <a:latin typeface="Arial"/>
              <a:cs typeface="Arial"/>
            </a:endParaRPr>
          </a:p>
          <a:p>
            <a:pPr marL="12700" marR="1725930">
              <a:lnSpc>
                <a:spcPct val="111100"/>
              </a:lnSpc>
            </a:pPr>
            <a:r>
              <a:rPr dirty="0" sz="1800" spc="40">
                <a:solidFill>
                  <a:srgbClr val="FFFFFF"/>
                </a:solidFill>
                <a:latin typeface="Arial"/>
                <a:cs typeface="Arial"/>
              </a:rPr>
              <a:t>Digital</a:t>
            </a:r>
            <a:r>
              <a:rPr dirty="0" sz="1800" spc="-130">
                <a:solidFill>
                  <a:srgbClr val="FFFFFF"/>
                </a:solidFill>
                <a:latin typeface="Arial"/>
                <a:cs typeface="Arial"/>
              </a:rPr>
              <a:t> </a:t>
            </a:r>
            <a:r>
              <a:rPr dirty="0" sz="1800" spc="10">
                <a:solidFill>
                  <a:srgbClr val="FFFFFF"/>
                </a:solidFill>
                <a:latin typeface="Arial"/>
                <a:cs typeface="Arial"/>
              </a:rPr>
              <a:t>Signage  </a:t>
            </a:r>
            <a:r>
              <a:rPr dirty="0" sz="1800" spc="-5">
                <a:solidFill>
                  <a:srgbClr val="FFFFFF"/>
                </a:solidFill>
                <a:latin typeface="Arial"/>
                <a:cs typeface="Arial"/>
              </a:rPr>
              <a:t>Retail</a:t>
            </a:r>
            <a:endParaRPr sz="1800">
              <a:latin typeface="Arial"/>
              <a:cs typeface="Arial"/>
            </a:endParaRPr>
          </a:p>
          <a:p>
            <a:pPr marL="12700" marR="1689735">
              <a:lnSpc>
                <a:spcPct val="111100"/>
              </a:lnSpc>
            </a:pPr>
            <a:r>
              <a:rPr dirty="0" sz="1800" spc="-5">
                <a:solidFill>
                  <a:srgbClr val="FFFFFF"/>
                </a:solidFill>
                <a:latin typeface="Arial"/>
                <a:cs typeface="Arial"/>
              </a:rPr>
              <a:t>Tourism  </a:t>
            </a:r>
            <a:r>
              <a:rPr dirty="0" sz="1800" spc="30">
                <a:solidFill>
                  <a:srgbClr val="FFFFFF"/>
                </a:solidFill>
                <a:latin typeface="Arial"/>
                <a:cs typeface="Arial"/>
              </a:rPr>
              <a:t>Security  </a:t>
            </a:r>
            <a:r>
              <a:rPr dirty="0" sz="1800" spc="-85">
                <a:solidFill>
                  <a:srgbClr val="FFFFFF"/>
                </a:solidFill>
                <a:latin typeface="Arial"/>
                <a:cs typeface="Arial"/>
              </a:rPr>
              <a:t>R</a:t>
            </a:r>
            <a:r>
              <a:rPr dirty="0" sz="1800" spc="40">
                <a:solidFill>
                  <a:srgbClr val="FFFFFF"/>
                </a:solidFill>
                <a:latin typeface="Arial"/>
                <a:cs typeface="Arial"/>
              </a:rPr>
              <a:t>etails/</a:t>
            </a:r>
            <a:r>
              <a:rPr dirty="0" sz="1800" spc="70">
                <a:solidFill>
                  <a:srgbClr val="FFFFFF"/>
                </a:solidFill>
                <a:latin typeface="Arial"/>
                <a:cs typeface="Arial"/>
              </a:rPr>
              <a:t>L</a:t>
            </a:r>
            <a:r>
              <a:rPr dirty="0" sz="1800" spc="65">
                <a:solidFill>
                  <a:srgbClr val="FFFFFF"/>
                </a:solidFill>
                <a:latin typeface="Arial"/>
                <a:cs typeface="Arial"/>
              </a:rPr>
              <a:t>oc</a:t>
            </a:r>
            <a:r>
              <a:rPr dirty="0" sz="1800" spc="10">
                <a:solidFill>
                  <a:srgbClr val="FFFFFF"/>
                </a:solidFill>
                <a:latin typeface="Arial"/>
                <a:cs typeface="Arial"/>
              </a:rPr>
              <a:t>k</a:t>
            </a:r>
            <a:r>
              <a:rPr dirty="0" sz="1800" spc="-20">
                <a:solidFill>
                  <a:srgbClr val="FFFFFF"/>
                </a:solidFill>
                <a:latin typeface="Arial"/>
                <a:cs typeface="Arial"/>
              </a:rPr>
              <a:t>ers  </a:t>
            </a:r>
            <a:r>
              <a:rPr dirty="0" sz="1800" spc="-10">
                <a:solidFill>
                  <a:srgbClr val="FFFFFF"/>
                </a:solidFill>
                <a:latin typeface="Arial"/>
                <a:cs typeface="Arial"/>
              </a:rPr>
              <a:t>Prisons</a:t>
            </a:r>
            <a:endParaRPr sz="1800">
              <a:latin typeface="Arial"/>
              <a:cs typeface="Arial"/>
            </a:endParaRPr>
          </a:p>
          <a:p>
            <a:pPr marL="12700" marR="2514600">
              <a:lnSpc>
                <a:spcPct val="111100"/>
              </a:lnSpc>
            </a:pPr>
            <a:r>
              <a:rPr dirty="0" sz="1800" spc="-85">
                <a:solidFill>
                  <a:srgbClr val="FFFFFF"/>
                </a:solidFill>
                <a:latin typeface="Arial"/>
                <a:cs typeface="Arial"/>
              </a:rPr>
              <a:t>P</a:t>
            </a:r>
            <a:r>
              <a:rPr dirty="0" sz="1800" spc="25">
                <a:solidFill>
                  <a:srgbClr val="FFFFFF"/>
                </a:solidFill>
                <a:latin typeface="Arial"/>
                <a:cs typeface="Arial"/>
              </a:rPr>
              <a:t>arking  </a:t>
            </a:r>
            <a:r>
              <a:rPr dirty="0" sz="1800" spc="-30">
                <a:solidFill>
                  <a:srgbClr val="FFFFFF"/>
                </a:solidFill>
                <a:latin typeface="Arial"/>
                <a:cs typeface="Arial"/>
              </a:rPr>
              <a:t>Travel</a:t>
            </a:r>
            <a:endParaRPr sz="1800">
              <a:latin typeface="Arial"/>
              <a:cs typeface="Arial"/>
            </a:endParaRPr>
          </a:p>
        </p:txBody>
      </p:sp>
      <p:sp>
        <p:nvSpPr>
          <p:cNvPr id="5" name="object 5"/>
          <p:cNvSpPr/>
          <p:nvPr/>
        </p:nvSpPr>
        <p:spPr>
          <a:xfrm>
            <a:off x="0" y="0"/>
            <a:ext cx="0" cy="10058400"/>
          </a:xfrm>
          <a:custGeom>
            <a:avLst/>
            <a:gdLst/>
            <a:ahLst/>
            <a:cxnLst/>
            <a:rect l="l" t="t" r="r" b="b"/>
            <a:pathLst>
              <a:path w="0" h="10058400">
                <a:moveTo>
                  <a:pt x="0" y="0"/>
                </a:moveTo>
                <a:lnTo>
                  <a:pt x="0" y="10058400"/>
                </a:lnTo>
              </a:path>
            </a:pathLst>
          </a:custGeom>
          <a:ln w="3175">
            <a:solidFill>
              <a:srgbClr val="65BD60"/>
            </a:solidFill>
          </a:ln>
        </p:spPr>
        <p:txBody>
          <a:bodyPr wrap="square" lIns="0" tIns="0" rIns="0" bIns="0" rtlCol="0"/>
          <a:lstStyle/>
          <a:p/>
        </p:txBody>
      </p:sp>
      <p:sp>
        <p:nvSpPr>
          <p:cNvPr id="6" name="object 6"/>
          <p:cNvSpPr/>
          <p:nvPr/>
        </p:nvSpPr>
        <p:spPr>
          <a:xfrm>
            <a:off x="7056210" y="9257221"/>
            <a:ext cx="259079" cy="264795"/>
          </a:xfrm>
          <a:custGeom>
            <a:avLst/>
            <a:gdLst/>
            <a:ahLst/>
            <a:cxnLst/>
            <a:rect l="l" t="t" r="r" b="b"/>
            <a:pathLst>
              <a:path w="259079" h="264795">
                <a:moveTo>
                  <a:pt x="149618" y="109651"/>
                </a:moveTo>
                <a:lnTo>
                  <a:pt x="115125" y="109651"/>
                </a:lnTo>
                <a:lnTo>
                  <a:pt x="43141" y="234302"/>
                </a:lnTo>
                <a:lnTo>
                  <a:pt x="60401" y="264185"/>
                </a:lnTo>
                <a:lnTo>
                  <a:pt x="149618" y="109651"/>
                </a:lnTo>
                <a:close/>
              </a:path>
              <a:path w="259079" h="264795">
                <a:moveTo>
                  <a:pt x="258991" y="0"/>
                </a:moveTo>
                <a:lnTo>
                  <a:pt x="0" y="0"/>
                </a:lnTo>
                <a:lnTo>
                  <a:pt x="17259" y="29883"/>
                </a:lnTo>
                <a:lnTo>
                  <a:pt x="207251" y="29883"/>
                </a:lnTo>
                <a:lnTo>
                  <a:pt x="178434" y="79768"/>
                </a:lnTo>
                <a:lnTo>
                  <a:pt x="46062" y="79768"/>
                </a:lnTo>
                <a:lnTo>
                  <a:pt x="63322" y="109651"/>
                </a:lnTo>
                <a:lnTo>
                  <a:pt x="195694" y="109651"/>
                </a:lnTo>
                <a:lnTo>
                  <a:pt x="258991" y="0"/>
                </a:lnTo>
                <a:close/>
              </a:path>
            </a:pathLst>
          </a:custGeom>
          <a:solidFill>
            <a:srgbClr val="FFFFFF"/>
          </a:solidFill>
        </p:spPr>
        <p:txBody>
          <a:bodyPr wrap="square" lIns="0" tIns="0" rIns="0" bIns="0" rtlCol="0"/>
          <a:lstStyle/>
          <a:p/>
        </p:txBody>
      </p:sp>
      <p:sp>
        <p:nvSpPr>
          <p:cNvPr id="7" name="object 7"/>
          <p:cNvSpPr/>
          <p:nvPr/>
        </p:nvSpPr>
        <p:spPr>
          <a:xfrm>
            <a:off x="6918030" y="9257178"/>
            <a:ext cx="328295" cy="224790"/>
          </a:xfrm>
          <a:custGeom>
            <a:avLst/>
            <a:gdLst/>
            <a:ahLst/>
            <a:cxnLst/>
            <a:rect l="l" t="t" r="r" b="b"/>
            <a:pathLst>
              <a:path w="328295" h="224790">
                <a:moveTo>
                  <a:pt x="126606" y="0"/>
                </a:moveTo>
                <a:lnTo>
                  <a:pt x="0" y="12"/>
                </a:lnTo>
                <a:lnTo>
                  <a:pt x="129501" y="224294"/>
                </a:lnTo>
                <a:lnTo>
                  <a:pt x="146735" y="194424"/>
                </a:lnTo>
                <a:lnTo>
                  <a:pt x="51752" y="29883"/>
                </a:lnTo>
                <a:lnTo>
                  <a:pt x="143858" y="29883"/>
                </a:lnTo>
                <a:lnTo>
                  <a:pt x="126606" y="0"/>
                </a:lnTo>
                <a:close/>
              </a:path>
              <a:path w="328295" h="224790">
                <a:moveTo>
                  <a:pt x="143858" y="29883"/>
                </a:moveTo>
                <a:lnTo>
                  <a:pt x="109359" y="29883"/>
                </a:lnTo>
                <a:lnTo>
                  <a:pt x="175552" y="144526"/>
                </a:lnTo>
                <a:lnTo>
                  <a:pt x="192798" y="114642"/>
                </a:lnTo>
                <a:lnTo>
                  <a:pt x="166890" y="69773"/>
                </a:lnTo>
                <a:lnTo>
                  <a:pt x="310839" y="69773"/>
                </a:lnTo>
                <a:lnTo>
                  <a:pt x="328091" y="39903"/>
                </a:lnTo>
                <a:lnTo>
                  <a:pt x="149644" y="39903"/>
                </a:lnTo>
                <a:lnTo>
                  <a:pt x="143858" y="29883"/>
                </a:lnTo>
                <a:close/>
              </a:path>
            </a:pathLst>
          </a:custGeom>
          <a:solidFill>
            <a:srgbClr val="FFFFFF"/>
          </a:solidFill>
        </p:spPr>
        <p:txBody>
          <a:bodyPr wrap="square" lIns="0" tIns="0" rIns="0" bIns="0" rtlCol="0"/>
          <a:lstStyle/>
          <a:p/>
        </p:txBody>
      </p:sp>
      <p:sp>
        <p:nvSpPr>
          <p:cNvPr id="8" name="object 8"/>
          <p:cNvSpPr/>
          <p:nvPr/>
        </p:nvSpPr>
        <p:spPr>
          <a:xfrm>
            <a:off x="6987140" y="9297116"/>
            <a:ext cx="259079" cy="304165"/>
          </a:xfrm>
          <a:custGeom>
            <a:avLst/>
            <a:gdLst/>
            <a:ahLst/>
            <a:cxnLst/>
            <a:rect l="l" t="t" r="r" b="b"/>
            <a:pathLst>
              <a:path w="259079" h="304165">
                <a:moveTo>
                  <a:pt x="0" y="0"/>
                </a:moveTo>
                <a:lnTo>
                  <a:pt x="89217" y="154533"/>
                </a:lnTo>
                <a:lnTo>
                  <a:pt x="66179" y="194449"/>
                </a:lnTo>
                <a:lnTo>
                  <a:pt x="129489" y="304088"/>
                </a:lnTo>
                <a:lnTo>
                  <a:pt x="163989" y="244335"/>
                </a:lnTo>
                <a:lnTo>
                  <a:pt x="129489" y="244335"/>
                </a:lnTo>
                <a:lnTo>
                  <a:pt x="100685" y="194437"/>
                </a:lnTo>
                <a:lnTo>
                  <a:pt x="140964" y="124675"/>
                </a:lnTo>
                <a:lnTo>
                  <a:pt x="106464" y="124675"/>
                </a:lnTo>
                <a:lnTo>
                  <a:pt x="34505" y="12"/>
                </a:lnTo>
                <a:lnTo>
                  <a:pt x="0" y="0"/>
                </a:lnTo>
                <a:close/>
              </a:path>
              <a:path w="259079" h="304165">
                <a:moveTo>
                  <a:pt x="258991" y="79794"/>
                </a:moveTo>
                <a:lnTo>
                  <a:pt x="224485" y="79794"/>
                </a:lnTo>
                <a:lnTo>
                  <a:pt x="129489" y="244335"/>
                </a:lnTo>
                <a:lnTo>
                  <a:pt x="163989" y="244335"/>
                </a:lnTo>
                <a:lnTo>
                  <a:pt x="258991" y="79794"/>
                </a:lnTo>
                <a:close/>
              </a:path>
              <a:path w="259079" h="304165">
                <a:moveTo>
                  <a:pt x="166878" y="79794"/>
                </a:moveTo>
                <a:lnTo>
                  <a:pt x="132372" y="79794"/>
                </a:lnTo>
                <a:lnTo>
                  <a:pt x="106464" y="124675"/>
                </a:lnTo>
                <a:lnTo>
                  <a:pt x="140964" y="124675"/>
                </a:lnTo>
                <a:lnTo>
                  <a:pt x="166878" y="79794"/>
                </a:lnTo>
                <a:close/>
              </a:path>
            </a:pathLst>
          </a:custGeom>
          <a:solidFill>
            <a:srgbClr val="FFFFFF"/>
          </a:solidFill>
        </p:spPr>
        <p:txBody>
          <a:bodyPr wrap="square" lIns="0" tIns="0" rIns="0" bIns="0" rtlCol="0"/>
          <a:lstStyle/>
          <a:p/>
        </p:txBody>
      </p:sp>
      <p:sp>
        <p:nvSpPr>
          <p:cNvPr id="9" name="object 9"/>
          <p:cNvSpPr/>
          <p:nvPr/>
        </p:nvSpPr>
        <p:spPr>
          <a:xfrm>
            <a:off x="7037520" y="9310422"/>
            <a:ext cx="158750" cy="158750"/>
          </a:xfrm>
          <a:custGeom>
            <a:avLst/>
            <a:gdLst/>
            <a:ahLst/>
            <a:cxnLst/>
            <a:rect l="l" t="t" r="r" b="b"/>
            <a:pathLst>
              <a:path w="158750" h="158750">
                <a:moveTo>
                  <a:pt x="79095" y="0"/>
                </a:moveTo>
                <a:lnTo>
                  <a:pt x="48306" y="6215"/>
                </a:lnTo>
                <a:lnTo>
                  <a:pt x="23164" y="23164"/>
                </a:lnTo>
                <a:lnTo>
                  <a:pt x="6215" y="48306"/>
                </a:lnTo>
                <a:lnTo>
                  <a:pt x="0" y="79095"/>
                </a:lnTo>
                <a:lnTo>
                  <a:pt x="6215" y="109885"/>
                </a:lnTo>
                <a:lnTo>
                  <a:pt x="23164" y="135026"/>
                </a:lnTo>
                <a:lnTo>
                  <a:pt x="48306" y="151976"/>
                </a:lnTo>
                <a:lnTo>
                  <a:pt x="79095" y="158191"/>
                </a:lnTo>
                <a:lnTo>
                  <a:pt x="109885" y="151976"/>
                </a:lnTo>
                <a:lnTo>
                  <a:pt x="135026" y="135026"/>
                </a:lnTo>
                <a:lnTo>
                  <a:pt x="151976" y="109885"/>
                </a:lnTo>
                <a:lnTo>
                  <a:pt x="158191" y="79095"/>
                </a:lnTo>
                <a:lnTo>
                  <a:pt x="151976" y="48306"/>
                </a:lnTo>
                <a:lnTo>
                  <a:pt x="135026" y="23164"/>
                </a:lnTo>
                <a:lnTo>
                  <a:pt x="109885" y="6215"/>
                </a:lnTo>
                <a:lnTo>
                  <a:pt x="79095" y="0"/>
                </a:lnTo>
                <a:close/>
              </a:path>
            </a:pathLst>
          </a:custGeom>
          <a:solidFill>
            <a:srgbClr val="FFFFFF"/>
          </a:solidFill>
        </p:spPr>
        <p:txBody>
          <a:bodyPr wrap="square" lIns="0" tIns="0" rIns="0" bIns="0" rtlCol="0"/>
          <a:lstStyle/>
          <a:p/>
        </p:txBody>
      </p:sp>
      <p:sp>
        <p:nvSpPr>
          <p:cNvPr id="10" name="object 10"/>
          <p:cNvSpPr txBox="1"/>
          <p:nvPr/>
        </p:nvSpPr>
        <p:spPr>
          <a:xfrm>
            <a:off x="7068610" y="9302704"/>
            <a:ext cx="96520" cy="176530"/>
          </a:xfrm>
          <a:prstGeom prst="rect">
            <a:avLst/>
          </a:prstGeom>
        </p:spPr>
        <p:txBody>
          <a:bodyPr wrap="square" lIns="0" tIns="0" rIns="0" bIns="0" rtlCol="0" vert="horz">
            <a:spAutoFit/>
          </a:bodyPr>
          <a:lstStyle/>
          <a:p>
            <a:pPr marL="12700">
              <a:lnSpc>
                <a:spcPct val="100000"/>
              </a:lnSpc>
            </a:pPr>
            <a:r>
              <a:rPr dirty="0" sz="1000">
                <a:solidFill>
                  <a:srgbClr val="005CAB"/>
                </a:solidFill>
                <a:latin typeface="AvenirLTStd-Book"/>
                <a:cs typeface="AvenirLTStd-Book"/>
              </a:rPr>
              <a:t>9</a:t>
            </a:r>
            <a:endParaRPr sz="1000">
              <a:latin typeface="AvenirLTStd-Book"/>
              <a:cs typeface="AvenirLTStd-Book"/>
            </a:endParaRPr>
          </a:p>
        </p:txBody>
      </p:sp>
      <p:sp>
        <p:nvSpPr>
          <p:cNvPr id="11" name="object 11"/>
          <p:cNvSpPr/>
          <p:nvPr/>
        </p:nvSpPr>
        <p:spPr>
          <a:xfrm>
            <a:off x="608672" y="9392767"/>
            <a:ext cx="6080760" cy="0"/>
          </a:xfrm>
          <a:custGeom>
            <a:avLst/>
            <a:gdLst/>
            <a:ahLst/>
            <a:cxnLst/>
            <a:rect l="l" t="t" r="r" b="b"/>
            <a:pathLst>
              <a:path w="6080759" h="0">
                <a:moveTo>
                  <a:pt x="0" y="0"/>
                </a:moveTo>
                <a:lnTo>
                  <a:pt x="6080759" y="0"/>
                </a:lnTo>
              </a:path>
            </a:pathLst>
          </a:custGeom>
          <a:ln w="32613">
            <a:solidFill>
              <a:srgbClr val="FFFFFF"/>
            </a:solidFill>
          </a:ln>
        </p:spPr>
        <p:txBody>
          <a:bodyPr wrap="square" lIns="0" tIns="0" rIns="0" bIns="0" rtlCol="0"/>
          <a:lstStyle/>
          <a:p/>
        </p:txBody>
      </p:sp>
      <p:sp>
        <p:nvSpPr>
          <p:cNvPr id="12" name="object 12"/>
          <p:cNvSpPr/>
          <p:nvPr/>
        </p:nvSpPr>
        <p:spPr>
          <a:xfrm>
            <a:off x="608672" y="9450996"/>
            <a:ext cx="6080760" cy="0"/>
          </a:xfrm>
          <a:custGeom>
            <a:avLst/>
            <a:gdLst/>
            <a:ahLst/>
            <a:cxnLst/>
            <a:rect l="l" t="t" r="r" b="b"/>
            <a:pathLst>
              <a:path w="6080759" h="0">
                <a:moveTo>
                  <a:pt x="0" y="0"/>
                </a:moveTo>
                <a:lnTo>
                  <a:pt x="6080759" y="0"/>
                </a:lnTo>
              </a:path>
            </a:pathLst>
          </a:custGeom>
          <a:ln w="32613">
            <a:solidFill>
              <a:srgbClr val="FFFFFF"/>
            </a:solidFill>
          </a:ln>
        </p:spPr>
        <p:txBody>
          <a:bodyPr wrap="square" lIns="0" tIns="0" rIns="0" bIns="0" rtlCol="0"/>
          <a:lstStyle/>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C4D4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2017-02-09T15:58:07Z</dcterms:created>
  <dcterms:modified xsi:type="dcterms:W3CDTF">2017-02-09T15:58:07Z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2016-09-08T00:00:00Z</vt:filetime>
  </property>
  <property fmtid="{D5CDD505-2E9C-101B-9397-08002B2CF9AE}" pid="3" name="Creator">
    <vt:lpwstr>Adobe InDesign CC 2015 (Macintosh)</vt:lpwstr>
  </property>
  <property fmtid="{D5CDD505-2E9C-101B-9397-08002B2CF9AE}" pid="4" name="LastSaved">
    <vt:filetime>2017-02-09T00:00:00Z</vt:filetime>
  </property>
</Properties>
</file>