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3" r:id="rId18"/>
    <p:sldId id="264" r:id="rId19"/>
    <p:sldId id="265" r:id="rId20"/>
    <p:sldId id="270" r:id="rId21"/>
    <p:sldId id="266" r:id="rId22"/>
    <p:sldId id="267" r:id="rId23"/>
    <p:sldId id="272" r:id="rId24"/>
    <p:sldId id="281" r:id="rId25"/>
  </p:sldIdLst>
  <p:sldSz cx="14630400" cy="8229600"/>
  <p:notesSz cx="14630400" cy="8229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/>
    <p:restoredTop sz="94718"/>
  </p:normalViewPr>
  <p:slideViewPr>
    <p:cSldViewPr>
      <p:cViewPr>
        <p:scale>
          <a:sx n="90" d="100"/>
          <a:sy n="90" d="100"/>
        </p:scale>
        <p:origin x="344" y="-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B0C35-7AB9-8B4F-A07D-DAC2EBFA3F0E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E5B27-A117-F148-9C9A-87C287E09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6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6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47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2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5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84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5B27-A117-F148-9C9A-87C287E095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44CCD-3A6B-0147-9BC4-39301B64CAD2}" type="datetime1">
              <a:rPr lang="en-US" smtClean="0"/>
              <a:t>4/26/17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3B5DC7"/>
                </a:solidFill>
                <a:latin typeface="Gotham Narrow"/>
                <a:cs typeface="Gotham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3B5DC7"/>
                </a:solidFill>
                <a:latin typeface="Gotham Narrow"/>
                <a:cs typeface="Gotham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A259F-7584-E546-8FFE-520FBF07DD8D}" type="datetime1">
              <a:rPr lang="en-US" smtClean="0"/>
              <a:t>4/26/17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0710" cy="144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41300" cy="144780"/>
          </a:xfrm>
          <a:custGeom>
            <a:avLst/>
            <a:gdLst/>
            <a:ahLst/>
            <a:cxnLst/>
            <a:rect l="l" t="t" r="r" b="b"/>
            <a:pathLst>
              <a:path w="241300" h="144780">
                <a:moveTo>
                  <a:pt x="0" y="144613"/>
                </a:moveTo>
                <a:lnTo>
                  <a:pt x="173294" y="144613"/>
                </a:lnTo>
                <a:lnTo>
                  <a:pt x="2407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44614"/>
            <a:ext cx="499452" cy="1399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44606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40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543837"/>
            <a:ext cx="499452" cy="1399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1543842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1543842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94" y="1399235"/>
                </a:lnTo>
                <a:lnTo>
                  <a:pt x="499455" y="699617"/>
                </a:lnTo>
                <a:lnTo>
                  <a:pt x="1732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2943072"/>
            <a:ext cx="499452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2943068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342307"/>
            <a:ext cx="499452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0" y="4342303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0" y="4342303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94" y="1399235"/>
                </a:lnTo>
                <a:lnTo>
                  <a:pt x="499455" y="699617"/>
                </a:lnTo>
                <a:lnTo>
                  <a:pt x="1732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0" y="5741530"/>
            <a:ext cx="499452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0" y="5741531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40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0" y="7140765"/>
            <a:ext cx="499452" cy="1088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0" y="7140766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73294" y="7140766"/>
            <a:ext cx="326390" cy="1089025"/>
          </a:xfrm>
          <a:custGeom>
            <a:avLst/>
            <a:gdLst/>
            <a:ahLst/>
            <a:cxnLst/>
            <a:rect l="l" t="t" r="r" b="b"/>
            <a:pathLst>
              <a:path w="326390" h="1089025">
                <a:moveTo>
                  <a:pt x="144709" y="1088833"/>
                </a:moveTo>
                <a:lnTo>
                  <a:pt x="326161" y="699617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67792" y="0"/>
            <a:ext cx="1304632" cy="8442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67798" y="0"/>
            <a:ext cx="1304925" cy="844550"/>
          </a:xfrm>
          <a:custGeom>
            <a:avLst/>
            <a:gdLst/>
            <a:ahLst/>
            <a:cxnLst/>
            <a:rect l="l" t="t" r="r" b="b"/>
            <a:pathLst>
              <a:path w="1304925" h="844550">
                <a:moveTo>
                  <a:pt x="67418" y="0"/>
                </a:moveTo>
                <a:lnTo>
                  <a:pt x="0" y="144612"/>
                </a:lnTo>
                <a:lnTo>
                  <a:pt x="326161" y="844230"/>
                </a:lnTo>
                <a:lnTo>
                  <a:pt x="978471" y="844230"/>
                </a:lnTo>
                <a:lnTo>
                  <a:pt x="1304632" y="144612"/>
                </a:lnTo>
                <a:lnTo>
                  <a:pt x="123721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67792" y="844219"/>
            <a:ext cx="1304632" cy="1399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67793" y="844222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67792" y="2243454"/>
            <a:ext cx="1304632" cy="13992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67798" y="224345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67792" y="3642690"/>
            <a:ext cx="1304632" cy="1399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67793" y="3642685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67792" y="5041925"/>
            <a:ext cx="1304632" cy="13992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67798" y="5041920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67792" y="6441147"/>
            <a:ext cx="1304632" cy="1399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67793" y="644114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12501" y="7840383"/>
            <a:ext cx="1015221" cy="389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312507" y="7840383"/>
            <a:ext cx="833755" cy="389255"/>
          </a:xfrm>
          <a:custGeom>
            <a:avLst/>
            <a:gdLst/>
            <a:ahLst/>
            <a:cxnLst/>
            <a:rect l="l" t="t" r="r" b="b"/>
            <a:pathLst>
              <a:path w="833755" h="389254">
                <a:moveTo>
                  <a:pt x="833762" y="0"/>
                </a:moveTo>
                <a:lnTo>
                  <a:pt x="181452" y="0"/>
                </a:lnTo>
                <a:lnTo>
                  <a:pt x="0" y="38921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146270" y="7840383"/>
            <a:ext cx="181610" cy="389255"/>
          </a:xfrm>
          <a:custGeom>
            <a:avLst/>
            <a:gdLst/>
            <a:ahLst/>
            <a:cxnLst/>
            <a:rect l="l" t="t" r="r" b="b"/>
            <a:pathLst>
              <a:path w="181609" h="389254">
                <a:moveTo>
                  <a:pt x="181452" y="38921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406097" y="0"/>
            <a:ext cx="773993" cy="1305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406096" y="0"/>
            <a:ext cx="774065" cy="130810"/>
          </a:xfrm>
          <a:custGeom>
            <a:avLst/>
            <a:gdLst/>
            <a:ahLst/>
            <a:cxnLst/>
            <a:rect l="l" t="t" r="r" b="b"/>
            <a:pathLst>
              <a:path w="774064" h="130810">
                <a:moveTo>
                  <a:pt x="0" y="0"/>
                </a:moveTo>
                <a:lnTo>
                  <a:pt x="60841" y="130504"/>
                </a:lnTo>
                <a:lnTo>
                  <a:pt x="713151" y="130504"/>
                </a:lnTo>
                <a:lnTo>
                  <a:pt x="77399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140777" y="130505"/>
            <a:ext cx="1304632" cy="13992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140771" y="13049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140777" y="1529727"/>
            <a:ext cx="1304632" cy="13992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140776" y="1529732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140777" y="2928962"/>
            <a:ext cx="1304632" cy="1399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140771" y="2928960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1140777" y="4328198"/>
            <a:ext cx="1304632" cy="13992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1140776" y="4328195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1140777" y="5727420"/>
            <a:ext cx="1304632" cy="13992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1140771" y="5727423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1140777" y="7126655"/>
            <a:ext cx="1304632" cy="11029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1140776" y="7126658"/>
            <a:ext cx="978535" cy="1102995"/>
          </a:xfrm>
          <a:custGeom>
            <a:avLst/>
            <a:gdLst/>
            <a:ahLst/>
            <a:cxnLst/>
            <a:rect l="l" t="t" r="r" b="b"/>
            <a:pathLst>
              <a:path w="978535" h="1102995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8029" y="110294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119247" y="7126658"/>
            <a:ext cx="326390" cy="1102995"/>
          </a:xfrm>
          <a:custGeom>
            <a:avLst/>
            <a:gdLst/>
            <a:ahLst/>
            <a:cxnLst/>
            <a:rect l="l" t="t" r="r" b="b"/>
            <a:pathLst>
              <a:path w="326389" h="1102995">
                <a:moveTo>
                  <a:pt x="138131" y="1102941"/>
                </a:moveTo>
                <a:lnTo>
                  <a:pt x="326161" y="699617"/>
                </a:lnTo>
                <a:lnTo>
                  <a:pt x="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4444" y="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60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3B5DC7"/>
                </a:solidFill>
                <a:latin typeface="Gotham Narrow"/>
                <a:cs typeface="Gotham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538116" y="2155319"/>
            <a:ext cx="5311775" cy="4747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3B5DC7"/>
                </a:solidFill>
                <a:latin typeface="Gotham-Medium"/>
                <a:cs typeface="Gotham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0F0F3-37D5-684F-A19C-67F44C09BFCA}" type="datetime1">
              <a:rPr lang="en-US" smtClean="0"/>
              <a:t>4/26/17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0710" cy="144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41300" cy="144780"/>
          </a:xfrm>
          <a:custGeom>
            <a:avLst/>
            <a:gdLst/>
            <a:ahLst/>
            <a:cxnLst/>
            <a:rect l="l" t="t" r="r" b="b"/>
            <a:pathLst>
              <a:path w="241300" h="144780">
                <a:moveTo>
                  <a:pt x="0" y="144613"/>
                </a:moveTo>
                <a:lnTo>
                  <a:pt x="173294" y="144613"/>
                </a:lnTo>
                <a:lnTo>
                  <a:pt x="2407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44614"/>
            <a:ext cx="499452" cy="1399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44606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40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543837"/>
            <a:ext cx="499452" cy="1399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1543842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1543842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94" y="1399235"/>
                </a:lnTo>
                <a:lnTo>
                  <a:pt x="499455" y="699617"/>
                </a:lnTo>
                <a:lnTo>
                  <a:pt x="1732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2943072"/>
            <a:ext cx="499452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2943068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342307"/>
            <a:ext cx="499452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0" y="4342303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0" y="4342303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94" y="1399235"/>
                </a:lnTo>
                <a:lnTo>
                  <a:pt x="499455" y="699617"/>
                </a:lnTo>
                <a:lnTo>
                  <a:pt x="1732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0" y="5741530"/>
            <a:ext cx="499452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0" y="5741531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40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0" y="7140765"/>
            <a:ext cx="499452" cy="1088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0" y="7140766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73294" y="7140766"/>
            <a:ext cx="326390" cy="1089025"/>
          </a:xfrm>
          <a:custGeom>
            <a:avLst/>
            <a:gdLst/>
            <a:ahLst/>
            <a:cxnLst/>
            <a:rect l="l" t="t" r="r" b="b"/>
            <a:pathLst>
              <a:path w="326390" h="1089025">
                <a:moveTo>
                  <a:pt x="144709" y="1088833"/>
                </a:moveTo>
                <a:lnTo>
                  <a:pt x="326161" y="699617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67792" y="0"/>
            <a:ext cx="1304632" cy="8442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67798" y="0"/>
            <a:ext cx="1304925" cy="844550"/>
          </a:xfrm>
          <a:custGeom>
            <a:avLst/>
            <a:gdLst/>
            <a:ahLst/>
            <a:cxnLst/>
            <a:rect l="l" t="t" r="r" b="b"/>
            <a:pathLst>
              <a:path w="1304925" h="844550">
                <a:moveTo>
                  <a:pt x="67418" y="0"/>
                </a:moveTo>
                <a:lnTo>
                  <a:pt x="0" y="144612"/>
                </a:lnTo>
                <a:lnTo>
                  <a:pt x="326161" y="844230"/>
                </a:lnTo>
                <a:lnTo>
                  <a:pt x="978471" y="844230"/>
                </a:lnTo>
                <a:lnTo>
                  <a:pt x="1304632" y="144612"/>
                </a:lnTo>
                <a:lnTo>
                  <a:pt x="123721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67792" y="844219"/>
            <a:ext cx="1304632" cy="1399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67793" y="844222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67792" y="2243454"/>
            <a:ext cx="1304632" cy="13992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67798" y="224345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67792" y="3642690"/>
            <a:ext cx="1304632" cy="1399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67793" y="3642685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67792" y="5041925"/>
            <a:ext cx="1304632" cy="13992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67798" y="5041920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67792" y="6441147"/>
            <a:ext cx="1304632" cy="1399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67793" y="644114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12501" y="7840383"/>
            <a:ext cx="1015221" cy="3892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312507" y="7840383"/>
            <a:ext cx="833755" cy="389255"/>
          </a:xfrm>
          <a:custGeom>
            <a:avLst/>
            <a:gdLst/>
            <a:ahLst/>
            <a:cxnLst/>
            <a:rect l="l" t="t" r="r" b="b"/>
            <a:pathLst>
              <a:path w="833755" h="389254">
                <a:moveTo>
                  <a:pt x="833762" y="0"/>
                </a:moveTo>
                <a:lnTo>
                  <a:pt x="181452" y="0"/>
                </a:lnTo>
                <a:lnTo>
                  <a:pt x="0" y="38921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146270" y="7840383"/>
            <a:ext cx="181610" cy="389255"/>
          </a:xfrm>
          <a:custGeom>
            <a:avLst/>
            <a:gdLst/>
            <a:ahLst/>
            <a:cxnLst/>
            <a:rect l="l" t="t" r="r" b="b"/>
            <a:pathLst>
              <a:path w="181609" h="389254">
                <a:moveTo>
                  <a:pt x="181452" y="38921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406097" y="0"/>
            <a:ext cx="773993" cy="1305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406096" y="0"/>
            <a:ext cx="774065" cy="130810"/>
          </a:xfrm>
          <a:custGeom>
            <a:avLst/>
            <a:gdLst/>
            <a:ahLst/>
            <a:cxnLst/>
            <a:rect l="l" t="t" r="r" b="b"/>
            <a:pathLst>
              <a:path w="774064" h="130810">
                <a:moveTo>
                  <a:pt x="0" y="0"/>
                </a:moveTo>
                <a:lnTo>
                  <a:pt x="60841" y="130504"/>
                </a:lnTo>
                <a:lnTo>
                  <a:pt x="713151" y="130504"/>
                </a:lnTo>
                <a:lnTo>
                  <a:pt x="77399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140777" y="130505"/>
            <a:ext cx="1304632" cy="13992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140771" y="13049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140777" y="1529727"/>
            <a:ext cx="1304632" cy="13992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140776" y="1529732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140777" y="2928962"/>
            <a:ext cx="1304632" cy="13992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140771" y="2928960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1140777" y="4328198"/>
            <a:ext cx="1304632" cy="13992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1140776" y="4328195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1140777" y="5727420"/>
            <a:ext cx="1304632" cy="13992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1140771" y="5727423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1140777" y="7126655"/>
            <a:ext cx="1304632" cy="11029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1140776" y="7126658"/>
            <a:ext cx="978535" cy="1102995"/>
          </a:xfrm>
          <a:custGeom>
            <a:avLst/>
            <a:gdLst/>
            <a:ahLst/>
            <a:cxnLst/>
            <a:rect l="l" t="t" r="r" b="b"/>
            <a:pathLst>
              <a:path w="978535" h="1102995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8029" y="110294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119247" y="7126658"/>
            <a:ext cx="326390" cy="1102995"/>
          </a:xfrm>
          <a:custGeom>
            <a:avLst/>
            <a:gdLst/>
            <a:ahLst/>
            <a:cxnLst/>
            <a:rect l="l" t="t" r="r" b="b"/>
            <a:pathLst>
              <a:path w="326389" h="1102995">
                <a:moveTo>
                  <a:pt x="138131" y="1102941"/>
                </a:moveTo>
                <a:lnTo>
                  <a:pt x="326161" y="699617"/>
                </a:lnTo>
                <a:lnTo>
                  <a:pt x="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1" i="0">
                <a:solidFill>
                  <a:srgbClr val="3B5DC7"/>
                </a:solidFill>
                <a:latin typeface="Gotham Narrow"/>
                <a:cs typeface="Gotham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FCAC-3FD4-CE40-909C-825F815EC090}" type="datetime1">
              <a:rPr lang="en-US" smtClean="0"/>
              <a:t>4/26/17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1C2F9-4051-E148-AE4A-631F420ED9F7}" type="datetime1">
              <a:rPr lang="en-US" smtClean="0"/>
              <a:t>4/26/17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40710" cy="144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241300" cy="144780"/>
          </a:xfrm>
          <a:custGeom>
            <a:avLst/>
            <a:gdLst/>
            <a:ahLst/>
            <a:cxnLst/>
            <a:rect l="l" t="t" r="r" b="b"/>
            <a:pathLst>
              <a:path w="241300" h="144780">
                <a:moveTo>
                  <a:pt x="0" y="144613"/>
                </a:moveTo>
                <a:lnTo>
                  <a:pt x="173294" y="144613"/>
                </a:lnTo>
                <a:lnTo>
                  <a:pt x="2407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44614"/>
            <a:ext cx="499452" cy="13992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44606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40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1543837"/>
            <a:ext cx="499452" cy="13992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1543842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1543842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94" y="1399235"/>
                </a:lnTo>
                <a:lnTo>
                  <a:pt x="499455" y="699617"/>
                </a:lnTo>
                <a:lnTo>
                  <a:pt x="1732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2943072"/>
            <a:ext cx="499452" cy="13992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2943068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342307"/>
            <a:ext cx="499452" cy="13992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0" y="4342303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0" y="4342303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39">
                <a:moveTo>
                  <a:pt x="0" y="1399235"/>
                </a:moveTo>
                <a:lnTo>
                  <a:pt x="173294" y="1399235"/>
                </a:lnTo>
                <a:lnTo>
                  <a:pt x="499455" y="699617"/>
                </a:lnTo>
                <a:lnTo>
                  <a:pt x="1732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0" y="5741530"/>
            <a:ext cx="499452" cy="13992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0" y="5741531"/>
            <a:ext cx="499745" cy="1399540"/>
          </a:xfrm>
          <a:custGeom>
            <a:avLst/>
            <a:gdLst/>
            <a:ahLst/>
            <a:cxnLst/>
            <a:rect l="l" t="t" r="r" b="b"/>
            <a:pathLst>
              <a:path w="499745" h="1399540">
                <a:moveTo>
                  <a:pt x="0" y="1399235"/>
                </a:moveTo>
                <a:lnTo>
                  <a:pt x="173288" y="1399235"/>
                </a:lnTo>
                <a:lnTo>
                  <a:pt x="499450" y="699617"/>
                </a:lnTo>
                <a:lnTo>
                  <a:pt x="173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0" y="7140765"/>
            <a:ext cx="499452" cy="10888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0" y="7140766"/>
            <a:ext cx="173355" cy="0"/>
          </a:xfrm>
          <a:custGeom>
            <a:avLst/>
            <a:gdLst/>
            <a:ahLst/>
            <a:cxnLst/>
            <a:rect l="l" t="t" r="r" b="b"/>
            <a:pathLst>
              <a:path w="173355">
                <a:moveTo>
                  <a:pt x="1732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73294" y="7140766"/>
            <a:ext cx="326390" cy="1089025"/>
          </a:xfrm>
          <a:custGeom>
            <a:avLst/>
            <a:gdLst/>
            <a:ahLst/>
            <a:cxnLst/>
            <a:rect l="l" t="t" r="r" b="b"/>
            <a:pathLst>
              <a:path w="326390" h="1089025">
                <a:moveTo>
                  <a:pt x="144709" y="1088833"/>
                </a:moveTo>
                <a:lnTo>
                  <a:pt x="326161" y="699617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67792" y="0"/>
            <a:ext cx="1304632" cy="844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67798" y="0"/>
            <a:ext cx="1304925" cy="844550"/>
          </a:xfrm>
          <a:custGeom>
            <a:avLst/>
            <a:gdLst/>
            <a:ahLst/>
            <a:cxnLst/>
            <a:rect l="l" t="t" r="r" b="b"/>
            <a:pathLst>
              <a:path w="1304925" h="844550">
                <a:moveTo>
                  <a:pt x="67418" y="0"/>
                </a:moveTo>
                <a:lnTo>
                  <a:pt x="0" y="144612"/>
                </a:lnTo>
                <a:lnTo>
                  <a:pt x="326161" y="844230"/>
                </a:lnTo>
                <a:lnTo>
                  <a:pt x="978471" y="844230"/>
                </a:lnTo>
                <a:lnTo>
                  <a:pt x="1304632" y="144612"/>
                </a:lnTo>
                <a:lnTo>
                  <a:pt x="123721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67792" y="844219"/>
            <a:ext cx="1304632" cy="13992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67793" y="844222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67792" y="2243454"/>
            <a:ext cx="1304632" cy="13992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67798" y="224345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67792" y="3642690"/>
            <a:ext cx="1304632" cy="13992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67793" y="3642685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67792" y="5041925"/>
            <a:ext cx="1304632" cy="13992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67798" y="5041920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67792" y="6441147"/>
            <a:ext cx="1304632" cy="13992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67793" y="644114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12501" y="7840383"/>
            <a:ext cx="1015221" cy="3892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312507" y="7840383"/>
            <a:ext cx="833755" cy="389255"/>
          </a:xfrm>
          <a:custGeom>
            <a:avLst/>
            <a:gdLst/>
            <a:ahLst/>
            <a:cxnLst/>
            <a:rect l="l" t="t" r="r" b="b"/>
            <a:pathLst>
              <a:path w="833755" h="389254">
                <a:moveTo>
                  <a:pt x="833762" y="0"/>
                </a:moveTo>
                <a:lnTo>
                  <a:pt x="181452" y="0"/>
                </a:lnTo>
                <a:lnTo>
                  <a:pt x="0" y="38921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146270" y="7840383"/>
            <a:ext cx="181610" cy="389255"/>
          </a:xfrm>
          <a:custGeom>
            <a:avLst/>
            <a:gdLst/>
            <a:ahLst/>
            <a:cxnLst/>
            <a:rect l="l" t="t" r="r" b="b"/>
            <a:pathLst>
              <a:path w="181609" h="389254">
                <a:moveTo>
                  <a:pt x="181452" y="38921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406097" y="0"/>
            <a:ext cx="773993" cy="13050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406096" y="0"/>
            <a:ext cx="774065" cy="130810"/>
          </a:xfrm>
          <a:custGeom>
            <a:avLst/>
            <a:gdLst/>
            <a:ahLst/>
            <a:cxnLst/>
            <a:rect l="l" t="t" r="r" b="b"/>
            <a:pathLst>
              <a:path w="774064" h="130810">
                <a:moveTo>
                  <a:pt x="0" y="0"/>
                </a:moveTo>
                <a:lnTo>
                  <a:pt x="60841" y="130504"/>
                </a:lnTo>
                <a:lnTo>
                  <a:pt x="713151" y="130504"/>
                </a:lnTo>
                <a:lnTo>
                  <a:pt x="77399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140777" y="130505"/>
            <a:ext cx="1304632" cy="13992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140771" y="130497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140777" y="1529727"/>
            <a:ext cx="1304632" cy="13992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140776" y="1529732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140777" y="2928962"/>
            <a:ext cx="1304632" cy="13992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140771" y="2928960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1140777" y="4328198"/>
            <a:ext cx="1304632" cy="13992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1140776" y="4328195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39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1140777" y="5727420"/>
            <a:ext cx="1304632" cy="13992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1140771" y="5727423"/>
            <a:ext cx="1304925" cy="1399540"/>
          </a:xfrm>
          <a:custGeom>
            <a:avLst/>
            <a:gdLst/>
            <a:ahLst/>
            <a:cxnLst/>
            <a:rect l="l" t="t" r="r" b="b"/>
            <a:pathLst>
              <a:path w="1304925" h="1399540">
                <a:moveTo>
                  <a:pt x="326161" y="1399235"/>
                </a:moveTo>
                <a:lnTo>
                  <a:pt x="978471" y="1399235"/>
                </a:lnTo>
                <a:lnTo>
                  <a:pt x="1304632" y="699617"/>
                </a:lnTo>
                <a:lnTo>
                  <a:pt x="978471" y="0"/>
                </a:ln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1140777" y="7126655"/>
            <a:ext cx="1304632" cy="11029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1140776" y="7126658"/>
            <a:ext cx="978535" cy="1102995"/>
          </a:xfrm>
          <a:custGeom>
            <a:avLst/>
            <a:gdLst/>
            <a:ahLst/>
            <a:cxnLst/>
            <a:rect l="l" t="t" r="r" b="b"/>
            <a:pathLst>
              <a:path w="978535" h="1102995">
                <a:moveTo>
                  <a:pt x="978471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8029" y="110294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119247" y="7126658"/>
            <a:ext cx="326390" cy="1102995"/>
          </a:xfrm>
          <a:custGeom>
            <a:avLst/>
            <a:gdLst/>
            <a:ahLst/>
            <a:cxnLst/>
            <a:rect l="l" t="t" r="r" b="b"/>
            <a:pathLst>
              <a:path w="326389" h="1102995">
                <a:moveTo>
                  <a:pt x="138131" y="1102941"/>
                </a:moveTo>
                <a:lnTo>
                  <a:pt x="326161" y="699617"/>
                </a:lnTo>
                <a:lnTo>
                  <a:pt x="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0020" y="1295381"/>
            <a:ext cx="8328659" cy="1954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1" i="0">
                <a:solidFill>
                  <a:srgbClr val="3B5DC7"/>
                </a:solidFill>
                <a:latin typeface="Gotham Narrow"/>
                <a:cs typeface="Gotham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00020" y="1295381"/>
            <a:ext cx="8328659" cy="1954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1" i="0">
                <a:solidFill>
                  <a:srgbClr val="3B5DC7"/>
                </a:solidFill>
                <a:latin typeface="Gotham Narrow"/>
                <a:cs typeface="Gotham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A1447-AAFA-6E40-B758-3D578B17BEFA}" type="datetime1">
              <a:rPr lang="en-US" smtClean="0"/>
              <a:t>4/26/17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image" Target="../media/image49.emf"/><Relationship Id="rId13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0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60"/>
          </a:xfrm>
          <a:custGeom>
            <a:avLst/>
            <a:gdLst/>
            <a:ahLst/>
            <a:cxnLst/>
            <a:rect l="l" t="t" r="r" b="b"/>
            <a:pathLst>
              <a:path w="429260" h="5621020">
                <a:moveTo>
                  <a:pt x="0" y="5621020"/>
                </a:moveTo>
                <a:lnTo>
                  <a:pt x="429259" y="5621020"/>
                </a:lnTo>
                <a:lnTo>
                  <a:pt x="429259" y="0"/>
                </a:lnTo>
                <a:lnTo>
                  <a:pt x="0" y="0"/>
                </a:lnTo>
                <a:lnTo>
                  <a:pt x="0" y="56210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1560" y="5725159"/>
            <a:ext cx="429259" cy="2504440"/>
          </a:xfrm>
          <a:custGeom>
            <a:avLst/>
            <a:gdLst/>
            <a:ahLst/>
            <a:cxnLst/>
            <a:rect l="l" t="t" r="r" b="b"/>
            <a:pathLst>
              <a:path w="429260" h="2504440">
                <a:moveTo>
                  <a:pt x="0" y="2504440"/>
                </a:moveTo>
                <a:lnTo>
                  <a:pt x="429259" y="2504440"/>
                </a:lnTo>
                <a:lnTo>
                  <a:pt x="429259" y="0"/>
                </a:lnTo>
                <a:lnTo>
                  <a:pt x="0" y="0"/>
                </a:lnTo>
                <a:lnTo>
                  <a:pt x="0" y="2504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624137" y="1270565"/>
            <a:ext cx="10711180" cy="255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600" b="0" spc="-165" dirty="0" smtClean="0">
                <a:latin typeface="Gotham Narrow Medium" charset="0"/>
                <a:ea typeface="Gotham Narrow Medium" charset="0"/>
                <a:cs typeface="Gotham Narrow Medium" charset="0"/>
              </a:rPr>
              <a:t>HOWARD</a:t>
            </a:r>
            <a:endParaRPr lang="en-US" sz="16600" b="0" spc="-20" dirty="0">
              <a:latin typeface="Gotham Narrow Medium" charset="0"/>
              <a:ea typeface="Gotham Narrow Medium" charset="0"/>
              <a:cs typeface="Gotham Narrow Medium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24137" y="3152507"/>
            <a:ext cx="9829800" cy="18004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1400" dirty="0" smtClean="0">
                <a:solidFill>
                  <a:srgbClr val="00B0F0"/>
                </a:solidFill>
                <a:latin typeface="Gotham Narrow Light" charset="0"/>
                <a:ea typeface="Gotham Narrow Light" charset="0"/>
                <a:cs typeface="Gotham Narrow Light" charset="0"/>
              </a:rPr>
              <a:t>Ki</a:t>
            </a:r>
            <a:r>
              <a:rPr lang="en-US" sz="11400" spc="-105" dirty="0" smtClean="0">
                <a:solidFill>
                  <a:srgbClr val="00B0F0"/>
                </a:solidFill>
                <a:latin typeface="Gotham Narrow Light" charset="0"/>
                <a:ea typeface="Gotham Narrow Light" charset="0"/>
                <a:cs typeface="Gotham Narrow Light" charset="0"/>
              </a:rPr>
              <a:t>o</a:t>
            </a:r>
            <a:r>
              <a:rPr lang="en-US" sz="11400" dirty="0" smtClean="0">
                <a:solidFill>
                  <a:srgbClr val="00B0F0"/>
                </a:solidFill>
                <a:latin typeface="Gotham Narrow Light" charset="0"/>
                <a:ea typeface="Gotham Narrow Light" charset="0"/>
                <a:cs typeface="Gotham Narrow Light" charset="0"/>
              </a:rPr>
              <a:t>sk Solutions</a:t>
            </a:r>
            <a:endParaRPr lang="en-US" sz="11400" dirty="0">
              <a:solidFill>
                <a:srgbClr val="00B0F0"/>
              </a:solidFill>
              <a:latin typeface="Gotham Narrow Light" charset="0"/>
              <a:ea typeface="Gotham Narrow Light" charset="0"/>
              <a:cs typeface="Gotham Narrow Light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21560" y="5105400"/>
            <a:ext cx="9784080" cy="0"/>
          </a:xfrm>
          <a:custGeom>
            <a:avLst/>
            <a:gdLst/>
            <a:ahLst/>
            <a:cxnLst/>
            <a:rect l="l" t="t" r="r" b="b"/>
            <a:pathLst>
              <a:path w="9784080">
                <a:moveTo>
                  <a:pt x="0" y="0"/>
                </a:moveTo>
                <a:lnTo>
                  <a:pt x="9784080" y="0"/>
                </a:lnTo>
              </a:path>
            </a:pathLst>
          </a:custGeom>
          <a:ln w="101600">
            <a:solidFill>
              <a:srgbClr val="3B5D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276999"/>
          </a:xfrm>
        </p:spPr>
        <p:txBody>
          <a:bodyPr/>
          <a:lstStyle/>
          <a:p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00" y="2134690"/>
            <a:ext cx="8458201" cy="5689130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57" y="2321564"/>
            <a:ext cx="7979698" cy="5336809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5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82200" y="6553200"/>
            <a:ext cx="4572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22" y="2264238"/>
            <a:ext cx="8305777" cy="5542727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10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82200" y="6553200"/>
            <a:ext cx="4572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48" y="2292668"/>
            <a:ext cx="8149889" cy="5464285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3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82200" y="6553200"/>
            <a:ext cx="4572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57" y="2166649"/>
            <a:ext cx="8262600" cy="5575371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7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82200" y="6553200"/>
            <a:ext cx="4572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48" y="2270779"/>
            <a:ext cx="8181952" cy="5554617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08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82200" y="6553200"/>
            <a:ext cx="4572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75" y="2208972"/>
            <a:ext cx="8354825" cy="5585749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8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38116" y="2159812"/>
            <a:ext cx="10615930" cy="1097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Backend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Management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Suite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allows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kiosk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owners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advertisers 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manage the kiosk and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relationships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they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own </a:t>
            </a:r>
            <a:r>
              <a:rPr sz="2400" spc="-35" dirty="0">
                <a:solidFill>
                  <a:srgbClr val="3E3D3F"/>
                </a:solidFill>
                <a:latin typeface="Gotham-Book"/>
                <a:cs typeface="Gotham-Book"/>
              </a:rPr>
              <a:t>and/or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are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associated 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with.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3 primary purposes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backend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are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as</a:t>
            </a:r>
            <a:r>
              <a:rPr sz="2400" spc="1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follows:</a:t>
            </a:r>
            <a:endParaRPr sz="2400">
              <a:latin typeface="Gotham-Book"/>
              <a:cs typeface="Gotham-Boo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17638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837940" algn="l"/>
              </a:tabLst>
            </a:pPr>
            <a:r>
              <a:rPr sz="5500" dirty="0">
                <a:latin typeface="Gotham"/>
                <a:cs typeface="Gotham"/>
              </a:rPr>
              <a:t>B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CKEND	MAN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GEMENT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50820" y="3901439"/>
            <a:ext cx="713079" cy="25407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753608" y="3862771"/>
            <a:ext cx="57125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5400" dirty="0">
              <a:latin typeface="Gotham"/>
              <a:cs typeface="Gotha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5820" y="3853246"/>
            <a:ext cx="9961880" cy="26058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40"/>
              </a:lnSpc>
            </a:pPr>
            <a:r>
              <a:rPr sz="2300" spc="-10" dirty="0">
                <a:solidFill>
                  <a:srgbClr val="3B5DC7"/>
                </a:solidFill>
                <a:latin typeface="Gotham-Medium"/>
                <a:cs typeface="Gotham-Medium"/>
              </a:rPr>
              <a:t>Configuration </a:t>
            </a:r>
            <a:r>
              <a:rPr sz="2300" dirty="0">
                <a:solidFill>
                  <a:srgbClr val="3B5DC7"/>
                </a:solidFill>
                <a:latin typeface="Gotham-Medium"/>
                <a:cs typeface="Gotham-Medium"/>
              </a:rPr>
              <a:t>and</a:t>
            </a:r>
            <a:r>
              <a:rPr sz="2300" spc="-4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2300" spc="-5" dirty="0" smtClean="0">
                <a:solidFill>
                  <a:srgbClr val="3B5DC7"/>
                </a:solidFill>
                <a:latin typeface="Gotham-Medium"/>
                <a:cs typeface="Gotham-Medium"/>
              </a:rPr>
              <a:t>Monitoring</a:t>
            </a:r>
            <a:endParaRPr sz="2300" dirty="0">
              <a:latin typeface="Gotham-Medium"/>
              <a:cs typeface="Gotham-Medium"/>
            </a:endParaRPr>
          </a:p>
          <a:p>
            <a:pPr marL="241300" indent="-228600">
              <a:lnSpc>
                <a:spcPts val="2500"/>
              </a:lnSpc>
              <a:buChar char="•"/>
              <a:tabLst>
                <a:tab pos="241300" algn="l"/>
              </a:tabLst>
            </a:pP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Live </a:t>
            </a:r>
            <a:r>
              <a:rPr lang="en-US" sz="2100" dirty="0">
                <a:solidFill>
                  <a:srgbClr val="3E3D3F"/>
                </a:solidFill>
                <a:latin typeface="Gotham-Book"/>
                <a:cs typeface="Gotham-Book"/>
              </a:rPr>
              <a:t>m</a:t>
            </a:r>
            <a:r>
              <a:rPr sz="2100" dirty="0" smtClean="0">
                <a:solidFill>
                  <a:srgbClr val="3E3D3F"/>
                </a:solidFill>
                <a:latin typeface="Gotham-Book"/>
                <a:cs typeface="Gotham-Book"/>
              </a:rPr>
              <a:t>ap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showing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kiosk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locations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can be</a:t>
            </a:r>
            <a:r>
              <a:rPr sz="2100" spc="1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installed</a:t>
            </a:r>
            <a:endParaRPr sz="2100" dirty="0">
              <a:latin typeface="Gotham-Book"/>
              <a:cs typeface="Gotham-Book"/>
            </a:endParaRPr>
          </a:p>
          <a:p>
            <a:pPr marL="241300" marR="22606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Advertising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campaigns and individual ads (the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owner’s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own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ads or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third 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party</a:t>
            </a:r>
            <a:r>
              <a:rPr sz="2100" spc="-9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advertisers)</a:t>
            </a:r>
            <a:endParaRPr sz="21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Contacts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owner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account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each</a:t>
            </a:r>
            <a:r>
              <a:rPr sz="2100" spc="2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location</a:t>
            </a:r>
            <a:endParaRPr sz="2100" dirty="0">
              <a:latin typeface="Gotham-Book"/>
              <a:cs typeface="Gotham-Book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real-time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map of the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entire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kiosk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network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with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indications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for problems  (fault</a:t>
            </a:r>
            <a:r>
              <a:rPr sz="2100" spc="-4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conditions)</a:t>
            </a:r>
            <a:endParaRPr sz="21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Relationships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with other</a:t>
            </a:r>
            <a:r>
              <a:rPr sz="2100" spc="-4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20" dirty="0" smtClean="0">
                <a:solidFill>
                  <a:srgbClr val="3E3D3F"/>
                </a:solidFill>
                <a:latin typeface="Gotham-Book"/>
                <a:cs typeface="Gotham-Book"/>
              </a:rPr>
              <a:t>payees</a:t>
            </a:r>
            <a:endParaRPr sz="2100" dirty="0">
              <a:latin typeface="Gotham-Book"/>
              <a:cs typeface="Gotham-Book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17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4" y="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60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176385" cy="83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  <a:tabLst>
                <a:tab pos="3837940" algn="l"/>
              </a:tabLst>
            </a:pPr>
            <a:r>
              <a:rPr sz="5500" dirty="0">
                <a:latin typeface="Gotham"/>
                <a:cs typeface="Gotham"/>
              </a:rPr>
              <a:t>B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CKEND	MAN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GEMENT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38116" y="2209800"/>
            <a:ext cx="713079" cy="3843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flipH="1">
            <a:off x="2678558" y="2156841"/>
            <a:ext cx="44182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dirty="0">
                <a:solidFill>
                  <a:srgbClr val="FFFFFF"/>
                </a:solidFill>
                <a:latin typeface="Gotham"/>
                <a:cs typeface="Gotham"/>
              </a:rPr>
              <a:t>2</a:t>
            </a:r>
            <a:endParaRPr sz="5400" dirty="0">
              <a:latin typeface="Gotham"/>
              <a:cs typeface="Gotha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70579" y="2161604"/>
            <a:ext cx="10116821" cy="1959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40"/>
              </a:lnSpc>
            </a:pPr>
            <a:r>
              <a:rPr sz="2300" spc="-25" dirty="0">
                <a:solidFill>
                  <a:srgbClr val="3B5DC7"/>
                </a:solidFill>
                <a:latin typeface="Gotham-Medium"/>
                <a:cs typeface="Gotham-Medium"/>
              </a:rPr>
              <a:t>Revenue</a:t>
            </a:r>
            <a:r>
              <a:rPr sz="2300" spc="-80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2300" dirty="0">
                <a:solidFill>
                  <a:srgbClr val="3B5DC7"/>
                </a:solidFill>
                <a:latin typeface="Gotham-Medium"/>
                <a:cs typeface="Gotham-Medium"/>
              </a:rPr>
              <a:t>Management</a:t>
            </a:r>
            <a:endParaRPr sz="2300" dirty="0">
              <a:latin typeface="Gotham-Medium"/>
              <a:cs typeface="Gotham-Medium"/>
            </a:endParaRPr>
          </a:p>
          <a:p>
            <a:pPr marL="241300" indent="-228600">
              <a:lnSpc>
                <a:spcPts val="2500"/>
              </a:lnSpc>
              <a:buChar char="•"/>
              <a:tabLst>
                <a:tab pos="241300" algn="l"/>
              </a:tabLst>
            </a:pP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kiosk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provides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the ability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collect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cash,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credit/debit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card,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</a:t>
            </a:r>
            <a:r>
              <a:rPr sz="2100" spc="5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30" dirty="0">
                <a:solidFill>
                  <a:srgbClr val="3E3D3F"/>
                </a:solidFill>
                <a:latin typeface="Gotham-Book"/>
                <a:cs typeface="Gotham-Book"/>
              </a:rPr>
              <a:t>ACH</a:t>
            </a:r>
            <a:endParaRPr sz="2100" dirty="0">
              <a:latin typeface="Gotham-Book"/>
              <a:cs typeface="Gotham-Book"/>
            </a:endParaRPr>
          </a:p>
          <a:p>
            <a:pPr marL="241300" marR="5080">
              <a:lnSpc>
                <a:spcPct val="100000"/>
              </a:lnSpc>
            </a:pP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(e-check) payments </a:t>
            </a:r>
            <a:r>
              <a:rPr sz="2100" spc="-70" dirty="0">
                <a:solidFill>
                  <a:srgbClr val="3E3D3F"/>
                </a:solidFill>
                <a:latin typeface="Gotham-Book"/>
                <a:cs typeface="Gotham-Book"/>
              </a:rPr>
              <a:t>24/7.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backend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management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suite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allows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owners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20" dirty="0" smtClean="0">
                <a:solidFill>
                  <a:srgbClr val="3E3D3F"/>
                </a:solidFill>
                <a:latin typeface="Gotham-Book"/>
                <a:cs typeface="Gotham-Book"/>
              </a:rPr>
              <a:t>payees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manage 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report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on the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25" dirty="0">
                <a:solidFill>
                  <a:srgbClr val="3E3D3F"/>
                </a:solidFill>
                <a:latin typeface="Gotham-Book"/>
                <a:cs typeface="Gotham-Book"/>
              </a:rPr>
              <a:t>revenue</a:t>
            </a:r>
            <a:r>
              <a:rPr sz="2100" spc="-25" dirty="0" smtClean="0">
                <a:solidFill>
                  <a:srgbClr val="3E3D3F"/>
                </a:solidFill>
                <a:latin typeface="Gotham-Book"/>
                <a:cs typeface="Gotham-Book"/>
              </a:rPr>
              <a:t>.</a:t>
            </a:r>
            <a:endParaRPr lang="en-US" sz="2100" spc="-2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5080">
              <a:lnSpc>
                <a:spcPct val="100000"/>
              </a:lnSpc>
            </a:pPr>
            <a:endParaRPr sz="21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There are two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primary functions within </a:t>
            </a:r>
            <a:r>
              <a:rPr sz="2100" spc="-25" dirty="0">
                <a:solidFill>
                  <a:srgbClr val="3E3D3F"/>
                </a:solidFill>
                <a:latin typeface="Gotham-Book"/>
                <a:cs typeface="Gotham-Book"/>
              </a:rPr>
              <a:t>Revenue</a:t>
            </a:r>
            <a:r>
              <a:rPr sz="2100" spc="2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Management:</a:t>
            </a:r>
            <a:endParaRPr sz="2100" dirty="0">
              <a:latin typeface="Gotham-Book"/>
              <a:cs typeface="Gotham-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7619" y="4114800"/>
            <a:ext cx="9669781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buClr>
                <a:srgbClr val="3E3D3F"/>
              </a:buClr>
              <a:buChar char="•"/>
              <a:tabLst>
                <a:tab pos="470534" algn="l"/>
              </a:tabLst>
            </a:pPr>
            <a:r>
              <a:rPr sz="2100" spc="-25" dirty="0">
                <a:solidFill>
                  <a:srgbClr val="3B5DC7"/>
                </a:solidFill>
                <a:latin typeface="Gotham-Medium" charset="0"/>
                <a:ea typeface="Gotham-Medium" charset="0"/>
                <a:cs typeface="Gotham-Medium" charset="0"/>
              </a:rPr>
              <a:t>Transaction </a:t>
            </a:r>
            <a:r>
              <a:rPr sz="2100" spc="-5" dirty="0">
                <a:solidFill>
                  <a:srgbClr val="3B5DC7"/>
                </a:solidFill>
                <a:latin typeface="Gotham-Medium" charset="0"/>
                <a:ea typeface="Gotham-Medium" charset="0"/>
                <a:cs typeface="Gotham-Medium" charset="0"/>
              </a:rPr>
              <a:t>Reporting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–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viewing,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filtering,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sorting, 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exploring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lists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of </a:t>
            </a:r>
            <a:r>
              <a:rPr sz="21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transactions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the whole </a:t>
            </a:r>
            <a:r>
              <a:rPr sz="2100" spc="-40" dirty="0">
                <a:solidFill>
                  <a:srgbClr val="3E3D3F"/>
                </a:solidFill>
                <a:latin typeface="Gotham-Book"/>
                <a:cs typeface="Gotham-Book"/>
              </a:rPr>
              <a:t>owner/payee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account </a:t>
            </a:r>
            <a:r>
              <a:rPr sz="2100" spc="-30" dirty="0">
                <a:solidFill>
                  <a:srgbClr val="3E3D3F"/>
                </a:solidFill>
                <a:latin typeface="Gotham-Book"/>
                <a:cs typeface="Gotham-Book"/>
              </a:rPr>
              <a:t>by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location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or </a:t>
            </a:r>
            <a:r>
              <a:rPr sz="2100" spc="-30" dirty="0">
                <a:solidFill>
                  <a:srgbClr val="3E3D3F"/>
                </a:solidFill>
                <a:latin typeface="Gotham-Book"/>
                <a:cs typeface="Gotham-Book"/>
              </a:rPr>
              <a:t>by</a:t>
            </a:r>
            <a:r>
              <a:rPr sz="2100" spc="5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kiosk</a:t>
            </a:r>
            <a:r>
              <a:rPr sz="2100" dirty="0" smtClean="0">
                <a:solidFill>
                  <a:srgbClr val="3E3D3F"/>
                </a:solidFill>
                <a:latin typeface="Gotham-Book"/>
                <a:cs typeface="Gotham-Book"/>
              </a:rPr>
              <a:t>.</a:t>
            </a:r>
            <a:endParaRPr sz="2100" dirty="0">
              <a:latin typeface="Gotham-Book"/>
              <a:cs typeface="Gotham-Book"/>
            </a:endParaRPr>
          </a:p>
          <a:p>
            <a:pPr marL="469900" marR="26670" indent="-457200" algn="just">
              <a:lnSpc>
                <a:spcPct val="100000"/>
              </a:lnSpc>
              <a:buClr>
                <a:srgbClr val="3E3D3F"/>
              </a:buClr>
              <a:buChar char="•"/>
              <a:tabLst>
                <a:tab pos="470534" algn="l"/>
              </a:tabLst>
            </a:pPr>
            <a:r>
              <a:rPr sz="2100" spc="-5" dirty="0">
                <a:solidFill>
                  <a:srgbClr val="3B5DC7"/>
                </a:solidFill>
                <a:latin typeface="Gotham-Medium" charset="0"/>
                <a:ea typeface="Gotham-Medium" charset="0"/>
                <a:cs typeface="Gotham-Medium" charset="0"/>
              </a:rPr>
              <a:t>Collection </a:t>
            </a:r>
            <a:r>
              <a:rPr sz="2100" dirty="0">
                <a:solidFill>
                  <a:srgbClr val="3B5DC7"/>
                </a:solidFill>
                <a:latin typeface="Gotham-Medium" charset="0"/>
                <a:ea typeface="Gotham-Medium" charset="0"/>
                <a:cs typeface="Gotham-Medium" charset="0"/>
              </a:rPr>
              <a:t>Management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–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viewing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how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much cash is in a kiosk (and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how </a:t>
            </a:r>
            <a:r>
              <a:rPr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many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bills),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then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recording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verifying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collections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when cash is pulled 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from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those</a:t>
            </a:r>
            <a:r>
              <a:rPr sz="2100" spc="-7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machines.</a:t>
            </a:r>
            <a:endParaRPr sz="2100" dirty="0">
              <a:latin typeface="Gotham-Book"/>
              <a:cs typeface="Gotham-Book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18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0100" y="1543841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0100" y="4342303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0100" y="7140766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176385" cy="83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  <a:tabLst>
                <a:tab pos="3837940" algn="l"/>
              </a:tabLst>
            </a:pPr>
            <a:r>
              <a:rPr sz="5500" dirty="0">
                <a:latin typeface="Gotham"/>
                <a:cs typeface="Gotham"/>
              </a:rPr>
              <a:t>B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CKEND	MAN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GEMENT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50820" y="2209799"/>
            <a:ext cx="713079" cy="45720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681972" y="2161604"/>
            <a:ext cx="2622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dirty="0">
                <a:solidFill>
                  <a:srgbClr val="FFFFFF"/>
                </a:solidFill>
                <a:latin typeface="Gotham"/>
                <a:cs typeface="Gotham"/>
              </a:rPr>
              <a:t>3</a:t>
            </a:r>
            <a:endParaRPr sz="5400" dirty="0">
              <a:latin typeface="Gotham"/>
              <a:cs typeface="Gotham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500100" y="0"/>
            <a:ext cx="1130300" cy="8229600"/>
          </a:xfrm>
          <a:custGeom>
            <a:avLst/>
            <a:gdLst/>
            <a:ahLst/>
            <a:cxnLst/>
            <a:rect l="l" t="t" r="r" b="b"/>
            <a:pathLst>
              <a:path w="1130300" h="8229600">
                <a:moveTo>
                  <a:pt x="0" y="8229600"/>
                </a:moveTo>
                <a:lnTo>
                  <a:pt x="1130300" y="8229600"/>
                </a:lnTo>
                <a:lnTo>
                  <a:pt x="11303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70579" y="2161604"/>
            <a:ext cx="2582545" cy="353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dirty="0">
                <a:solidFill>
                  <a:srgbClr val="3B5DC7"/>
                </a:solidFill>
                <a:latin typeface="Gotham-Medium"/>
                <a:cs typeface="Gotham-Medium"/>
              </a:rPr>
              <a:t>Alerts and</a:t>
            </a:r>
            <a:r>
              <a:rPr sz="2300" spc="-9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2300" spc="-5" dirty="0">
                <a:solidFill>
                  <a:srgbClr val="3B5DC7"/>
                </a:solidFill>
                <a:latin typeface="Gotham-Medium"/>
                <a:cs typeface="Gotham-Medium"/>
              </a:rPr>
              <a:t>Repair</a:t>
            </a:r>
            <a:endParaRPr sz="2300">
              <a:latin typeface="Gotham-Medium"/>
              <a:cs typeface="Gotham-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70579" y="2501965"/>
            <a:ext cx="10022841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900" spc="-40" dirty="0">
                <a:solidFill>
                  <a:srgbClr val="3E3D3F"/>
                </a:solidFill>
                <a:latin typeface="Gotham-Book"/>
                <a:cs typeface="Gotham-Book"/>
              </a:rPr>
              <a:t>We’ve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designed the </a:t>
            </a:r>
            <a:r>
              <a:rPr sz="1900" spc="-15" dirty="0">
                <a:solidFill>
                  <a:srgbClr val="3E3D3F"/>
                </a:solidFill>
                <a:latin typeface="Gotham-Book"/>
                <a:cs typeface="Gotham-Book"/>
              </a:rPr>
              <a:t>software to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handle these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issues </a:t>
            </a:r>
            <a:r>
              <a:rPr sz="1900" spc="-25" dirty="0">
                <a:solidFill>
                  <a:srgbClr val="3E3D3F"/>
                </a:solidFill>
                <a:latin typeface="Gotham-Book"/>
                <a:cs typeface="Gotham-Book"/>
              </a:rPr>
              <a:t>gracefully,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but when a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fault </a:t>
            </a:r>
            <a:r>
              <a:rPr sz="1900" spc="-25" dirty="0" smtClean="0">
                <a:solidFill>
                  <a:srgbClr val="3E3D3F"/>
                </a:solidFill>
                <a:latin typeface="Gotham-Book"/>
                <a:cs typeface="Gotham-Book"/>
              </a:rPr>
              <a:t>occurs,</a:t>
            </a:r>
            <a:r>
              <a:rPr lang="en-US" sz="1900" spc="-25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1900" spc="-25" dirty="0" smtClean="0">
                <a:solidFill>
                  <a:srgbClr val="3E3D3F"/>
                </a:solidFill>
                <a:latin typeface="Gotham-Book"/>
                <a:cs typeface="Gotham-Book"/>
              </a:rPr>
              <a:t>we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learn about it in the </a:t>
            </a:r>
            <a:r>
              <a:rPr lang="en-US" sz="1900" spc="-10" dirty="0">
                <a:solidFill>
                  <a:srgbClr val="3E3D3F"/>
                </a:solidFill>
                <a:latin typeface="Gotham-Book"/>
                <a:cs typeface="Gotham-Book"/>
              </a:rPr>
              <a:t>b</a:t>
            </a:r>
            <a:r>
              <a:rPr sz="19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ackend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. Faults </a:t>
            </a:r>
            <a:r>
              <a:rPr sz="1900" spc="-15" dirty="0">
                <a:solidFill>
                  <a:srgbClr val="3E3D3F"/>
                </a:solidFill>
                <a:latin typeface="Gotham-Book"/>
                <a:cs typeface="Gotham-Book"/>
              </a:rPr>
              <a:t>are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reported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automatically </a:t>
            </a:r>
            <a:r>
              <a:rPr sz="1900" spc="-15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owner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and</a:t>
            </a:r>
            <a:r>
              <a:rPr sz="1900" spc="5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1900" spc="-20" dirty="0">
                <a:solidFill>
                  <a:srgbClr val="3E3D3F"/>
                </a:solidFill>
                <a:latin typeface="Gotham-Book"/>
                <a:cs typeface="Gotham-Book"/>
              </a:rPr>
              <a:t>Howard.</a:t>
            </a:r>
            <a:endParaRPr sz="1900" dirty="0">
              <a:latin typeface="Gotham-Book"/>
              <a:cs typeface="Gotham-Boo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56291" y="3642689"/>
            <a:ext cx="10129220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dirty="0">
                <a:solidFill>
                  <a:srgbClr val="3B5DC7"/>
                </a:solidFill>
                <a:latin typeface="Gotham-Medium"/>
                <a:cs typeface="Gotham-Medium"/>
              </a:rPr>
              <a:t>When a </a:t>
            </a:r>
            <a:r>
              <a:rPr sz="1900" spc="-10" dirty="0">
                <a:solidFill>
                  <a:srgbClr val="3B5DC7"/>
                </a:solidFill>
                <a:latin typeface="Gotham-Medium"/>
                <a:cs typeface="Gotham-Medium"/>
              </a:rPr>
              <a:t>fault </a:t>
            </a:r>
            <a:r>
              <a:rPr sz="1900" dirty="0">
                <a:solidFill>
                  <a:srgbClr val="3B5DC7"/>
                </a:solidFill>
                <a:latin typeface="Gotham-Medium"/>
                <a:cs typeface="Gotham-Medium"/>
              </a:rPr>
              <a:t>is</a:t>
            </a:r>
            <a:r>
              <a:rPr sz="1900" spc="-5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1900" spc="-10" dirty="0">
                <a:solidFill>
                  <a:srgbClr val="3B5DC7"/>
                </a:solidFill>
                <a:latin typeface="Gotham-Medium"/>
                <a:cs typeface="Gotham-Medium"/>
              </a:rPr>
              <a:t>reported</a:t>
            </a:r>
            <a:endParaRPr sz="1900" dirty="0">
              <a:latin typeface="Gotham-Medium"/>
              <a:cs typeface="Gotham-Medium"/>
            </a:endParaRPr>
          </a:p>
          <a:p>
            <a:pPr marL="241300" marR="45720" indent="-635">
              <a:lnSpc>
                <a:spcPct val="100000"/>
              </a:lnSpc>
            </a:pPr>
            <a:r>
              <a:rPr lang="en-US" sz="1900" dirty="0">
                <a:solidFill>
                  <a:srgbClr val="3E3D3F"/>
                </a:solidFill>
                <a:latin typeface="Gotham-Book"/>
                <a:cs typeface="Gotham-Book"/>
              </a:rPr>
              <a:t>I</a:t>
            </a:r>
            <a:r>
              <a:rPr sz="1900" dirty="0" smtClean="0">
                <a:solidFill>
                  <a:srgbClr val="3E3D3F"/>
                </a:solidFill>
                <a:latin typeface="Gotham-Book"/>
                <a:cs typeface="Gotham-Book"/>
              </a:rPr>
              <a:t>t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will appear in the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backend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management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suite,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and the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appropriate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contact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the 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owner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will be notified (if a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cashbox requries </a:t>
            </a:r>
            <a:r>
              <a:rPr sz="1900" spc="-20" dirty="0">
                <a:solidFill>
                  <a:srgbClr val="3E3D3F"/>
                </a:solidFill>
                <a:latin typeface="Gotham-Book"/>
                <a:cs typeface="Gotham-Book"/>
              </a:rPr>
              <a:t>removal, </a:t>
            </a:r>
            <a:r>
              <a:rPr lang="en-US" sz="1900" spc="-20" dirty="0" smtClean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19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account</a:t>
            </a:r>
            <a:r>
              <a:rPr lang="en-US" sz="19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 manager</a:t>
            </a:r>
            <a:r>
              <a:rPr sz="19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will be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alerted;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if </a:t>
            </a:r>
            <a:r>
              <a:rPr sz="1900" dirty="0" smtClean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kiosk is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down,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a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technical contact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will be notified,</a:t>
            </a:r>
            <a:r>
              <a:rPr sz="1900" spc="-4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etc.)</a:t>
            </a:r>
            <a:endParaRPr sz="1900" dirty="0">
              <a:latin typeface="Gotham-Book"/>
              <a:cs typeface="Gotham-Boo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dirty="0">
                <a:solidFill>
                  <a:srgbClr val="3B5DC7"/>
                </a:solidFill>
                <a:latin typeface="Gotham-Medium"/>
                <a:cs typeface="Gotham-Medium"/>
              </a:rPr>
              <a:t>When a </a:t>
            </a:r>
            <a:r>
              <a:rPr sz="1900" spc="-5" dirty="0">
                <a:solidFill>
                  <a:srgbClr val="3B5DC7"/>
                </a:solidFill>
                <a:latin typeface="Gotham-Medium"/>
                <a:cs typeface="Gotham-Medium"/>
              </a:rPr>
              <a:t>problem </a:t>
            </a:r>
            <a:r>
              <a:rPr sz="1900" dirty="0">
                <a:solidFill>
                  <a:srgbClr val="3B5DC7"/>
                </a:solidFill>
                <a:latin typeface="Gotham-Medium"/>
                <a:cs typeface="Gotham-Medium"/>
              </a:rPr>
              <a:t>is </a:t>
            </a:r>
            <a:r>
              <a:rPr sz="1900" spc="-10" dirty="0">
                <a:solidFill>
                  <a:srgbClr val="3B5DC7"/>
                </a:solidFill>
                <a:latin typeface="Gotham-Medium"/>
                <a:cs typeface="Gotham-Medium"/>
              </a:rPr>
              <a:t>noted </a:t>
            </a:r>
            <a:r>
              <a:rPr sz="1900" spc="-5" dirty="0">
                <a:solidFill>
                  <a:srgbClr val="3B5DC7"/>
                </a:solidFill>
                <a:latin typeface="Gotham-Medium"/>
                <a:cs typeface="Gotham-Medium"/>
              </a:rPr>
              <a:t>requiring</a:t>
            </a:r>
            <a:r>
              <a:rPr sz="1900" spc="-5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1900" spc="-5" dirty="0">
                <a:solidFill>
                  <a:srgbClr val="3B5DC7"/>
                </a:solidFill>
                <a:latin typeface="Gotham-Medium"/>
                <a:cs typeface="Gotham-Medium"/>
              </a:rPr>
              <a:t>repairs</a:t>
            </a:r>
            <a:endParaRPr sz="1900" dirty="0">
              <a:latin typeface="Gotham-Medium"/>
              <a:cs typeface="Gotham-Medium"/>
            </a:endParaRPr>
          </a:p>
          <a:p>
            <a:pPr marL="241300" marR="5080" indent="-635">
              <a:lnSpc>
                <a:spcPct val="100000"/>
              </a:lnSpc>
            </a:pPr>
            <a:r>
              <a:rPr lang="en-US" sz="1900" dirty="0">
                <a:solidFill>
                  <a:srgbClr val="3E3D3F"/>
                </a:solidFill>
                <a:latin typeface="Gotham-Book"/>
                <a:cs typeface="Gotham-Book"/>
              </a:rPr>
              <a:t>T</a:t>
            </a:r>
            <a:r>
              <a:rPr sz="1900" dirty="0" smtClean="0">
                <a:solidFill>
                  <a:srgbClr val="3E3D3F"/>
                </a:solidFill>
                <a:latin typeface="Gotham-Book"/>
                <a:cs typeface="Gotham-Book"/>
              </a:rPr>
              <a:t>he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owner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can manage </a:t>
            </a:r>
            <a:r>
              <a:rPr lang="en-US" sz="1900" spc="-5" dirty="0">
                <a:solidFill>
                  <a:srgbClr val="3E3D3F"/>
                </a:solidFill>
                <a:latin typeface="Gotham-Book"/>
                <a:cs typeface="Gotham-Book"/>
              </a:rPr>
              <a:t>r</a:t>
            </a:r>
            <a:r>
              <a:rPr sz="19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epair </a:t>
            </a:r>
            <a:r>
              <a:rPr lang="en-US" sz="1900" spc="-10" dirty="0">
                <a:solidFill>
                  <a:srgbClr val="3E3D3F"/>
                </a:solidFill>
                <a:latin typeface="Gotham-Book"/>
                <a:cs typeface="Gotham-Book"/>
              </a:rPr>
              <a:t>o</a:t>
            </a:r>
            <a:r>
              <a:rPr sz="19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rders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in the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backend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management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suite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whether </a:t>
            </a:r>
            <a:r>
              <a:rPr sz="1900" spc="-15" dirty="0">
                <a:solidFill>
                  <a:srgbClr val="3E3D3F"/>
                </a:solidFill>
                <a:latin typeface="Gotham-Book"/>
                <a:cs typeface="Gotham-Book"/>
              </a:rPr>
              <a:t>they 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dispatch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their </a:t>
            </a:r>
            <a:r>
              <a:rPr sz="1900" spc="-20" dirty="0">
                <a:solidFill>
                  <a:srgbClr val="3E3D3F"/>
                </a:solidFill>
                <a:latin typeface="Gotham-Book"/>
                <a:cs typeface="Gotham-Book"/>
              </a:rPr>
              <a:t>own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personnel </a:t>
            </a:r>
            <a:r>
              <a:rPr sz="1900" spc="-15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fix the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issue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or a </a:t>
            </a:r>
            <a:r>
              <a:rPr sz="1900" spc="-25" dirty="0">
                <a:solidFill>
                  <a:srgbClr val="3E3D3F"/>
                </a:solidFill>
                <a:latin typeface="Gotham-Book"/>
                <a:cs typeface="Gotham-Book"/>
              </a:rPr>
              <a:t>Howard </a:t>
            </a:r>
            <a:r>
              <a:rPr sz="1900" spc="-5" dirty="0">
                <a:solidFill>
                  <a:srgbClr val="3E3D3F"/>
                </a:solidFill>
                <a:latin typeface="Gotham-Book"/>
                <a:cs typeface="Gotham-Book"/>
              </a:rPr>
              <a:t>technician </a:t>
            </a:r>
            <a:r>
              <a:rPr sz="1900" dirty="0">
                <a:solidFill>
                  <a:srgbClr val="3E3D3F"/>
                </a:solidFill>
                <a:latin typeface="Gotham-Book"/>
                <a:cs typeface="Gotham-Book"/>
              </a:rPr>
              <a:t>is</a:t>
            </a:r>
            <a:r>
              <a:rPr sz="1900" spc="3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1900" spc="-10" dirty="0">
                <a:solidFill>
                  <a:srgbClr val="3E3D3F"/>
                </a:solidFill>
                <a:latin typeface="Gotham-Book"/>
                <a:cs typeface="Gotham-Book"/>
              </a:rPr>
              <a:t>required.</a:t>
            </a:r>
            <a:endParaRPr sz="1900" dirty="0">
              <a:latin typeface="Gotham-Book"/>
              <a:cs typeface="Gotham-Boo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dirty="0">
                <a:solidFill>
                  <a:srgbClr val="3B5DC7"/>
                </a:solidFill>
                <a:latin typeface="Gotham-Medium"/>
                <a:cs typeface="Gotham-Medium"/>
              </a:rPr>
              <a:t>Health checks </a:t>
            </a:r>
            <a:r>
              <a:rPr sz="1900" spc="-15" dirty="0">
                <a:solidFill>
                  <a:srgbClr val="3B5DC7"/>
                </a:solidFill>
                <a:latin typeface="Gotham-Medium"/>
                <a:cs typeface="Gotham-Medium"/>
              </a:rPr>
              <a:t>are </a:t>
            </a:r>
            <a:r>
              <a:rPr sz="1900" spc="-5" dirty="0">
                <a:solidFill>
                  <a:srgbClr val="3B5DC7"/>
                </a:solidFill>
                <a:latin typeface="Gotham-Medium"/>
                <a:cs typeface="Gotham-Medium"/>
              </a:rPr>
              <a:t>performed </a:t>
            </a:r>
            <a:r>
              <a:rPr sz="1900" spc="-25" dirty="0">
                <a:solidFill>
                  <a:srgbClr val="3B5DC7"/>
                </a:solidFill>
                <a:latin typeface="Gotham-Medium"/>
                <a:cs typeface="Gotham-Medium"/>
              </a:rPr>
              <a:t>every </a:t>
            </a:r>
            <a:r>
              <a:rPr sz="1900" dirty="0">
                <a:solidFill>
                  <a:srgbClr val="3B5DC7"/>
                </a:solidFill>
                <a:latin typeface="Gotham-Medium"/>
                <a:cs typeface="Gotham-Medium"/>
              </a:rPr>
              <a:t>15</a:t>
            </a:r>
            <a:r>
              <a:rPr sz="1900" spc="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1900" spc="-5" dirty="0">
                <a:solidFill>
                  <a:srgbClr val="3B5DC7"/>
                </a:solidFill>
                <a:latin typeface="Gotham-Medium"/>
                <a:cs typeface="Gotham-Medium"/>
              </a:rPr>
              <a:t>seconds.</a:t>
            </a:r>
            <a:endParaRPr sz="1900" dirty="0">
              <a:latin typeface="Gotham-Medium"/>
              <a:cs typeface="Gotham-Medium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19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38116" y="2163978"/>
            <a:ext cx="8206084" cy="5816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955">
              <a:lnSpc>
                <a:spcPct val="100000"/>
              </a:lnSpc>
            </a:pPr>
            <a:r>
              <a:rPr lang="en-US" sz="22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The Howard One Series </a:t>
            </a:r>
            <a:r>
              <a:rPr lang="en-US" sz="2200" spc="-5" dirty="0">
                <a:solidFill>
                  <a:srgbClr val="3E3D3F"/>
                </a:solidFill>
                <a:latin typeface="Gotham-Book"/>
                <a:cs typeface="Gotham-Book"/>
              </a:rPr>
              <a:t>c</a:t>
            </a:r>
            <a:r>
              <a:rPr sz="22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ombin</a:t>
            </a:r>
            <a:r>
              <a:rPr lang="en-US" sz="22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es</a:t>
            </a:r>
            <a:r>
              <a:rPr sz="22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best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design aspects of our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custom</a:t>
            </a:r>
            <a:r>
              <a:rPr sz="2200" spc="-5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i</a:t>
            </a:r>
            <a:r>
              <a:rPr lang="en-US" sz="2200" dirty="0" smtClean="0">
                <a:solidFill>
                  <a:srgbClr val="3E3D3F"/>
                </a:solidFill>
                <a:latin typeface="Gotham-Book"/>
                <a:cs typeface="Gotham-Book"/>
              </a:rPr>
              <a:t>n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door and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outdoor </a:t>
            </a:r>
            <a:r>
              <a:rPr lang="en-US" sz="2200" dirty="0" smtClean="0">
                <a:solidFill>
                  <a:srgbClr val="3E3D3F"/>
                </a:solidFill>
                <a:latin typeface="Gotham-Book"/>
                <a:cs typeface="Gotham-Book"/>
              </a:rPr>
              <a:t>models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, </a:t>
            </a:r>
            <a:r>
              <a:rPr sz="2200" spc="-25" dirty="0">
                <a:solidFill>
                  <a:srgbClr val="3E3D3F"/>
                </a:solidFill>
                <a:latin typeface="Gotham-Book"/>
                <a:cs typeface="Gotham-Book"/>
              </a:rPr>
              <a:t>yet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delivers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the simplicity and </a:t>
            </a: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economy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of </a:t>
            </a:r>
            <a:r>
              <a:rPr lang="en-US" sz="2200" b="1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one design </a:t>
            </a:r>
            <a:r>
              <a:rPr lang="en-US"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for multiple locations. </a:t>
            </a:r>
            <a:endParaRPr sz="2200" dirty="0">
              <a:latin typeface="Gotham-Book"/>
              <a:cs typeface="Gotham-Boo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28575">
              <a:lnSpc>
                <a:spcPct val="100000"/>
              </a:lnSpc>
            </a:pP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This </a:t>
            </a: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versatile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platform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integrates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smoothly 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with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any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indoor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work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environment,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with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standalone, </a:t>
            </a: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wall-</a:t>
            </a:r>
            <a:r>
              <a:rPr sz="22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mounted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,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through-</a:t>
            </a:r>
            <a:r>
              <a:rPr lang="en-US"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the-</a:t>
            </a: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wall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mounting options</a:t>
            </a:r>
            <a:r>
              <a:rPr sz="2200" spc="-5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available.</a:t>
            </a:r>
            <a:endParaRPr sz="2200" dirty="0">
              <a:latin typeface="Gotham-Book"/>
              <a:cs typeface="Gotham-Boo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28575">
              <a:lnSpc>
                <a:spcPct val="100000"/>
              </a:lnSpc>
            </a:pPr>
            <a:r>
              <a:rPr sz="2200" spc="-20" dirty="0">
                <a:solidFill>
                  <a:srgbClr val="3E3D3F"/>
                </a:solidFill>
                <a:latin typeface="Gotham-Book"/>
                <a:cs typeface="Gotham-Book"/>
              </a:rPr>
              <a:t>Additionally,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its rugged </a:t>
            </a:r>
            <a:r>
              <a:rPr lang="en-US" sz="2200" dirty="0" smtClean="0">
                <a:solidFill>
                  <a:srgbClr val="3E3D3F"/>
                </a:solidFill>
                <a:latin typeface="Gotham-Book"/>
                <a:cs typeface="Gotham-Book"/>
              </a:rPr>
              <a:t>outdoor 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design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, equipped with</a:t>
            </a:r>
            <a:r>
              <a:rPr sz="2200" spc="-4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adjustable </a:t>
            </a:r>
            <a:r>
              <a:rPr sz="2200" spc="-50" dirty="0" smtClean="0">
                <a:solidFill>
                  <a:srgbClr val="3E3D3F"/>
                </a:solidFill>
                <a:latin typeface="Gotham-Book"/>
                <a:cs typeface="Gotham-Book"/>
              </a:rPr>
              <a:t>AC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control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and a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watertight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seal, </a:t>
            </a:r>
            <a:r>
              <a:rPr sz="22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grant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it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longevity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in the </a:t>
            </a:r>
            <a:r>
              <a:rPr sz="2200" spc="-20" dirty="0" smtClean="0">
                <a:solidFill>
                  <a:srgbClr val="3E3D3F"/>
                </a:solidFill>
                <a:latin typeface="Gotham-Book"/>
                <a:cs typeface="Gotham-Book"/>
              </a:rPr>
              <a:t>face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of the elements and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make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it a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simple, viable, 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economical </a:t>
            </a:r>
            <a:r>
              <a:rPr sz="2200" dirty="0" smtClean="0">
                <a:solidFill>
                  <a:srgbClr val="3E3D3F"/>
                </a:solidFill>
                <a:latin typeface="Gotham-Book"/>
                <a:cs typeface="Gotham-Book"/>
              </a:rPr>
              <a:t>option</a:t>
            </a: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.</a:t>
            </a:r>
            <a:endParaRPr sz="2200" dirty="0">
              <a:latin typeface="Gotham-Book"/>
              <a:cs typeface="Gotham-Boo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Designed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virtually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any feature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mix, the </a:t>
            </a:r>
            <a:r>
              <a:rPr sz="2200" b="1" dirty="0">
                <a:solidFill>
                  <a:srgbClr val="3A5DC8"/>
                </a:solidFill>
                <a:latin typeface="Gotham-Book"/>
                <a:cs typeface="Gotham-Book"/>
              </a:rPr>
              <a:t>One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 can 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accommodate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peripheral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options including a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card  </a:t>
            </a:r>
            <a:r>
              <a:rPr sz="2200" spc="-20" dirty="0">
                <a:solidFill>
                  <a:srgbClr val="3E3D3F"/>
                </a:solidFill>
                <a:latin typeface="Gotham-Book"/>
                <a:cs typeface="Gotham-Book"/>
              </a:rPr>
              <a:t>dispenser, </a:t>
            </a:r>
            <a:r>
              <a:rPr sz="2200" spc="-40" dirty="0">
                <a:solidFill>
                  <a:srgbClr val="3E3D3F"/>
                </a:solidFill>
                <a:latin typeface="Gotham-Book"/>
                <a:cs typeface="Gotham-Book"/>
              </a:rPr>
              <a:t>key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pad,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signature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pad, or additional cash</a:t>
            </a:r>
            <a:r>
              <a:rPr sz="2200" spc="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20" dirty="0">
                <a:solidFill>
                  <a:srgbClr val="3E3D3F"/>
                </a:solidFill>
                <a:latin typeface="Gotham-Book"/>
                <a:cs typeface="Gotham-Book"/>
              </a:rPr>
              <a:t>box.</a:t>
            </a:r>
            <a:endParaRPr sz="2200" dirty="0">
              <a:latin typeface="Gotham-Book"/>
              <a:cs typeface="Gotham-Boo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12048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42360" algn="l"/>
                <a:tab pos="5465445" algn="l"/>
              </a:tabLst>
            </a:pPr>
            <a:r>
              <a:rPr sz="5500" dirty="0">
                <a:latin typeface="Gotham"/>
                <a:cs typeface="Gotham"/>
              </a:rPr>
              <a:t>H</a:t>
            </a:r>
            <a:r>
              <a:rPr sz="5500" spc="-225" dirty="0">
                <a:latin typeface="Gotham"/>
                <a:cs typeface="Gotham"/>
              </a:rPr>
              <a:t>O</a:t>
            </a:r>
            <a:r>
              <a:rPr sz="5500" spc="-495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ARD	</a:t>
            </a:r>
            <a:r>
              <a:rPr lang="en-US" sz="5500" dirty="0" smtClean="0">
                <a:latin typeface="Gotham"/>
                <a:cs typeface="Gotham"/>
              </a:rPr>
              <a:t>ONE </a:t>
            </a:r>
            <a:r>
              <a:rPr sz="5500" dirty="0" smtClean="0">
                <a:latin typeface="Gotham"/>
                <a:cs typeface="Gotham"/>
              </a:rPr>
              <a:t>SERIES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69" y="586177"/>
            <a:ext cx="3519438" cy="7211965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0100" y="1543841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0100" y="4342303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0100" y="7140766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176385" cy="83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  <a:tabLst>
                <a:tab pos="3837940" algn="l"/>
              </a:tabLst>
            </a:pPr>
            <a:r>
              <a:rPr sz="5500" dirty="0">
                <a:latin typeface="Gotham"/>
                <a:cs typeface="Gotham"/>
              </a:rPr>
              <a:t>B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CKEND	MAN</a:t>
            </a:r>
            <a:r>
              <a:rPr sz="5500" spc="-250" dirty="0">
                <a:latin typeface="Gotham"/>
                <a:cs typeface="Gotham"/>
              </a:rPr>
              <a:t>A</a:t>
            </a:r>
            <a:r>
              <a:rPr sz="5500" dirty="0">
                <a:latin typeface="Gotham"/>
                <a:cs typeface="Gotham"/>
              </a:rPr>
              <a:t>GEMENT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500100" y="0"/>
            <a:ext cx="1130300" cy="8229600"/>
          </a:xfrm>
          <a:custGeom>
            <a:avLst/>
            <a:gdLst/>
            <a:ahLst/>
            <a:cxnLst/>
            <a:rect l="l" t="t" r="r" b="b"/>
            <a:pathLst>
              <a:path w="1130300" h="8229600">
                <a:moveTo>
                  <a:pt x="0" y="8229600"/>
                </a:moveTo>
                <a:lnTo>
                  <a:pt x="1130300" y="8229600"/>
                </a:lnTo>
                <a:lnTo>
                  <a:pt x="11303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18" y="2189136"/>
            <a:ext cx="11533143" cy="6522618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7"/>
          </p:nvPr>
        </p:nvSpPr>
        <p:spPr>
          <a:xfrm>
            <a:off x="10992188" y="7685182"/>
            <a:ext cx="3364992" cy="411480"/>
          </a:xfrm>
        </p:spPr>
        <p:txBody>
          <a:bodyPr/>
          <a:lstStyle/>
          <a:p>
            <a:fld id="{B6F15528-21DE-4FAA-801E-634DDDAF4B2B}" type="slidenum">
              <a:rPr lang="uk-UA" smtClean="0"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522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38117" y="2176475"/>
            <a:ext cx="10796884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7314">
              <a:lnSpc>
                <a:spcPct val="100000"/>
              </a:lnSpc>
            </a:pP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It is important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consider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the finish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choice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when selecting the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color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of paint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your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machine.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Standard 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selections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all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come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with 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textured</a:t>
            </a:r>
            <a:r>
              <a:rPr lang="en-US"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,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semi-gloss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finish, which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provides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more consistent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and polished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surface </a:t>
            </a:r>
            <a:r>
              <a:rPr sz="2400" spc="-25" dirty="0" smtClean="0">
                <a:solidFill>
                  <a:srgbClr val="3E3D3F"/>
                </a:solidFill>
                <a:latin typeface="Gotham-Book"/>
                <a:cs typeface="Gotham-Book"/>
              </a:rPr>
              <a:t>coverage</a:t>
            </a:r>
            <a:r>
              <a:rPr sz="2400" spc="-25" dirty="0">
                <a:solidFill>
                  <a:srgbClr val="3E3D3F"/>
                </a:solidFill>
                <a:latin typeface="Gotham-Book"/>
                <a:cs typeface="Gotham-Book"/>
              </a:rPr>
              <a:t>. </a:t>
            </a:r>
            <a:endParaRPr lang="en-US" sz="2400" spc="-2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12700" marR="107314">
              <a:lnSpc>
                <a:spcPct val="100000"/>
              </a:lnSpc>
            </a:pPr>
            <a:endParaRPr lang="en-US" sz="2400" spc="-25" dirty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12700" marR="107314">
              <a:lnSpc>
                <a:spcPct val="100000"/>
              </a:lnSpc>
            </a:pP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A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paint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application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with the </a:t>
            </a:r>
            <a:r>
              <a:rPr sz="2400" spc="-15" dirty="0">
                <a:solidFill>
                  <a:srgbClr val="3A5DC8"/>
                </a:solidFill>
                <a:latin typeface="Gotham-Medium" charset="0"/>
                <a:ea typeface="Gotham-Medium" charset="0"/>
                <a:cs typeface="Gotham-Medium" charset="0"/>
              </a:rPr>
              <a:t>textured </a:t>
            </a:r>
            <a:r>
              <a:rPr sz="2400" spc="-5" dirty="0">
                <a:solidFill>
                  <a:srgbClr val="3A5DC8"/>
                </a:solidFill>
                <a:latin typeface="Gotham-Medium" charset="0"/>
                <a:ea typeface="Gotham-Medium" charset="0"/>
                <a:cs typeface="Gotham-Medium" charset="0"/>
              </a:rPr>
              <a:t>Hammertone </a:t>
            </a:r>
            <a:r>
              <a:rPr sz="2400" dirty="0">
                <a:solidFill>
                  <a:srgbClr val="3A5DC8"/>
                </a:solidFill>
                <a:latin typeface="Gotham-Medium" charset="0"/>
                <a:ea typeface="Gotham-Medium" charset="0"/>
                <a:cs typeface="Gotham-Medium" charset="0"/>
              </a:rPr>
              <a:t>finish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is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recommended 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following </a:t>
            </a:r>
            <a:r>
              <a:rPr sz="24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reasons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:</a:t>
            </a:r>
            <a:endParaRPr sz="2400" dirty="0">
              <a:latin typeface="Gotham-Book"/>
              <a:cs typeface="Gotham-Book"/>
            </a:endParaRPr>
          </a:p>
          <a:p>
            <a:pPr marL="927100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finish is the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most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fingerprint</a:t>
            </a:r>
            <a:r>
              <a:rPr sz="2400" spc="-4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resistant.</a:t>
            </a:r>
            <a:endParaRPr sz="2400" dirty="0">
              <a:latin typeface="Gotham-Book"/>
              <a:cs typeface="Gotham-Book"/>
            </a:endParaRPr>
          </a:p>
          <a:p>
            <a:pPr marL="927100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sz="2400" spc="-45" dirty="0">
                <a:solidFill>
                  <a:srgbClr val="3E3D3F"/>
                </a:solidFill>
                <a:latin typeface="Gotham-Book"/>
                <a:cs typeface="Gotham-Book"/>
              </a:rPr>
              <a:t>Texture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provides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best </a:t>
            </a:r>
            <a:r>
              <a:rPr sz="2400" spc="-25" dirty="0">
                <a:solidFill>
                  <a:srgbClr val="3E3D3F"/>
                </a:solidFill>
                <a:latin typeface="Gotham-Book"/>
                <a:cs typeface="Gotham-Book"/>
              </a:rPr>
              <a:t>coverage,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making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any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minor metal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variations</a:t>
            </a:r>
            <a:r>
              <a:rPr sz="2400" spc="114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lang="en-US" sz="24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indistinguishable</a:t>
            </a:r>
            <a:r>
              <a:rPr sz="24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.</a:t>
            </a:r>
            <a:endParaRPr sz="2400" dirty="0">
              <a:latin typeface="Gotham-Book"/>
              <a:cs typeface="Gotham-Book"/>
            </a:endParaRPr>
          </a:p>
          <a:p>
            <a:pPr marL="927100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Graphics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hold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well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on all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textured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finishes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smooth,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professional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branding.</a:t>
            </a:r>
            <a:endParaRPr sz="2400" dirty="0">
              <a:latin typeface="Gotham-Book"/>
              <a:cs typeface="Gotham-Book"/>
            </a:endParaRPr>
          </a:p>
          <a:p>
            <a:pPr marL="927100" marR="2257425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sz="2400" spc="-40" dirty="0">
                <a:solidFill>
                  <a:srgbClr val="3E3D3F"/>
                </a:solidFill>
                <a:latin typeface="Gotham-Book"/>
                <a:cs typeface="Gotham-Book"/>
              </a:rPr>
              <a:t>Textured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paint is the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most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cost-effective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process,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eliminating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any 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additional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preparation steps 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enclosure</a:t>
            </a:r>
            <a:r>
              <a:rPr sz="2400" spc="-3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metals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.</a:t>
            </a:r>
            <a:endParaRPr sz="2400" dirty="0">
              <a:latin typeface="Gotham-Book"/>
              <a:cs typeface="Gotham-Boo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617410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20035" algn="l"/>
              </a:tabLst>
            </a:pPr>
            <a:r>
              <a:rPr sz="5500" spc="-110" dirty="0">
                <a:latin typeface="Gotham"/>
                <a:cs typeface="Gotham"/>
              </a:rPr>
              <a:t>C</a:t>
            </a:r>
            <a:r>
              <a:rPr sz="5500" dirty="0">
                <a:latin typeface="Gotham"/>
                <a:cs typeface="Gotham"/>
              </a:rPr>
              <a:t>O</a:t>
            </a:r>
            <a:r>
              <a:rPr sz="5500" spc="-225" dirty="0">
                <a:latin typeface="Gotham"/>
                <a:cs typeface="Gotham"/>
              </a:rPr>
              <a:t>L</a:t>
            </a:r>
            <a:r>
              <a:rPr sz="5500" dirty="0">
                <a:latin typeface="Gotham"/>
                <a:cs typeface="Gotham"/>
              </a:rPr>
              <a:t>OR	OPTIONS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21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6174105" cy="83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  <a:tabLst>
                <a:tab pos="2820035" algn="l"/>
              </a:tabLst>
            </a:pPr>
            <a:r>
              <a:rPr sz="5500" spc="-110" dirty="0">
                <a:latin typeface="Gotham"/>
                <a:cs typeface="Gotham"/>
              </a:rPr>
              <a:t>C</a:t>
            </a:r>
            <a:r>
              <a:rPr sz="5500" dirty="0">
                <a:latin typeface="Gotham"/>
                <a:cs typeface="Gotham"/>
              </a:rPr>
              <a:t>O</a:t>
            </a:r>
            <a:r>
              <a:rPr sz="5500" spc="-225" dirty="0">
                <a:latin typeface="Gotham"/>
                <a:cs typeface="Gotham"/>
              </a:rPr>
              <a:t>L</a:t>
            </a:r>
            <a:r>
              <a:rPr sz="5500" dirty="0">
                <a:latin typeface="Gotham"/>
                <a:cs typeface="Gotham"/>
              </a:rPr>
              <a:t>OR	OPTIONS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22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16" y="1828800"/>
            <a:ext cx="2717800" cy="1412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828800"/>
            <a:ext cx="2664160" cy="1412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206" y="1828800"/>
            <a:ext cx="2680206" cy="1412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858" y="1810342"/>
            <a:ext cx="2770754" cy="1412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9858" y="3705255"/>
            <a:ext cx="2770754" cy="1489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116" y="3705255"/>
            <a:ext cx="2996940" cy="1489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205" y="3705255"/>
            <a:ext cx="2942269" cy="14899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3705255"/>
            <a:ext cx="3147728" cy="1489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3194" y="5676671"/>
            <a:ext cx="2869476" cy="1531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8115" y="5676670"/>
            <a:ext cx="2795885" cy="15338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1242" y="5676668"/>
            <a:ext cx="3199085" cy="1531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8204" y="5676668"/>
            <a:ext cx="3199085" cy="153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0100" y="1543841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0100" y="4342303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0100" y="7140766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1014222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  <a:tabLst>
                <a:tab pos="3837940" algn="l"/>
              </a:tabLst>
            </a:pPr>
            <a:r>
              <a:rPr lang="en-US" sz="5500" dirty="0" smtClean="0">
                <a:latin typeface="Gotham"/>
                <a:cs typeface="Gotham"/>
              </a:rPr>
              <a:t>CUSTOM COLORS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500100" y="0"/>
            <a:ext cx="1130300" cy="8229600"/>
          </a:xfrm>
          <a:custGeom>
            <a:avLst/>
            <a:gdLst/>
            <a:ahLst/>
            <a:cxnLst/>
            <a:rect l="l" t="t" r="r" b="b"/>
            <a:pathLst>
              <a:path w="1130300" h="8229600">
                <a:moveTo>
                  <a:pt x="0" y="8229600"/>
                </a:moveTo>
                <a:lnTo>
                  <a:pt x="1130300" y="8229600"/>
                </a:lnTo>
                <a:lnTo>
                  <a:pt x="11303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2220643" y="2968190"/>
            <a:ext cx="74837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7100" marR="90805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All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powder </a:t>
            </a:r>
            <a:r>
              <a:rPr lang="en-US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coat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paint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choices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are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environmentally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friendly and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RoHS Compliant.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All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are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industrial 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quality and applied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withstand </a:t>
            </a:r>
            <a:r>
              <a:rPr lang="en-US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years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of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heavy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public use and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exposure to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the</a:t>
            </a:r>
            <a:r>
              <a:rPr lang="en-US" spc="55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elements.</a:t>
            </a:r>
            <a:endParaRPr lang="en-US" dirty="0" smtClean="0">
              <a:latin typeface="Gotham-Book"/>
              <a:cs typeface="Gotham-Book"/>
            </a:endParaRPr>
          </a:p>
          <a:p>
            <a:pPr marL="927100" marR="5080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Smooth high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gloss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or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flat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finish paints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require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additional metal grinding and priming </a:t>
            </a:r>
            <a:r>
              <a:rPr lang="en-US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steps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prior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to 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paint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application </a:t>
            </a:r>
            <a:r>
              <a:rPr lang="en-US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a quality end </a:t>
            </a:r>
            <a:r>
              <a:rPr lang="en-US" spc="-5" dirty="0" smtClean="0">
                <a:solidFill>
                  <a:srgbClr val="3E3D3F"/>
                </a:solidFill>
                <a:latin typeface="Gotham-Book"/>
                <a:cs typeface="Gotham-Book"/>
              </a:rPr>
              <a:t>product. </a:t>
            </a:r>
            <a:r>
              <a:rPr lang="en-US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There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is an additional </a:t>
            </a:r>
            <a:r>
              <a:rPr lang="en-US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fee for </a:t>
            </a: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these</a:t>
            </a:r>
            <a:r>
              <a:rPr lang="en-US" spc="60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lang="en-US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steps.</a:t>
            </a:r>
            <a:endParaRPr lang="en-US" dirty="0" smtClean="0">
              <a:latin typeface="Gotham-Book"/>
              <a:cs typeface="Gotham-Book"/>
            </a:endParaRPr>
          </a:p>
          <a:p>
            <a:pPr marL="927100" marR="382270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lang="en-US" dirty="0" smtClean="0">
                <a:solidFill>
                  <a:srgbClr val="3E3D3F"/>
                </a:solidFill>
                <a:latin typeface="Gotham-Book"/>
                <a:cs typeface="Gotham-Book"/>
              </a:rPr>
              <a:t>Smooth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high </a:t>
            </a:r>
            <a:r>
              <a:rPr lang="en-US" spc="-5" dirty="0">
                <a:solidFill>
                  <a:srgbClr val="3E3D3F"/>
                </a:solidFill>
                <a:latin typeface="Gotham-Book"/>
                <a:cs typeface="Gotham-Book"/>
              </a:rPr>
              <a:t>gloss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paints </a:t>
            </a:r>
            <a:r>
              <a:rPr lang="en-US" spc="-5" dirty="0">
                <a:solidFill>
                  <a:srgbClr val="3E3D3F"/>
                </a:solidFill>
                <a:latin typeface="Gotham-Book"/>
                <a:cs typeface="Gotham-Book"/>
              </a:rPr>
              <a:t>(especially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dark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colors) show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fingerprints and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require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more </a:t>
            </a:r>
            <a:r>
              <a:rPr lang="en-US" spc="-5" dirty="0">
                <a:solidFill>
                  <a:srgbClr val="3E3D3F"/>
                </a:solidFill>
                <a:latin typeface="Gotham-Book"/>
                <a:cs typeface="Gotham-Book"/>
              </a:rPr>
              <a:t>frequent 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upkeep</a:t>
            </a:r>
            <a:r>
              <a:rPr lang="en-US" spc="-10">
                <a:solidFill>
                  <a:srgbClr val="3E3D3F"/>
                </a:solidFill>
                <a:latin typeface="Gotham-Book"/>
                <a:cs typeface="Gotham-Book"/>
              </a:rPr>
              <a:t>. </a:t>
            </a:r>
            <a:r>
              <a:rPr lang="en-US" spc="-15" smtClean="0">
                <a:solidFill>
                  <a:srgbClr val="3E3D3F"/>
                </a:solidFill>
                <a:latin typeface="Gotham-Book"/>
                <a:cs typeface="Gotham-Book"/>
              </a:rPr>
              <a:t>Powder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coat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is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recommended </a:t>
            </a:r>
            <a:r>
              <a:rPr lang="en-US" spc="-25" dirty="0">
                <a:solidFill>
                  <a:srgbClr val="3E3D3F"/>
                </a:solidFill>
                <a:latin typeface="Gotham-Book"/>
                <a:cs typeface="Gotham-Book"/>
              </a:rPr>
              <a:t>over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wet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paint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for</a:t>
            </a:r>
            <a:r>
              <a:rPr lang="en-US" spc="7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kiosks.</a:t>
            </a:r>
            <a:endParaRPr lang="en-US" dirty="0">
              <a:latin typeface="Gotham-Book"/>
              <a:cs typeface="Gotham-Book"/>
            </a:endParaRPr>
          </a:p>
          <a:p>
            <a:pPr marL="927100" marR="216535" indent="-457200">
              <a:lnSpc>
                <a:spcPct val="100000"/>
              </a:lnSpc>
              <a:buChar char="•"/>
              <a:tabLst>
                <a:tab pos="926465" algn="l"/>
                <a:tab pos="927100" algn="l"/>
              </a:tabLst>
            </a:pP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Powder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coat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provides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far </a:t>
            </a:r>
            <a:r>
              <a:rPr lang="en-US" spc="-5" dirty="0">
                <a:solidFill>
                  <a:srgbClr val="3E3D3F"/>
                </a:solidFill>
                <a:latin typeface="Gotham-Book"/>
                <a:cs typeface="Gotham-Book"/>
              </a:rPr>
              <a:t>better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resistance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lang="en-US" spc="-5" dirty="0">
                <a:solidFill>
                  <a:srgbClr val="3E3D3F"/>
                </a:solidFill>
                <a:latin typeface="Gotham-Book"/>
                <a:cs typeface="Gotham-Book"/>
              </a:rPr>
              <a:t>color degradation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from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the elements and superior  </a:t>
            </a:r>
            <a:r>
              <a:rPr lang="en-US" spc="-20" dirty="0">
                <a:solidFill>
                  <a:srgbClr val="3E3D3F"/>
                </a:solidFill>
                <a:latin typeface="Gotham-Book"/>
                <a:cs typeface="Gotham-Book"/>
              </a:rPr>
              <a:t>durability. </a:t>
            </a:r>
            <a:r>
              <a:rPr lang="en-US" spc="-5" dirty="0">
                <a:solidFill>
                  <a:srgbClr val="3E3D3F"/>
                </a:solidFill>
                <a:latin typeface="Gotham-Book"/>
                <a:cs typeface="Gotham-Book"/>
              </a:rPr>
              <a:t>Additional fees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are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applied </a:t>
            </a:r>
            <a:r>
              <a:rPr lang="en-US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wet </a:t>
            </a:r>
            <a:r>
              <a:rPr lang="en-US" dirty="0">
                <a:solidFill>
                  <a:srgbClr val="3E3D3F"/>
                </a:solidFill>
                <a:latin typeface="Gotham-Book"/>
                <a:cs typeface="Gotham-Book"/>
              </a:rPr>
              <a:t>paint</a:t>
            </a:r>
            <a:r>
              <a:rPr lang="en-US" spc="7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lang="en-US" spc="-15" dirty="0">
                <a:solidFill>
                  <a:srgbClr val="3E3D3F"/>
                </a:solidFill>
                <a:latin typeface="Gotham-Book"/>
                <a:cs typeface="Gotham-Book"/>
              </a:rPr>
              <a:t>process.</a:t>
            </a:r>
            <a:endParaRPr lang="en-US" dirty="0">
              <a:latin typeface="Gotham-Book"/>
              <a:cs typeface="Gotham-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50819" y="2293284"/>
            <a:ext cx="764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otham-Book" charset="0"/>
                <a:ea typeface="Gotham-Book" charset="0"/>
                <a:cs typeface="Gotham-Book" charset="0"/>
              </a:rPr>
              <a:t>Custom colors and finishes can be provided.  Please consider the following when choosing your palette</a:t>
            </a:r>
            <a:r>
              <a:rPr lang="en-US" dirty="0">
                <a:latin typeface="Gotham-Book" charset="0"/>
                <a:ea typeface="Gotham-Book" charset="0"/>
                <a:cs typeface="Gotham-Book" charset="0"/>
              </a:rPr>
              <a:t>: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550" y="829638"/>
            <a:ext cx="2792388" cy="6570324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35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0100" y="1543841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0100" y="4342303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0100" y="7140766"/>
            <a:ext cx="651510" cy="0"/>
          </a:xfrm>
          <a:custGeom>
            <a:avLst/>
            <a:gdLst/>
            <a:ahLst/>
            <a:cxnLst/>
            <a:rect l="l" t="t" r="r" b="b"/>
            <a:pathLst>
              <a:path w="651509">
                <a:moveTo>
                  <a:pt x="0" y="0"/>
                </a:moveTo>
                <a:lnTo>
                  <a:pt x="65128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10142224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  <a:tabLst>
                <a:tab pos="3837940" algn="l"/>
              </a:tabLst>
            </a:pPr>
            <a:r>
              <a:rPr lang="en-US" sz="5500" dirty="0" smtClean="0">
                <a:latin typeface="Gotham"/>
                <a:cs typeface="Gotham"/>
              </a:rPr>
              <a:t>HOWARD ONE SERIES</a:t>
            </a:r>
            <a:endParaRPr lang="en-US" sz="5500" dirty="0">
              <a:latin typeface="Gotham"/>
              <a:cs typeface="Gotham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499799" y="192"/>
            <a:ext cx="1454518" cy="8229600"/>
          </a:xfrm>
          <a:custGeom>
            <a:avLst/>
            <a:gdLst/>
            <a:ahLst/>
            <a:cxnLst/>
            <a:rect l="l" t="t" r="r" b="b"/>
            <a:pathLst>
              <a:path w="1130300" h="8229600">
                <a:moveTo>
                  <a:pt x="0" y="8229600"/>
                </a:moveTo>
                <a:lnTo>
                  <a:pt x="1130300" y="8229600"/>
                </a:lnTo>
                <a:lnTo>
                  <a:pt x="11303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88" y="2272029"/>
            <a:ext cx="2326899" cy="47682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88737" y="7140765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A5DC8"/>
                </a:solidFill>
                <a:latin typeface="Gotham Narrow" charset="0"/>
                <a:ea typeface="Gotham Narrow" charset="0"/>
                <a:cs typeface="Gotham Narrow" charset="0"/>
              </a:rPr>
              <a:t>Howard One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Narrow Book" charset="0"/>
                <a:ea typeface="Gotham Narrow Book" charset="0"/>
                <a:cs typeface="Gotham Narrow Book" charset="0"/>
              </a:rPr>
              <a:t>Indoor/Outdoor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93785" y="7140765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A5DC8"/>
                </a:solidFill>
                <a:latin typeface="Gotham Narrow" charset="0"/>
                <a:ea typeface="Gotham Narrow" charset="0"/>
                <a:cs typeface="Gotham Narrow" charset="0"/>
              </a:rPr>
              <a:t>Howard Two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Narrow Book" charset="0"/>
                <a:ea typeface="Gotham Narrow Book" charset="0"/>
                <a:cs typeface="Gotham Narrow Book" charset="0"/>
              </a:rPr>
              <a:t>Indoor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32537" y="7040265"/>
            <a:ext cx="2067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A5DC8"/>
                </a:solidFill>
                <a:latin typeface="Gotham Narrow" charset="0"/>
                <a:ea typeface="Gotham Narrow" charset="0"/>
                <a:cs typeface="Gotham Narrow" charset="0"/>
              </a:rPr>
              <a:t>Howard One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Narrow Book" charset="0"/>
                <a:ea typeface="Gotham Narrow Book" charset="0"/>
                <a:cs typeface="Gotham Narrow Book" charset="0"/>
              </a:rPr>
              <a:t>Indoor/Outdoor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Narrow Book" charset="0"/>
                <a:ea typeface="Gotham Narrow Book" charset="0"/>
                <a:cs typeface="Gotham Narrow Book" charset="0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Narrow Book" charset="0"/>
                <a:ea typeface="Gotham Narrow Book" charset="0"/>
                <a:cs typeface="Gotham Narrow Book" charset="0"/>
              </a:rPr>
              <a:t>Through Wall Unit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otham Narrow Book" charset="0"/>
              <a:ea typeface="Gotham Narrow Book" charset="0"/>
              <a:cs typeface="Gotham Narrow Book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86" y="1893965"/>
            <a:ext cx="2081999" cy="48988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078" y="2521303"/>
            <a:ext cx="2222060" cy="4054854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8086090" cy="83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550"/>
              </a:lnSpc>
            </a:pPr>
            <a:r>
              <a:rPr sz="5500" dirty="0">
                <a:latin typeface="Gotham"/>
                <a:cs typeface="Gotham"/>
              </a:rPr>
              <a:t>MODEL</a:t>
            </a:r>
            <a:r>
              <a:rPr sz="5500" spc="-250" dirty="0">
                <a:latin typeface="Gotham"/>
                <a:cs typeface="Gotham"/>
              </a:rPr>
              <a:t> </a:t>
            </a:r>
            <a:r>
              <a:rPr sz="5500" spc="-20" dirty="0">
                <a:latin typeface="Gotham"/>
                <a:cs typeface="Gotham"/>
              </a:rPr>
              <a:t>COMPONENTS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2538117" y="2155319"/>
            <a:ext cx="5158084" cy="4444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pc="-10" dirty="0"/>
              <a:t>BASE </a:t>
            </a:r>
            <a:r>
              <a:rPr dirty="0"/>
              <a:t>MODEL</a:t>
            </a:r>
            <a:r>
              <a:rPr spc="-55" dirty="0"/>
              <a:t> </a:t>
            </a:r>
            <a:r>
              <a:rPr spc="-10" dirty="0"/>
              <a:t>INCLUDES</a:t>
            </a:r>
          </a:p>
          <a:p>
            <a:pPr marL="241300" marR="5080" indent="-228600">
              <a:lnSpc>
                <a:spcPts val="2640"/>
              </a:lnSpc>
              <a:spcBef>
                <a:spcPts val="45"/>
              </a:spcBef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Durable </a:t>
            </a:r>
            <a:r>
              <a:rPr sz="2200" spc="-20" dirty="0">
                <a:solidFill>
                  <a:srgbClr val="3E3D3F"/>
                </a:solidFill>
                <a:latin typeface="Gotham-Book"/>
                <a:cs typeface="Gotham-Book"/>
              </a:rPr>
              <a:t>Powder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Coated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Steel </a:t>
            </a:r>
            <a:r>
              <a:rPr sz="22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Enclo</a:t>
            </a:r>
            <a:r>
              <a:rPr sz="22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sure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ts val="2550"/>
              </a:lnSpc>
              <a:buChar char="•"/>
              <a:tabLst>
                <a:tab pos="241300" algn="l"/>
              </a:tabLst>
            </a:pP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Barcode</a:t>
            </a:r>
            <a:r>
              <a:rPr sz="2200" spc="-8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Scanner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Encrypted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EMV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Credit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Card</a:t>
            </a:r>
            <a:r>
              <a:rPr sz="2200" spc="-5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Reader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Bill</a:t>
            </a:r>
            <a:r>
              <a:rPr sz="2200" spc="-10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20" dirty="0">
                <a:solidFill>
                  <a:srgbClr val="3E3D3F"/>
                </a:solidFill>
                <a:latin typeface="Gotham-Book"/>
                <a:cs typeface="Gotham-Book"/>
              </a:rPr>
              <a:t>Acceptor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Check</a:t>
            </a:r>
            <a:r>
              <a:rPr sz="2200" spc="-9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Reader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25" dirty="0">
                <a:solidFill>
                  <a:srgbClr val="3E3D3F"/>
                </a:solidFill>
                <a:latin typeface="Gotham-Book"/>
                <a:cs typeface="Gotham-Book"/>
              </a:rPr>
              <a:t>Howard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Premier</a:t>
            </a:r>
            <a:r>
              <a:rPr sz="2200" spc="-5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PC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Dual Amplified</a:t>
            </a:r>
            <a:r>
              <a:rPr sz="2200" spc="-8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Speakers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19” </a:t>
            </a:r>
            <a:r>
              <a:rPr sz="2200" spc="-60" dirty="0">
                <a:solidFill>
                  <a:srgbClr val="3E3D3F"/>
                </a:solidFill>
                <a:latin typeface="Gotham-Book"/>
                <a:cs typeface="Gotham-Book"/>
              </a:rPr>
              <a:t>Touch</a:t>
            </a:r>
            <a:r>
              <a:rPr sz="2200" spc="-7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Screen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Thermal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Receipt</a:t>
            </a:r>
            <a:r>
              <a:rPr sz="2200" spc="-8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Printer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Internal </a:t>
            </a:r>
            <a:r>
              <a:rPr sz="2200" spc="-25" dirty="0">
                <a:solidFill>
                  <a:srgbClr val="3E3D3F"/>
                </a:solidFill>
                <a:latin typeface="Gotham-Book"/>
                <a:cs typeface="Gotham-Book"/>
              </a:rPr>
              <a:t>Keyboard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with</a:t>
            </a:r>
            <a:r>
              <a:rPr sz="2200" spc="-2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30" dirty="0">
                <a:solidFill>
                  <a:srgbClr val="3E3D3F"/>
                </a:solidFill>
                <a:latin typeface="Gotham-Book"/>
                <a:cs typeface="Gotham-Book"/>
              </a:rPr>
              <a:t>Trackball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Camera</a:t>
            </a:r>
            <a:endParaRPr sz="2200" dirty="0">
              <a:latin typeface="Gotham-Book"/>
              <a:cs typeface="Gotham-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28380" y="2155319"/>
            <a:ext cx="4782820" cy="276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2600" dirty="0">
                <a:solidFill>
                  <a:srgbClr val="3B5DC7"/>
                </a:solidFill>
                <a:latin typeface="Gotham-Medium"/>
                <a:cs typeface="Gotham-Medium"/>
              </a:rPr>
              <a:t>OPTIONAL</a:t>
            </a:r>
            <a:r>
              <a:rPr sz="2600" spc="-9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2600" spc="-10" dirty="0">
                <a:solidFill>
                  <a:srgbClr val="3B5DC7"/>
                </a:solidFill>
                <a:latin typeface="Gotham-Medium"/>
                <a:cs typeface="Gotham-Medium"/>
              </a:rPr>
              <a:t>COMPONENTS</a:t>
            </a:r>
            <a:endParaRPr sz="2600" dirty="0">
              <a:latin typeface="Gotham-Medium"/>
              <a:cs typeface="Gotham-Medium"/>
            </a:endParaRPr>
          </a:p>
          <a:p>
            <a:pPr marL="241300" indent="-228600">
              <a:lnSpc>
                <a:spcPts val="2600"/>
              </a:lnSpc>
              <a:buChar char="•"/>
              <a:tabLst>
                <a:tab pos="241300" algn="l"/>
              </a:tabLst>
            </a:pP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Card</a:t>
            </a:r>
            <a:r>
              <a:rPr sz="2200" spc="-9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Dispenser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Wide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Thermal</a:t>
            </a:r>
            <a:r>
              <a:rPr sz="2200" spc="-8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Printer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25" dirty="0">
                <a:solidFill>
                  <a:srgbClr val="3E3D3F"/>
                </a:solidFill>
                <a:latin typeface="Gotham-Book"/>
                <a:cs typeface="Gotham-Book"/>
              </a:rPr>
              <a:t>Ticket</a:t>
            </a:r>
            <a:r>
              <a:rPr sz="2200" spc="-8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5" dirty="0">
                <a:solidFill>
                  <a:srgbClr val="3E3D3F"/>
                </a:solidFill>
                <a:latin typeface="Gotham-Book"/>
                <a:cs typeface="Gotham-Book"/>
              </a:rPr>
              <a:t>Printer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Signature</a:t>
            </a:r>
            <a:r>
              <a:rPr sz="2200" spc="-7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Pad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45" dirty="0">
                <a:solidFill>
                  <a:srgbClr val="3E3D3F"/>
                </a:solidFill>
                <a:latin typeface="Gotham-Book"/>
                <a:cs typeface="Gotham-Book"/>
              </a:rPr>
              <a:t>Key</a:t>
            </a:r>
            <a:r>
              <a:rPr sz="2200" spc="-8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10" dirty="0">
                <a:solidFill>
                  <a:srgbClr val="3E3D3F"/>
                </a:solidFill>
                <a:latin typeface="Gotham-Book"/>
                <a:cs typeface="Gotham-Book"/>
              </a:rPr>
              <a:t>Pad</a:t>
            </a:r>
            <a:endParaRPr sz="22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Extra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Cash</a:t>
            </a:r>
            <a:r>
              <a:rPr sz="2200" spc="-5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spc="-30" dirty="0" smtClean="0">
                <a:solidFill>
                  <a:srgbClr val="3E3D3F"/>
                </a:solidFill>
                <a:latin typeface="Gotham-Book"/>
                <a:cs typeface="Gotham-Book"/>
              </a:rPr>
              <a:t>Box</a:t>
            </a:r>
            <a:endParaRPr lang="en-US" sz="2200" spc="-3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200" spc="-30" dirty="0" smtClean="0">
                <a:solidFill>
                  <a:srgbClr val="3E3D3F"/>
                </a:solidFill>
                <a:latin typeface="Gotham-Book"/>
                <a:cs typeface="Gotham-Book"/>
              </a:rPr>
              <a:t>Outdoor Design with AC Control</a:t>
            </a:r>
            <a:endParaRPr sz="2200" dirty="0">
              <a:latin typeface="Gotham-Book"/>
              <a:cs typeface="Gotham-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28380" y="5690999"/>
            <a:ext cx="4489450" cy="1059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2600" spc="-15" dirty="0">
                <a:solidFill>
                  <a:srgbClr val="3B5DC7"/>
                </a:solidFill>
                <a:latin typeface="Gotham-Medium"/>
                <a:cs typeface="Gotham-Medium"/>
              </a:rPr>
              <a:t>ENCLOSURE</a:t>
            </a:r>
            <a:r>
              <a:rPr sz="2600" spc="-85" dirty="0">
                <a:solidFill>
                  <a:srgbClr val="3B5DC7"/>
                </a:solidFill>
                <a:latin typeface="Gotham-Medium"/>
                <a:cs typeface="Gotham-Medium"/>
              </a:rPr>
              <a:t> </a:t>
            </a:r>
            <a:r>
              <a:rPr sz="2600" dirty="0">
                <a:solidFill>
                  <a:srgbClr val="3B5DC7"/>
                </a:solidFill>
                <a:latin typeface="Gotham-Medium"/>
                <a:cs typeface="Gotham-Medium"/>
              </a:rPr>
              <a:t>DIMENSIONS</a:t>
            </a:r>
            <a:endParaRPr sz="2600">
              <a:latin typeface="Gotham-Medium"/>
              <a:cs typeface="Gotham-Medium"/>
            </a:endParaRPr>
          </a:p>
          <a:p>
            <a:pPr marL="12700">
              <a:lnSpc>
                <a:spcPts val="2600"/>
              </a:lnSpc>
            </a:pP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• 71.2” High, 26” </a:t>
            </a:r>
            <a:r>
              <a:rPr sz="2200" spc="-15" dirty="0">
                <a:solidFill>
                  <a:srgbClr val="3E3D3F"/>
                </a:solidFill>
                <a:latin typeface="Gotham-Book"/>
                <a:cs typeface="Gotham-Book"/>
              </a:rPr>
              <a:t>Wide, </a:t>
            </a:r>
            <a:r>
              <a:rPr sz="2200" spc="-20" dirty="0">
                <a:solidFill>
                  <a:srgbClr val="3E3D3F"/>
                </a:solidFill>
                <a:latin typeface="Gotham-Book"/>
                <a:cs typeface="Gotham-Book"/>
              </a:rPr>
              <a:t>24”</a:t>
            </a:r>
            <a:r>
              <a:rPr sz="2200" spc="3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Deep</a:t>
            </a:r>
            <a:endParaRPr sz="220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200" spc="-25" dirty="0">
                <a:solidFill>
                  <a:srgbClr val="3E3D3F"/>
                </a:solidFill>
                <a:latin typeface="Gotham-Book"/>
                <a:cs typeface="Gotham-Book"/>
              </a:rPr>
              <a:t>Weight: </a:t>
            </a:r>
            <a:r>
              <a:rPr sz="2200" spc="-40" dirty="0">
                <a:solidFill>
                  <a:srgbClr val="3E3D3F"/>
                </a:solidFill>
                <a:latin typeface="Gotham-Book"/>
                <a:cs typeface="Gotham-Book"/>
              </a:rPr>
              <a:t>375</a:t>
            </a:r>
            <a:r>
              <a:rPr sz="2200" spc="-3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200" dirty="0">
                <a:solidFill>
                  <a:srgbClr val="3E3D3F"/>
                </a:solidFill>
                <a:latin typeface="Gotham-Book"/>
                <a:cs typeface="Gotham-Book"/>
              </a:rPr>
              <a:t>pounds</a:t>
            </a:r>
            <a:endParaRPr sz="2200">
              <a:latin typeface="Gotham-Book"/>
              <a:cs typeface="Gotham-Book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2108857" y="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3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38116" y="2166061"/>
            <a:ext cx="7444084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11809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spc="-20" dirty="0" smtClean="0">
                <a:latin typeface="Gotham-Medium" charset="0"/>
                <a:ea typeface="Gotham-Medium" charset="0"/>
                <a:cs typeface="Gotham-Medium" charset="0"/>
              </a:rPr>
              <a:t>F</a:t>
            </a:r>
            <a:r>
              <a:rPr sz="2400" spc="-20" dirty="0">
                <a:latin typeface="Gotham-Medium" charset="0"/>
                <a:ea typeface="Gotham-Medium" charset="0"/>
                <a:cs typeface="Gotham-Medium" charset="0"/>
              </a:rPr>
              <a:t>aster </a:t>
            </a:r>
            <a:r>
              <a:rPr sz="2400" spc="-5" dirty="0">
                <a:latin typeface="Gotham-Medium" charset="0"/>
                <a:ea typeface="Gotham-Medium" charset="0"/>
                <a:cs typeface="Gotham-Medium" charset="0"/>
              </a:rPr>
              <a:t>service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with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extended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hours capable of</a:t>
            </a:r>
            <a:r>
              <a:rPr sz="2400" spc="-3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taking 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partial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or whole</a:t>
            </a:r>
            <a:r>
              <a:rPr sz="2400" spc="-6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payments</a:t>
            </a:r>
            <a:endParaRPr lang="en-US" sz="2400" spc="-1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511809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Book"/>
              <a:cs typeface="Gotham-Book"/>
            </a:endParaRPr>
          </a:p>
          <a:p>
            <a:pPr marL="241300" marR="2413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spc="-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Real-time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confirmation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payments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with </a:t>
            </a:r>
            <a:r>
              <a:rPr lang="en-US" sz="2400" dirty="0" smtClean="0">
                <a:solidFill>
                  <a:srgbClr val="3E3D3F"/>
                </a:solidFill>
                <a:latin typeface="Gotham-Book"/>
                <a:cs typeface="Gotham-Book"/>
              </a:rPr>
              <a:t/>
            </a:r>
            <a:br>
              <a:rPr lang="en-US" sz="2400" dirty="0" smtClean="0">
                <a:solidFill>
                  <a:srgbClr val="3E3D3F"/>
                </a:solidFill>
                <a:latin typeface="Gotham-Book"/>
                <a:cs typeface="Gotham-Book"/>
              </a:rPr>
            </a:br>
            <a:r>
              <a:rPr sz="24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up-to-date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bill </a:t>
            </a:r>
            <a:r>
              <a:rPr sz="24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presentation</a:t>
            </a:r>
            <a:endParaRPr lang="en-US" sz="2400" spc="-1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2413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Secure</a:t>
            </a:r>
            <a:r>
              <a:rPr sz="2400" spc="-5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payments</a:t>
            </a:r>
            <a:endParaRPr lang="en-US" sz="2400" spc="-1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Book"/>
              <a:cs typeface="Gotham-Book"/>
            </a:endParaRPr>
          </a:p>
          <a:p>
            <a:pPr marL="241300" marR="460375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Option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an </a:t>
            </a:r>
            <a:r>
              <a:rPr sz="2400" spc="-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offsite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 location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bill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payment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such as 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grocery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stores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or other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community </a:t>
            </a:r>
            <a:r>
              <a:rPr sz="24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touchpoints</a:t>
            </a:r>
            <a:endParaRPr lang="en-US" sz="2400" spc="-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460375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Multi-lingual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 user</a:t>
            </a:r>
            <a:r>
              <a:rPr sz="2400" spc="-7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interface</a:t>
            </a:r>
            <a:r>
              <a:rPr lang="en-US"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s</a:t>
            </a:r>
            <a:endParaRPr sz="2400" dirty="0">
              <a:latin typeface="Gotham-Book"/>
              <a:cs typeface="Gotham-Boo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789432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06570" algn="l"/>
              </a:tabLst>
            </a:pPr>
            <a:r>
              <a:rPr sz="5500" spc="-35" dirty="0">
                <a:latin typeface="Gotham"/>
                <a:cs typeface="Gotham"/>
              </a:rPr>
              <a:t>CUSTOMER	</a:t>
            </a:r>
            <a:r>
              <a:rPr sz="5500" spc="-15" dirty="0">
                <a:latin typeface="Gotham"/>
                <a:cs typeface="Gotham"/>
              </a:rPr>
              <a:t>BENEFITS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7869" r="23529" b="29412"/>
          <a:stretch/>
        </p:blipFill>
        <p:spPr>
          <a:xfrm>
            <a:off x="9337039" y="3462902"/>
            <a:ext cx="4419600" cy="3320340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4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38116" y="2166061"/>
            <a:ext cx="7249104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400" spc="-15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Targets the un- or under-banked or cash preferred</a:t>
            </a:r>
            <a:r>
              <a:rPr lang="en-US"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 by providing 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a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legitimate, safe,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simple </a:t>
            </a:r>
            <a:r>
              <a:rPr sz="2400" spc="-30" dirty="0">
                <a:solidFill>
                  <a:srgbClr val="3E3D3F"/>
                </a:solidFill>
                <a:latin typeface="Gotham-Book"/>
                <a:cs typeface="Gotham-Book"/>
              </a:rPr>
              <a:t>way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pay 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bills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in cash (in addition </a:t>
            </a:r>
            <a:r>
              <a:rPr sz="24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card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and check</a:t>
            </a:r>
            <a:r>
              <a:rPr sz="2400" spc="-3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25" dirty="0">
                <a:solidFill>
                  <a:srgbClr val="3E3D3F"/>
                </a:solidFill>
                <a:latin typeface="Gotham-Book"/>
                <a:cs typeface="Gotham-Book"/>
              </a:rPr>
              <a:t>systems</a:t>
            </a:r>
            <a:r>
              <a:rPr sz="2400" spc="-25" dirty="0" smtClean="0">
                <a:solidFill>
                  <a:srgbClr val="3E3D3F"/>
                </a:solidFill>
                <a:latin typeface="Gotham-Book"/>
                <a:cs typeface="Gotham-Book"/>
              </a:rPr>
              <a:t>)</a:t>
            </a:r>
            <a:endParaRPr lang="en-US" sz="2400" spc="-2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Book"/>
              <a:cs typeface="Gotham-Book"/>
            </a:endParaRPr>
          </a:p>
          <a:p>
            <a:pPr marL="241300" marR="1651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Provides </a:t>
            </a:r>
            <a:r>
              <a:rPr sz="2400" spc="-1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proactive </a:t>
            </a:r>
            <a:r>
              <a:rPr sz="24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financial management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(avoiding 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late</a:t>
            </a:r>
            <a:r>
              <a:rPr lang="en-US"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fees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, service interruption, </a:t>
            </a:r>
            <a:r>
              <a:rPr lang="en-US" sz="24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4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reconnect</a:t>
            </a:r>
            <a:r>
              <a:rPr sz="2400" spc="-45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fees</a:t>
            </a:r>
            <a:r>
              <a:rPr sz="24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)</a:t>
            </a:r>
            <a:endParaRPr lang="en-US" sz="2400" spc="-1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1651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Book"/>
              <a:cs typeface="Gotham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Easily look up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account</a:t>
            </a:r>
            <a:r>
              <a:rPr sz="2400" spc="-10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5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balance</a:t>
            </a:r>
            <a:endParaRPr lang="en-US" sz="2400" spc="-5" dirty="0" smtClean="0">
              <a:solidFill>
                <a:srgbClr val="3E3D3F"/>
              </a:solidFill>
              <a:latin typeface="Gotham-Medium" charset="0"/>
              <a:ea typeface="Gotham-Medium" charset="0"/>
              <a:cs typeface="Gotham-Medium" charset="0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400" dirty="0">
              <a:latin typeface="Gotham-Medium" charset="0"/>
              <a:ea typeface="Gotham-Medium" charset="0"/>
              <a:cs typeface="Gotham-Medium" charset="0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Option</a:t>
            </a:r>
            <a:r>
              <a:rPr lang="en-US" sz="2400" dirty="0" smtClean="0">
                <a:solidFill>
                  <a:srgbClr val="3E3D3F"/>
                </a:solidFill>
                <a:latin typeface="Gotham-Book"/>
                <a:cs typeface="Gotham-Book"/>
              </a:rPr>
              <a:t>s</a:t>
            </a:r>
            <a:r>
              <a:rPr sz="2400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for </a:t>
            </a:r>
            <a:r>
              <a:rPr sz="2400" dirty="0">
                <a:solidFill>
                  <a:srgbClr val="3E3D3F"/>
                </a:solidFill>
                <a:latin typeface="Gotham-Book"/>
                <a:cs typeface="Gotham-Book"/>
              </a:rPr>
              <a:t>email </a:t>
            </a:r>
            <a:r>
              <a:rPr sz="2400" spc="-30" dirty="0">
                <a:solidFill>
                  <a:srgbClr val="3E3D3F"/>
                </a:solidFill>
                <a:latin typeface="Gotham-Book"/>
                <a:cs typeface="Gotham-Book"/>
              </a:rPr>
              <a:t>and/or </a:t>
            </a:r>
            <a:r>
              <a:rPr sz="2400" spc="-5" dirty="0">
                <a:solidFill>
                  <a:srgbClr val="3E3D3F"/>
                </a:solidFill>
                <a:latin typeface="Gotham-Book"/>
                <a:cs typeface="Gotham-Book"/>
              </a:rPr>
              <a:t>printed</a:t>
            </a:r>
            <a:r>
              <a:rPr sz="2400" spc="-1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400" spc="-15" dirty="0">
                <a:solidFill>
                  <a:srgbClr val="3E3D3F"/>
                </a:solidFill>
                <a:latin typeface="Gotham-Book"/>
                <a:cs typeface="Gotham-Book"/>
              </a:rPr>
              <a:t>receipts</a:t>
            </a:r>
            <a:endParaRPr sz="2400" dirty="0">
              <a:latin typeface="Gotham-Book"/>
              <a:cs typeface="Gotham-Boo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789432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06570" algn="l"/>
              </a:tabLst>
            </a:pPr>
            <a:r>
              <a:rPr sz="5500" spc="-35" dirty="0">
                <a:latin typeface="Gotham"/>
                <a:cs typeface="Gotham"/>
              </a:rPr>
              <a:t>CUSTOMER	</a:t>
            </a:r>
            <a:r>
              <a:rPr sz="5500" spc="-15" dirty="0">
                <a:latin typeface="Gotham"/>
                <a:cs typeface="Gotham"/>
              </a:rPr>
              <a:t>BENEFITS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446" y="2033016"/>
            <a:ext cx="2593848" cy="20817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312" y="2976947"/>
            <a:ext cx="3066288" cy="30327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5171" b="19292"/>
          <a:stretch/>
        </p:blipFill>
        <p:spPr>
          <a:xfrm>
            <a:off x="10266008" y="5107749"/>
            <a:ext cx="1905326" cy="2033016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6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4" y="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60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743077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843020" algn="l"/>
              </a:tabLst>
            </a:pPr>
            <a:r>
              <a:rPr sz="5500" spc="-10" dirty="0">
                <a:latin typeface="Gotham"/>
                <a:cs typeface="Gotham"/>
              </a:rPr>
              <a:t>BUSINESS	</a:t>
            </a:r>
            <a:r>
              <a:rPr sz="5500" spc="-15" dirty="0">
                <a:latin typeface="Gotham"/>
                <a:cs typeface="Gotham"/>
              </a:rPr>
              <a:t>BENEFITS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38116" y="2166061"/>
            <a:ext cx="6682084" cy="5816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25" dirty="0">
                <a:solidFill>
                  <a:srgbClr val="3E3D3F"/>
                </a:solidFill>
                <a:latin typeface="Gotham-Book"/>
                <a:cs typeface="Gotham-Book"/>
              </a:rPr>
              <a:t>Improved </a:t>
            </a:r>
            <a:r>
              <a:rPr sz="21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customer</a:t>
            </a:r>
            <a:r>
              <a:rPr sz="2100" spc="-3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sz="2100" spc="-5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service</a:t>
            </a:r>
            <a:endParaRPr lang="en-US" sz="2100" spc="-5" dirty="0" smtClean="0">
              <a:solidFill>
                <a:srgbClr val="3E3D3F"/>
              </a:solidFill>
              <a:latin typeface="Gotham-Medium" charset="0"/>
              <a:ea typeface="Gotham-Medium" charset="0"/>
              <a:cs typeface="Gotham-Medium" charset="0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100" dirty="0">
              <a:latin typeface="Gotham-Medium" charset="0"/>
              <a:ea typeface="Gotham-Medium" charset="0"/>
              <a:cs typeface="Gotham-Medium" charset="0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25" dirty="0">
                <a:solidFill>
                  <a:srgbClr val="3E3D3F"/>
                </a:solidFill>
                <a:latin typeface="Gotham-Book"/>
                <a:cs typeface="Gotham-Book"/>
              </a:rPr>
              <a:t>Improved </a:t>
            </a:r>
            <a:r>
              <a:rPr sz="2100" spc="-1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brand </a:t>
            </a:r>
            <a:r>
              <a:rPr sz="21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equity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customer</a:t>
            </a:r>
            <a:r>
              <a:rPr sz="2100" spc="1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perception</a:t>
            </a:r>
            <a:endParaRPr lang="en-US" sz="2100" spc="-1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100" dirty="0"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Increased </a:t>
            </a:r>
            <a:r>
              <a:rPr sz="21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daily sales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productivity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increased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cash</a:t>
            </a:r>
            <a:r>
              <a:rPr sz="2100" spc="2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flow</a:t>
            </a:r>
            <a:endParaRPr lang="en-US" sz="2100" spc="-1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100" dirty="0">
              <a:latin typeface="Gotham-Book"/>
              <a:cs typeface="Gotham-Book"/>
            </a:endParaRPr>
          </a:p>
          <a:p>
            <a:pPr marL="241300" marR="55372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Reduced </a:t>
            </a:r>
            <a:r>
              <a:rPr sz="2100" spc="-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transaction </a:t>
            </a:r>
            <a:r>
              <a:rPr sz="21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costs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,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accelerating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ROI with </a:t>
            </a:r>
            <a:r>
              <a:rPr sz="2100" dirty="0" smtClean="0">
                <a:solidFill>
                  <a:srgbClr val="3E3D3F"/>
                </a:solidFill>
                <a:latin typeface="Gotham-Book"/>
                <a:cs typeface="Gotham-Book"/>
              </a:rPr>
              <a:t>each </a:t>
            </a:r>
            <a:r>
              <a:rPr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payment</a:t>
            </a:r>
            <a:endParaRPr lang="en-US" sz="2100" spc="-1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55372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100" dirty="0">
              <a:latin typeface="Gotham-Book"/>
              <a:cs typeface="Gotham-Book"/>
            </a:endParaRPr>
          </a:p>
          <a:p>
            <a:pPr marL="241300" marR="29845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Bill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payment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transactions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facilitated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in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less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than 2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minutes, </a:t>
            </a:r>
            <a:r>
              <a:rPr sz="21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improving 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service </a:t>
            </a:r>
            <a:r>
              <a:rPr sz="2100" spc="-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efficiency</a:t>
            </a:r>
            <a:r>
              <a:rPr sz="2100" spc="-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2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revenue</a:t>
            </a:r>
            <a:r>
              <a:rPr sz="2100" spc="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recognition</a:t>
            </a:r>
            <a:endParaRPr lang="en-US" sz="2100" spc="-10" dirty="0" smtClean="0">
              <a:solidFill>
                <a:srgbClr val="3E3D3F"/>
              </a:solidFill>
              <a:latin typeface="Gotham-Medium" charset="0"/>
              <a:ea typeface="Gotham-Medium" charset="0"/>
              <a:cs typeface="Gotham-Medium" charset="0"/>
            </a:endParaRPr>
          </a:p>
          <a:p>
            <a:pPr marL="241300" marR="29845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lang="en-US" sz="2100" spc="-10" dirty="0" smtClean="0">
              <a:solidFill>
                <a:srgbClr val="3E3D3F"/>
              </a:solidFill>
              <a:latin typeface="Gotham-Medium" charset="0"/>
              <a:ea typeface="Gotham-Medium" charset="0"/>
              <a:cs typeface="Gotham-Medium" charset="0"/>
            </a:endParaRPr>
          </a:p>
          <a:p>
            <a:pPr marL="241300" marR="29845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lang="en-US" sz="2100" spc="-10" dirty="0" smtClean="0">
                <a:solidFill>
                  <a:srgbClr val="3E3D3F"/>
                </a:solidFill>
                <a:latin typeface="Gotham-Book" charset="0"/>
                <a:ea typeface="Gotham-Book" charset="0"/>
                <a:cs typeface="Gotham-Book" charset="0"/>
              </a:rPr>
              <a:t>Howard is partnered with </a:t>
            </a:r>
            <a:r>
              <a:rPr lang="en-US" sz="2100" spc="-10" dirty="0" err="1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Vantiv</a:t>
            </a:r>
            <a:r>
              <a:rPr lang="en-US" sz="2100" spc="-10" dirty="0">
                <a:solidFill>
                  <a:srgbClr val="3E3D3F"/>
                </a:solidFill>
                <a:latin typeface="Gotham-Book" charset="0"/>
                <a:ea typeface="Gotham-Book" charset="0"/>
                <a:cs typeface="Gotham-Book" charset="0"/>
              </a:rPr>
              <a:t> </a:t>
            </a:r>
            <a:r>
              <a:rPr lang="en-US" sz="2100" spc="-10" dirty="0" smtClean="0">
                <a:solidFill>
                  <a:srgbClr val="3E3D3F"/>
                </a:solidFill>
                <a:latin typeface="Gotham-Book" charset="0"/>
                <a:ea typeface="Gotham-Book" charset="0"/>
                <a:cs typeface="Gotham-Book" charset="0"/>
              </a:rPr>
              <a:t>for credit card processing and </a:t>
            </a:r>
            <a:r>
              <a:rPr lang="en-US"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Sage Check 21 </a:t>
            </a:r>
            <a:r>
              <a:rPr lang="en-US" sz="2100" spc="-10" dirty="0" smtClean="0">
                <a:solidFill>
                  <a:srgbClr val="3E3D3F"/>
                </a:solidFill>
                <a:latin typeface="Gotham-Book" charset="0"/>
                <a:ea typeface="Gotham-Book" charset="0"/>
                <a:cs typeface="Gotham-Book" charset="0"/>
              </a:rPr>
              <a:t>for check processing</a:t>
            </a:r>
            <a:endParaRPr sz="2100" dirty="0">
              <a:latin typeface="Gotham-Book" charset="0"/>
              <a:ea typeface="Gotham-Book" charset="0"/>
              <a:cs typeface="Gotham-Boo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166061"/>
            <a:ext cx="4458615" cy="48043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4" y="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600"/>
                </a:lnTo>
              </a:path>
            </a:pathLst>
          </a:custGeom>
          <a:ln w="88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743077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843020" algn="l"/>
              </a:tabLst>
            </a:pPr>
            <a:r>
              <a:rPr sz="5500" spc="-10" dirty="0">
                <a:latin typeface="Gotham"/>
                <a:cs typeface="Gotham"/>
              </a:rPr>
              <a:t>BUSINESS	</a:t>
            </a:r>
            <a:r>
              <a:rPr sz="5500" spc="-15" dirty="0">
                <a:latin typeface="Gotham"/>
                <a:cs typeface="Gotham"/>
              </a:rPr>
              <a:t>BENEFITS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38116" y="2166061"/>
            <a:ext cx="5843884" cy="5493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Reduced </a:t>
            </a:r>
            <a:r>
              <a:rPr sz="21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human </a:t>
            </a:r>
            <a:r>
              <a:rPr sz="21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error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reconciliation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5" dirty="0" smtClean="0">
                <a:solidFill>
                  <a:srgbClr val="3E3D3F"/>
                </a:solidFill>
                <a:latin typeface="Gotham-Book"/>
                <a:cs typeface="Gotham-Book"/>
              </a:rPr>
              <a:t>costs</a:t>
            </a:r>
            <a:endParaRPr lang="en-US" sz="2100" dirty="0" smtClean="0"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endParaRPr lang="en-US" sz="2100" spc="-15" dirty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15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Cost </a:t>
            </a:r>
            <a:r>
              <a:rPr sz="2100" spc="-1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effective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delivery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of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repetitive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5" dirty="0" smtClean="0">
                <a:solidFill>
                  <a:srgbClr val="3E3D3F"/>
                </a:solidFill>
                <a:latin typeface="Gotham-Book"/>
                <a:cs typeface="Gotham-Book"/>
              </a:rPr>
              <a:t>transactions</a:t>
            </a:r>
            <a:endParaRPr lang="en-US" sz="2100" spc="-5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1384300" lvl="1" indent="-457200">
              <a:lnSpc>
                <a:spcPct val="100000"/>
              </a:lnSpc>
              <a:buChar char="•"/>
              <a:tabLst>
                <a:tab pos="1383665" algn="l"/>
                <a:tab pos="1384935" algn="l"/>
              </a:tabLst>
            </a:pPr>
            <a:endParaRPr sz="2100" dirty="0">
              <a:latin typeface="Gotham-Book"/>
              <a:cs typeface="Gotham-Book"/>
            </a:endParaRPr>
          </a:p>
          <a:p>
            <a:pPr marL="241300" marR="120014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3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Lower</a:t>
            </a:r>
            <a:r>
              <a:rPr lang="en-US" sz="2100" spc="-3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ed</a:t>
            </a:r>
            <a:r>
              <a:rPr sz="2100" spc="-3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sz="2100" spc="-2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staffing/overhead </a:t>
            </a:r>
            <a:r>
              <a:rPr sz="2100" spc="-1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costs </a:t>
            </a:r>
            <a:r>
              <a:rPr sz="2100" spc="-30" dirty="0">
                <a:solidFill>
                  <a:srgbClr val="3E3D3F"/>
                </a:solidFill>
                <a:latin typeface="Gotham-Book"/>
                <a:cs typeface="Gotham-Book"/>
              </a:rPr>
              <a:t>by </a:t>
            </a:r>
            <a:r>
              <a:rPr lang="en-US"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lowering</a:t>
            </a:r>
            <a:r>
              <a:rPr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the number </a:t>
            </a:r>
            <a:r>
              <a:rPr sz="2100" dirty="0" smtClean="0">
                <a:solidFill>
                  <a:srgbClr val="3E3D3F"/>
                </a:solidFill>
                <a:latin typeface="Gotham-Book"/>
                <a:cs typeface="Gotham-Book"/>
              </a:rPr>
              <a:t>of personnel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required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100" spc="-15" dirty="0">
                <a:solidFill>
                  <a:srgbClr val="3E3D3F"/>
                </a:solidFill>
                <a:latin typeface="Gotham-Book"/>
                <a:cs typeface="Gotham-Book"/>
              </a:rPr>
              <a:t>accept</a:t>
            </a:r>
            <a:r>
              <a:rPr sz="2100" spc="15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payments</a:t>
            </a:r>
            <a:endParaRPr lang="en-US" sz="2100" spc="-10" dirty="0" smtClean="0">
              <a:solidFill>
                <a:srgbClr val="3E3D3F"/>
              </a:solidFill>
              <a:latin typeface="Gotham-Book"/>
              <a:cs typeface="Gotham-Book"/>
            </a:endParaRPr>
          </a:p>
          <a:p>
            <a:pPr marL="241300" marR="120014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100" dirty="0"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Simplifie</a:t>
            </a:r>
            <a:r>
              <a:rPr lang="en-US" sz="210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d</a:t>
            </a:r>
            <a:r>
              <a:rPr sz="2100" spc="-6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reportin</a:t>
            </a:r>
            <a:r>
              <a:rPr lang="en-US"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g</a:t>
            </a: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endParaRPr lang="en-US" sz="2100" spc="-10" dirty="0" smtClean="0">
              <a:solidFill>
                <a:srgbClr val="3E3D3F"/>
              </a:solidFill>
              <a:latin typeface="Gotham-Medium" charset="0"/>
              <a:ea typeface="Gotham-Medium" charset="0"/>
              <a:cs typeface="Gotham-Medium" charset="0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Reduce</a:t>
            </a:r>
            <a:r>
              <a:rPr lang="en-US"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d</a:t>
            </a:r>
            <a:r>
              <a:rPr sz="2100" spc="-10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 </a:t>
            </a:r>
            <a:r>
              <a:rPr sz="21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time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lang="en-US"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disconnect and</a:t>
            </a:r>
            <a:r>
              <a:rPr sz="2100" dirty="0" smtClean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to</a:t>
            </a:r>
            <a:r>
              <a:rPr sz="2100" spc="-7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reconnect</a:t>
            </a:r>
            <a:r>
              <a:rPr lang="en-US" sz="2100" spc="-10" dirty="0" smtClean="0">
                <a:solidFill>
                  <a:srgbClr val="3E3D3F"/>
                </a:solidFill>
                <a:latin typeface="Gotham-Book"/>
                <a:cs typeface="Gotham-Book"/>
              </a:rPr>
              <a:t> service</a:t>
            </a: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endParaRPr sz="2100" dirty="0">
              <a:latin typeface="Gotham-Book"/>
              <a:cs typeface="Gotham-Book"/>
            </a:endParaRPr>
          </a:p>
          <a:p>
            <a:pPr marL="240665" indent="-227965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Optional </a:t>
            </a:r>
            <a:r>
              <a:rPr lang="en-US" sz="2100" spc="-15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a</a:t>
            </a:r>
            <a:r>
              <a:rPr sz="2100" spc="-15" dirty="0" smtClean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dvertising </a:t>
            </a:r>
            <a:r>
              <a:rPr sz="2100" dirty="0">
                <a:solidFill>
                  <a:srgbClr val="3E3D3F"/>
                </a:solidFill>
                <a:latin typeface="Gotham-Medium" charset="0"/>
                <a:ea typeface="Gotham-Medium" charset="0"/>
                <a:cs typeface="Gotham-Medium" charset="0"/>
              </a:rPr>
              <a:t>sales </a:t>
            </a:r>
            <a:r>
              <a:rPr sz="2100"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z="2100" dirty="0">
                <a:solidFill>
                  <a:srgbClr val="3E3D3F"/>
                </a:solidFill>
                <a:latin typeface="Gotham-Book"/>
                <a:cs typeface="Gotham-Book"/>
              </a:rPr>
              <a:t>additionally </a:t>
            </a:r>
            <a:r>
              <a:rPr sz="2100" spc="-10" dirty="0">
                <a:solidFill>
                  <a:srgbClr val="3E3D3F"/>
                </a:solidFill>
                <a:latin typeface="Gotham-Book"/>
                <a:cs typeface="Gotham-Book"/>
              </a:rPr>
              <a:t>increase</a:t>
            </a:r>
            <a:r>
              <a:rPr sz="2100" spc="2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z="2100" spc="-25" dirty="0">
                <a:solidFill>
                  <a:srgbClr val="3E3D3F"/>
                </a:solidFill>
                <a:latin typeface="Gotham-Book"/>
                <a:cs typeface="Gotham-Book"/>
              </a:rPr>
              <a:t>revenue</a:t>
            </a:r>
            <a:endParaRPr sz="2100" dirty="0">
              <a:latin typeface="Gotham-Book"/>
              <a:cs typeface="Gotham-Boo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7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900237"/>
            <a:ext cx="9593938" cy="98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656272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SUITE</a:t>
            </a:r>
            <a:endParaRPr sz="550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38116" y="2057400"/>
            <a:ext cx="10305415" cy="163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50"/>
              </a:lnSpc>
            </a:pPr>
            <a:r>
              <a:rPr sz="2400" dirty="0">
                <a:solidFill>
                  <a:srgbClr val="3A5DC8"/>
                </a:solidFill>
                <a:latin typeface="Gotham-Medium"/>
                <a:cs typeface="Gotham-Medium"/>
              </a:rPr>
              <a:t>Kiosk</a:t>
            </a:r>
            <a:r>
              <a:rPr sz="2400" spc="-100" dirty="0">
                <a:solidFill>
                  <a:srgbClr val="3A5DC8"/>
                </a:solidFill>
                <a:latin typeface="Gotham-Medium"/>
                <a:cs typeface="Gotham-Medium"/>
              </a:rPr>
              <a:t> </a:t>
            </a:r>
            <a:r>
              <a:rPr sz="2400" spc="-5" dirty="0">
                <a:solidFill>
                  <a:srgbClr val="3A5DC8"/>
                </a:solidFill>
                <a:latin typeface="Gotham-Medium"/>
                <a:cs typeface="Gotham-Medium"/>
              </a:rPr>
              <a:t>Application/Frontend</a:t>
            </a:r>
            <a:endParaRPr sz="2400" dirty="0">
              <a:solidFill>
                <a:srgbClr val="3A5DC8"/>
              </a:solidFill>
              <a:latin typeface="Gotham-Medium"/>
              <a:cs typeface="Gotham-Medium"/>
            </a:endParaRPr>
          </a:p>
          <a:p>
            <a:pPr marL="241300" marR="5080" indent="-228600">
              <a:lnSpc>
                <a:spcPts val="2520"/>
              </a:lnSpc>
              <a:spcBef>
                <a:spcPts val="55"/>
              </a:spcBef>
              <a:buChar char="•"/>
              <a:tabLst>
                <a:tab pos="241300" algn="l"/>
              </a:tabLst>
            </a:pPr>
            <a:r>
              <a:rPr spc="-15" dirty="0">
                <a:solidFill>
                  <a:srgbClr val="3E3D3F"/>
                </a:solidFill>
                <a:latin typeface="Gotham-Book"/>
                <a:cs typeface="Gotham-Book"/>
              </a:rPr>
              <a:t>The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Kiosk </a:t>
            </a:r>
            <a:r>
              <a:rPr spc="-5" dirty="0">
                <a:solidFill>
                  <a:srgbClr val="3E3D3F"/>
                </a:solidFill>
                <a:latin typeface="Gotham-Book"/>
                <a:cs typeface="Gotham-Book"/>
              </a:rPr>
              <a:t>Application,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or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Frontend,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is the </a:t>
            </a:r>
            <a:r>
              <a:rPr spc="-5" dirty="0">
                <a:solidFill>
                  <a:srgbClr val="3E3D3F"/>
                </a:solidFill>
                <a:latin typeface="Gotham-Book"/>
                <a:cs typeface="Gotham-Book"/>
              </a:rPr>
              <a:t>customizable </a:t>
            </a:r>
            <a:r>
              <a:rPr spc="-15" dirty="0">
                <a:solidFill>
                  <a:srgbClr val="3E3D3F"/>
                </a:solidFill>
                <a:latin typeface="Gotham-Book"/>
                <a:cs typeface="Gotham-Book"/>
              </a:rPr>
              <a:t>software </a:t>
            </a:r>
            <a:r>
              <a:rPr spc="-5" dirty="0">
                <a:solidFill>
                  <a:srgbClr val="3E3D3F"/>
                </a:solidFill>
                <a:latin typeface="Gotham-Book"/>
                <a:cs typeface="Gotham-Book"/>
              </a:rPr>
              <a:t>that </a:t>
            </a:r>
            <a:r>
              <a:rPr spc="-15" dirty="0">
                <a:solidFill>
                  <a:srgbClr val="3E3D3F"/>
                </a:solidFill>
                <a:latin typeface="Gotham-Book"/>
                <a:cs typeface="Gotham-Book"/>
              </a:rPr>
              <a:t>allows 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customers </a:t>
            </a:r>
            <a:r>
              <a:rPr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look up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account </a:t>
            </a:r>
            <a:r>
              <a:rPr spc="-5" dirty="0">
                <a:solidFill>
                  <a:srgbClr val="3E3D3F"/>
                </a:solidFill>
                <a:latin typeface="Gotham-Book"/>
                <a:cs typeface="Gotham-Book"/>
              </a:rPr>
              <a:t>information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and </a:t>
            </a:r>
            <a:r>
              <a:rPr spc="-15" dirty="0">
                <a:solidFill>
                  <a:srgbClr val="3E3D3F"/>
                </a:solidFill>
                <a:latin typeface="Gotham-Book"/>
                <a:cs typeface="Gotham-Book"/>
              </a:rPr>
              <a:t>make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pc="-5" dirty="0">
                <a:solidFill>
                  <a:srgbClr val="3E3D3F"/>
                </a:solidFill>
                <a:latin typeface="Gotham-Book"/>
                <a:cs typeface="Gotham-Book"/>
              </a:rPr>
              <a:t>payments.</a:t>
            </a:r>
            <a:endParaRPr dirty="0">
              <a:latin typeface="Gotham-Book"/>
              <a:cs typeface="Gotham-Book"/>
            </a:endParaRPr>
          </a:p>
          <a:p>
            <a:pPr marL="12700">
              <a:lnSpc>
                <a:spcPct val="100000"/>
              </a:lnSpc>
              <a:spcBef>
                <a:spcPts val="1895"/>
              </a:spcBef>
            </a:pPr>
            <a:r>
              <a:rPr sz="2400" spc="-10" dirty="0">
                <a:solidFill>
                  <a:srgbClr val="3A5DC8"/>
                </a:solidFill>
                <a:latin typeface="Gotham-Medium"/>
                <a:cs typeface="Gotham-Medium"/>
              </a:rPr>
              <a:t>Customization </a:t>
            </a:r>
            <a:r>
              <a:rPr sz="2400" spc="-20" dirty="0">
                <a:solidFill>
                  <a:srgbClr val="3A5DC8"/>
                </a:solidFill>
                <a:latin typeface="Gotham-Medium"/>
                <a:cs typeface="Gotham-Medium"/>
              </a:rPr>
              <a:t>May</a:t>
            </a:r>
            <a:r>
              <a:rPr sz="2400" spc="-30" dirty="0">
                <a:solidFill>
                  <a:srgbClr val="3A5DC8"/>
                </a:solidFill>
                <a:latin typeface="Gotham-Medium"/>
                <a:cs typeface="Gotham-Medium"/>
              </a:rPr>
              <a:t> </a:t>
            </a:r>
            <a:r>
              <a:rPr sz="2400" dirty="0">
                <a:solidFill>
                  <a:srgbClr val="3A5DC8"/>
                </a:solidFill>
                <a:latin typeface="Gotham-Medium"/>
                <a:cs typeface="Gotham-Medium"/>
              </a:rPr>
              <a:t>Include:</a:t>
            </a:r>
          </a:p>
        </p:txBody>
      </p:sp>
      <p:sp>
        <p:nvSpPr>
          <p:cNvPr id="24" name="object 24"/>
          <p:cNvSpPr/>
          <p:nvPr/>
        </p:nvSpPr>
        <p:spPr>
          <a:xfrm>
            <a:off x="2550820" y="3732276"/>
            <a:ext cx="713079" cy="684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50820" y="4686046"/>
            <a:ext cx="713079" cy="684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50820" y="5639816"/>
            <a:ext cx="713079" cy="684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851210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76359" y="5758749"/>
            <a:ext cx="262255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3</a:t>
            </a:r>
            <a:endParaRPr sz="3000">
              <a:latin typeface="Gotham"/>
              <a:cs typeface="Gotha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85820" y="3919448"/>
            <a:ext cx="87553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Alternate </a:t>
            </a:r>
            <a:r>
              <a:rPr spc="-15" dirty="0">
                <a:solidFill>
                  <a:srgbClr val="3E3D3F"/>
                </a:solidFill>
                <a:latin typeface="Gotham-Book"/>
                <a:cs typeface="Gotham-Book"/>
              </a:rPr>
              <a:t>wording </a:t>
            </a:r>
            <a:r>
              <a:rPr spc="-5" dirty="0">
                <a:solidFill>
                  <a:srgbClr val="3E3D3F"/>
                </a:solidFill>
                <a:latin typeface="Gotham-Book"/>
                <a:cs typeface="Gotham-Book"/>
              </a:rPr>
              <a:t>(“Enter </a:t>
            </a:r>
            <a:r>
              <a:rPr spc="-20" dirty="0">
                <a:solidFill>
                  <a:srgbClr val="3E3D3F"/>
                </a:solidFill>
                <a:latin typeface="Gotham-Book"/>
                <a:cs typeface="Gotham-Book"/>
              </a:rPr>
              <a:t>Account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#” </a:t>
            </a:r>
            <a:r>
              <a:rPr spc="-15" dirty="0">
                <a:solidFill>
                  <a:srgbClr val="3E3D3F"/>
                </a:solidFill>
                <a:latin typeface="Gotham-Book"/>
                <a:cs typeface="Gotham-Book"/>
              </a:rPr>
              <a:t>vs.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“Enter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Member ID”,</a:t>
            </a:r>
            <a:r>
              <a:rPr spc="4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etc.)</a:t>
            </a:r>
            <a:endParaRPr dirty="0">
              <a:latin typeface="Gotham-Book"/>
              <a:cs typeface="Gotham-Boo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76359" y="4804981"/>
            <a:ext cx="95415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21665" algn="l"/>
              </a:tabLst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2</a:t>
            </a:r>
            <a:r>
              <a:rPr sz="2400" b="1" dirty="0">
                <a:solidFill>
                  <a:srgbClr val="FFFFFF"/>
                </a:solidFill>
                <a:latin typeface="Gotham"/>
                <a:cs typeface="Gotham"/>
              </a:rPr>
              <a:t>	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Matching colors </a:t>
            </a:r>
            <a:r>
              <a:rPr dirty="0">
                <a:solidFill>
                  <a:srgbClr val="3E3D3F"/>
                </a:solidFill>
                <a:latin typeface="Gotham-Book"/>
                <a:cs typeface="Gotham-Book"/>
              </a:rPr>
              <a:t>&amp;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graphics </a:t>
            </a:r>
            <a:r>
              <a:rPr spc="-20" dirty="0">
                <a:solidFill>
                  <a:srgbClr val="3E3D3F"/>
                </a:solidFill>
                <a:latin typeface="Gotham-Book"/>
                <a:cs typeface="Gotham-Book"/>
              </a:rPr>
              <a:t>to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reflect </a:t>
            </a:r>
            <a:r>
              <a:rPr spc="-20" dirty="0">
                <a:solidFill>
                  <a:srgbClr val="3E3D3F"/>
                </a:solidFill>
                <a:latin typeface="Gotham-Book"/>
                <a:cs typeface="Gotham-Book"/>
              </a:rPr>
              <a:t>your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current marketing</a:t>
            </a:r>
            <a:r>
              <a:rPr spc="170" dirty="0">
                <a:solidFill>
                  <a:srgbClr val="3E3D3F"/>
                </a:solidFill>
                <a:latin typeface="Gotham-Book"/>
                <a:cs typeface="Gotham-Book"/>
              </a:rPr>
              <a:t> </a:t>
            </a:r>
            <a:r>
              <a:rPr spc="-10" dirty="0">
                <a:solidFill>
                  <a:srgbClr val="3E3D3F"/>
                </a:solidFill>
                <a:latin typeface="Gotham-Book"/>
                <a:cs typeface="Gotham-Book"/>
              </a:rPr>
              <a:t>brand.</a:t>
            </a:r>
            <a:endParaRPr dirty="0">
              <a:latin typeface="Gotham-Book"/>
              <a:cs typeface="Gotham-Boo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62020" y="5666968"/>
            <a:ext cx="1001585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10" dirty="0">
                <a:solidFill>
                  <a:srgbClr val="231F20"/>
                </a:solidFill>
                <a:latin typeface="Gotham-Book"/>
                <a:cs typeface="Gotham-Book"/>
              </a:rPr>
              <a:t>Additional </a:t>
            </a:r>
            <a:r>
              <a:rPr spc="-5" dirty="0">
                <a:solidFill>
                  <a:srgbClr val="231F20"/>
                </a:solidFill>
                <a:latin typeface="Gotham-Book"/>
                <a:cs typeface="Gotham-Book"/>
              </a:rPr>
              <a:t>“qualifiers” </a:t>
            </a:r>
            <a:r>
              <a:rPr spc="-10" dirty="0">
                <a:solidFill>
                  <a:srgbClr val="231F20"/>
                </a:solidFill>
                <a:latin typeface="Gotham-Book"/>
                <a:cs typeface="Gotham-Book"/>
              </a:rPr>
              <a:t>for account </a:t>
            </a:r>
            <a:r>
              <a:rPr spc="-5" dirty="0">
                <a:solidFill>
                  <a:srgbClr val="231F20"/>
                </a:solidFill>
                <a:latin typeface="Gotham-Book"/>
                <a:cs typeface="Gotham-Book"/>
              </a:rPr>
              <a:t>lookup </a:t>
            </a:r>
            <a:r>
              <a:rPr dirty="0">
                <a:solidFill>
                  <a:srgbClr val="231F20"/>
                </a:solidFill>
                <a:latin typeface="Gotham-Book"/>
                <a:cs typeface="Gotham-Book"/>
              </a:rPr>
              <a:t>(a PIN </a:t>
            </a:r>
            <a:r>
              <a:rPr spc="-20" dirty="0">
                <a:solidFill>
                  <a:srgbClr val="231F20"/>
                </a:solidFill>
                <a:latin typeface="Gotham-Book"/>
                <a:cs typeface="Gotham-Book"/>
              </a:rPr>
              <a:t>to </a:t>
            </a:r>
            <a:r>
              <a:rPr spc="-35" dirty="0">
                <a:solidFill>
                  <a:srgbClr val="231F20"/>
                </a:solidFill>
                <a:latin typeface="Gotham-Book"/>
                <a:cs typeface="Gotham-Book"/>
              </a:rPr>
              <a:t>verify, </a:t>
            </a:r>
            <a:r>
              <a:rPr dirty="0">
                <a:solidFill>
                  <a:srgbClr val="231F20"/>
                </a:solidFill>
                <a:latin typeface="Gotham-Book"/>
                <a:cs typeface="Gotham-Book"/>
              </a:rPr>
              <a:t>member </a:t>
            </a:r>
            <a:r>
              <a:rPr spc="-30" dirty="0">
                <a:solidFill>
                  <a:srgbClr val="231F20"/>
                </a:solidFill>
                <a:latin typeface="Gotham-Book"/>
                <a:cs typeface="Gotham-Book"/>
              </a:rPr>
              <a:t>ID, </a:t>
            </a:r>
            <a:r>
              <a:rPr spc="-10" dirty="0">
                <a:solidFill>
                  <a:srgbClr val="231F20"/>
                </a:solidFill>
                <a:latin typeface="Gotham-Book"/>
                <a:cs typeface="Gotham-Book"/>
              </a:rPr>
              <a:t>last </a:t>
            </a:r>
            <a:r>
              <a:rPr dirty="0">
                <a:solidFill>
                  <a:srgbClr val="231F20"/>
                </a:solidFill>
                <a:latin typeface="Gotham-Book"/>
                <a:cs typeface="Gotham-Book"/>
              </a:rPr>
              <a:t>4  digits of the phone number </a:t>
            </a:r>
            <a:r>
              <a:rPr spc="-10" dirty="0">
                <a:solidFill>
                  <a:srgbClr val="231F20"/>
                </a:solidFill>
                <a:latin typeface="Gotham-Book"/>
                <a:cs typeface="Gotham-Book"/>
              </a:rPr>
              <a:t>associated </a:t>
            </a:r>
            <a:r>
              <a:rPr dirty="0">
                <a:solidFill>
                  <a:srgbClr val="231F20"/>
                </a:solidFill>
                <a:latin typeface="Gotham-Book"/>
                <a:cs typeface="Gotham-Book"/>
              </a:rPr>
              <a:t>with the </a:t>
            </a:r>
            <a:r>
              <a:rPr spc="-10" dirty="0">
                <a:solidFill>
                  <a:srgbClr val="231F20"/>
                </a:solidFill>
                <a:latin typeface="Gotham-Book"/>
                <a:cs typeface="Gotham-Book"/>
              </a:rPr>
              <a:t>account,</a:t>
            </a:r>
            <a:r>
              <a:rPr spc="-40" dirty="0">
                <a:solidFill>
                  <a:srgbClr val="231F20"/>
                </a:solidFill>
                <a:latin typeface="Gotham-Book"/>
                <a:cs typeface="Gotham-Book"/>
              </a:rPr>
              <a:t> </a:t>
            </a:r>
            <a:r>
              <a:rPr spc="-10" dirty="0">
                <a:solidFill>
                  <a:srgbClr val="231F20"/>
                </a:solidFill>
                <a:latin typeface="Gotham-Book"/>
                <a:cs typeface="Gotham-Book"/>
              </a:rPr>
              <a:t>etc.)</a:t>
            </a:r>
            <a:endParaRPr dirty="0">
              <a:latin typeface="Gotham-Book"/>
              <a:cs typeface="Gotham-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81933" y="6619693"/>
            <a:ext cx="109581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A5DC8"/>
                </a:solidFill>
                <a:latin typeface="Gotham-Medium" charset="0"/>
                <a:ea typeface="Gotham-Medium" charset="0"/>
                <a:cs typeface="Gotham-Medium" charset="0"/>
              </a:rPr>
              <a:t>Customization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Gotham-Book"/>
                <a:cs typeface="Gotham-Book"/>
              </a:rPr>
              <a:t>A </a:t>
            </a:r>
            <a:r>
              <a:rPr lang="en-US" spc="-25" dirty="0" smtClean="0">
                <a:latin typeface="Gotham-Book"/>
                <a:cs typeface="Gotham-Book"/>
              </a:rPr>
              <a:t>Howard </a:t>
            </a:r>
            <a:r>
              <a:rPr lang="en-US" dirty="0">
                <a:latin typeface="Gotham-Book"/>
                <a:cs typeface="Gotham-Book"/>
              </a:rPr>
              <a:t>kiosk can be </a:t>
            </a:r>
            <a:r>
              <a:rPr lang="en-US" spc="-10" dirty="0">
                <a:latin typeface="Gotham-Book"/>
                <a:cs typeface="Gotham-Book"/>
              </a:rPr>
              <a:t>customized </a:t>
            </a:r>
            <a:r>
              <a:rPr lang="en-US" spc="-30" dirty="0">
                <a:latin typeface="Gotham-Book"/>
                <a:cs typeface="Gotham-Book"/>
              </a:rPr>
              <a:t>by </a:t>
            </a:r>
            <a:r>
              <a:rPr lang="en-US" dirty="0">
                <a:latin typeface="Gotham-Book"/>
                <a:cs typeface="Gotham-Book"/>
              </a:rPr>
              <a:t>our </a:t>
            </a:r>
            <a:r>
              <a:rPr lang="en-US" spc="-5" dirty="0">
                <a:latin typeface="Gotham-Book"/>
                <a:cs typeface="Gotham-Book"/>
              </a:rPr>
              <a:t>staff </a:t>
            </a:r>
            <a:r>
              <a:rPr lang="en-US" spc="-20" dirty="0">
                <a:latin typeface="Gotham-Book"/>
                <a:cs typeface="Gotham-Book"/>
              </a:rPr>
              <a:t>to </a:t>
            </a:r>
            <a:r>
              <a:rPr lang="en-US" spc="-10" dirty="0">
                <a:latin typeface="Gotham-Book"/>
                <a:cs typeface="Gotham-Book"/>
              </a:rPr>
              <a:t>reflect </a:t>
            </a:r>
            <a:r>
              <a:rPr lang="en-US" dirty="0">
                <a:latin typeface="Gotham-Book"/>
                <a:cs typeface="Gotham-Book"/>
              </a:rPr>
              <a:t>the look and  </a:t>
            </a:r>
            <a:r>
              <a:rPr lang="en-US" spc="-10" dirty="0">
                <a:latin typeface="Gotham-Book"/>
                <a:cs typeface="Gotham-Book"/>
              </a:rPr>
              <a:t>feel </a:t>
            </a:r>
            <a:r>
              <a:rPr lang="en-US" dirty="0">
                <a:latin typeface="Gotham-Book"/>
                <a:cs typeface="Gotham-Book"/>
              </a:rPr>
              <a:t>of </a:t>
            </a:r>
            <a:r>
              <a:rPr lang="en-US" spc="-20" dirty="0">
                <a:latin typeface="Gotham-Book"/>
                <a:cs typeface="Gotham-Book"/>
              </a:rPr>
              <a:t>your </a:t>
            </a:r>
            <a:r>
              <a:rPr lang="en-US" spc="-25" dirty="0">
                <a:latin typeface="Gotham-Book"/>
                <a:cs typeface="Gotham-Book"/>
              </a:rPr>
              <a:t>system </a:t>
            </a:r>
            <a:r>
              <a:rPr lang="en-US" dirty="0">
                <a:latin typeface="Gotham-Book"/>
                <a:cs typeface="Gotham-Book"/>
              </a:rPr>
              <a:t>or billing </a:t>
            </a:r>
            <a:r>
              <a:rPr lang="en-US" spc="-15" dirty="0">
                <a:latin typeface="Gotham-Book"/>
                <a:cs typeface="Gotham-Book"/>
              </a:rPr>
              <a:t>software. </a:t>
            </a:r>
            <a:r>
              <a:rPr lang="en-US" spc="-70" dirty="0">
                <a:latin typeface="Gotham-Book"/>
                <a:cs typeface="Gotham-Book"/>
              </a:rPr>
              <a:t>We </a:t>
            </a:r>
            <a:r>
              <a:rPr lang="en-US" dirty="0">
                <a:latin typeface="Gotham-Book"/>
                <a:cs typeface="Gotham-Book"/>
              </a:rPr>
              <a:t>can change</a:t>
            </a:r>
            <a:r>
              <a:rPr lang="en-US" spc="95" dirty="0">
                <a:latin typeface="Gotham-Book"/>
                <a:cs typeface="Gotham-Book"/>
              </a:rPr>
              <a:t> </a:t>
            </a:r>
            <a:r>
              <a:rPr lang="en-US" dirty="0" smtClean="0">
                <a:latin typeface="Gotham-Book"/>
                <a:cs typeface="Gotham-Book"/>
              </a:rPr>
              <a:t>the </a:t>
            </a:r>
            <a:r>
              <a:rPr lang="en-US" spc="-10" dirty="0" smtClean="0">
                <a:latin typeface="Gotham-Book"/>
                <a:cs typeface="Gotham-Book"/>
              </a:rPr>
              <a:t>customer </a:t>
            </a:r>
            <a:r>
              <a:rPr lang="en-US" spc="-15" dirty="0">
                <a:latin typeface="Gotham-Book"/>
                <a:cs typeface="Gotham-Book"/>
              </a:rPr>
              <a:t>interface </a:t>
            </a:r>
            <a:r>
              <a:rPr lang="en-US" spc="-20" dirty="0">
                <a:latin typeface="Gotham-Book"/>
                <a:cs typeface="Gotham-Book"/>
              </a:rPr>
              <a:t>to behave </a:t>
            </a:r>
            <a:r>
              <a:rPr lang="en-US" dirty="0">
                <a:latin typeface="Gotham-Medium"/>
                <a:cs typeface="Gotham-Medium"/>
              </a:rPr>
              <a:t>the </a:t>
            </a:r>
            <a:r>
              <a:rPr lang="en-US" spc="-30" dirty="0">
                <a:latin typeface="Gotham-Medium"/>
                <a:cs typeface="Gotham-Medium"/>
              </a:rPr>
              <a:t>way </a:t>
            </a:r>
            <a:r>
              <a:rPr lang="en-US" spc="-25" dirty="0">
                <a:latin typeface="Gotham-Medium"/>
                <a:cs typeface="Gotham-Medium"/>
              </a:rPr>
              <a:t>you </a:t>
            </a:r>
            <a:r>
              <a:rPr lang="en-US" spc="-15" dirty="0">
                <a:latin typeface="Gotham-Medium"/>
                <a:cs typeface="Gotham-Medium"/>
              </a:rPr>
              <a:t>want </a:t>
            </a:r>
            <a:r>
              <a:rPr lang="en-US" dirty="0">
                <a:latin typeface="Gotham-Book"/>
                <a:cs typeface="Gotham-Book"/>
              </a:rPr>
              <a:t>it </a:t>
            </a:r>
            <a:r>
              <a:rPr lang="en-US" spc="-20" dirty="0">
                <a:latin typeface="Gotham-Book"/>
                <a:cs typeface="Gotham-Book"/>
              </a:rPr>
              <a:t>to </a:t>
            </a:r>
            <a:r>
              <a:rPr lang="en-US" spc="-15" dirty="0" smtClean="0">
                <a:latin typeface="Gotham-Book"/>
                <a:cs typeface="Gotham-Book"/>
              </a:rPr>
              <a:t>interact </a:t>
            </a:r>
            <a:r>
              <a:rPr lang="en-US" dirty="0">
                <a:latin typeface="Gotham-Book"/>
                <a:cs typeface="Gotham-Book"/>
              </a:rPr>
              <a:t>with </a:t>
            </a:r>
            <a:r>
              <a:rPr lang="en-US" spc="-20" dirty="0">
                <a:latin typeface="Gotham-Book"/>
                <a:cs typeface="Gotham-Book"/>
              </a:rPr>
              <a:t>your </a:t>
            </a:r>
            <a:r>
              <a:rPr lang="en-US" spc="-30" dirty="0">
                <a:latin typeface="Gotham-Book"/>
                <a:cs typeface="Gotham-Book"/>
              </a:rPr>
              <a:t>customer.</a:t>
            </a:r>
            <a:endParaRPr lang="en-US" dirty="0">
              <a:latin typeface="Gotham-Medium" charset="0"/>
              <a:ea typeface="Gotham-Medium" charset="0"/>
              <a:cs typeface="Gotham-Medium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8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1560" y="2540"/>
            <a:ext cx="429259" cy="8227059"/>
          </a:xfrm>
          <a:custGeom>
            <a:avLst/>
            <a:gdLst/>
            <a:ahLst/>
            <a:cxnLst/>
            <a:rect l="l" t="t" r="r" b="b"/>
            <a:pathLst>
              <a:path w="429260" h="8227059">
                <a:moveTo>
                  <a:pt x="429259" y="8227059"/>
                </a:moveTo>
                <a:lnTo>
                  <a:pt x="429259" y="0"/>
                </a:lnTo>
                <a:lnTo>
                  <a:pt x="0" y="0"/>
                </a:lnTo>
                <a:lnTo>
                  <a:pt x="0" y="8227059"/>
                </a:lnTo>
                <a:lnTo>
                  <a:pt x="429259" y="8227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80" y="7374462"/>
            <a:ext cx="1600199" cy="401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3962" y="0"/>
            <a:ext cx="546437" cy="14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83966" y="0"/>
            <a:ext cx="546735" cy="144780"/>
          </a:xfrm>
          <a:custGeom>
            <a:avLst/>
            <a:gdLst/>
            <a:ahLst/>
            <a:cxnLst/>
            <a:rect l="l" t="t" r="r" b="b"/>
            <a:pathLst>
              <a:path w="546734" h="144780">
                <a:moveTo>
                  <a:pt x="0" y="0"/>
                </a:moveTo>
                <a:lnTo>
                  <a:pt x="67418" y="144613"/>
                </a:lnTo>
                <a:lnTo>
                  <a:pt x="546433" y="144613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25219" y="144614"/>
            <a:ext cx="805180" cy="1399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08990" y="1543841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5218" y="144606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5219" y="1543837"/>
            <a:ext cx="805180" cy="1399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5224" y="1543842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5219" y="2943072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08990" y="4342303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5218" y="2943068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25219" y="4342307"/>
            <a:ext cx="805180" cy="1399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5224" y="4342303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39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  <a:lnTo>
                  <a:pt x="805176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5219" y="5741530"/>
            <a:ext cx="805180" cy="13992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508990" y="7140766"/>
            <a:ext cx="642620" cy="0"/>
          </a:xfrm>
          <a:custGeom>
            <a:avLst/>
            <a:gdLst/>
            <a:ahLst/>
            <a:cxnLst/>
            <a:rect l="l" t="t" r="r" b="b"/>
            <a:pathLst>
              <a:path w="642619">
                <a:moveTo>
                  <a:pt x="0" y="0"/>
                </a:moveTo>
                <a:lnTo>
                  <a:pt x="64239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25218" y="5741531"/>
            <a:ext cx="805180" cy="1399540"/>
          </a:xfrm>
          <a:custGeom>
            <a:avLst/>
            <a:gdLst/>
            <a:ahLst/>
            <a:cxnLst/>
            <a:rect l="l" t="t" r="r" b="b"/>
            <a:pathLst>
              <a:path w="805180" h="1399540">
                <a:moveTo>
                  <a:pt x="805181" y="0"/>
                </a:moveTo>
                <a:lnTo>
                  <a:pt x="326161" y="0"/>
                </a:lnTo>
                <a:lnTo>
                  <a:pt x="0" y="699617"/>
                </a:lnTo>
                <a:lnTo>
                  <a:pt x="326161" y="139923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5219" y="7140765"/>
            <a:ext cx="805180" cy="108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25224" y="7140766"/>
            <a:ext cx="805180" cy="1089025"/>
          </a:xfrm>
          <a:custGeom>
            <a:avLst/>
            <a:gdLst/>
            <a:ahLst/>
            <a:cxnLst/>
            <a:rect l="l" t="t" r="r" b="b"/>
            <a:pathLst>
              <a:path w="805180" h="1089025">
                <a:moveTo>
                  <a:pt x="805176" y="0"/>
                </a:moveTo>
                <a:lnTo>
                  <a:pt x="326161" y="0"/>
                </a:lnTo>
                <a:lnTo>
                  <a:pt x="0" y="699617"/>
                </a:lnTo>
                <a:lnTo>
                  <a:pt x="181452" y="108883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538116" y="900237"/>
            <a:ext cx="9958684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18965" algn="l"/>
              </a:tabLst>
            </a:pPr>
            <a:r>
              <a:rPr sz="5500" dirty="0">
                <a:latin typeface="Gotham"/>
                <a:cs typeface="Gotham"/>
              </a:rPr>
              <a:t>SOFT</a:t>
            </a:r>
            <a:r>
              <a:rPr sz="5500" spc="-500" dirty="0">
                <a:latin typeface="Gotham"/>
                <a:cs typeface="Gotham"/>
              </a:rPr>
              <a:t>W</a:t>
            </a:r>
            <a:r>
              <a:rPr sz="5500" dirty="0">
                <a:latin typeface="Gotham"/>
                <a:cs typeface="Gotham"/>
              </a:rPr>
              <a:t>ARE	</a:t>
            </a:r>
            <a:r>
              <a:rPr sz="5500" dirty="0" smtClean="0">
                <a:latin typeface="Gotham"/>
                <a:cs typeface="Gotham"/>
              </a:rPr>
              <a:t>SUITE</a:t>
            </a:r>
            <a:r>
              <a:rPr lang="en-US" sz="5500" dirty="0" smtClean="0">
                <a:latin typeface="Gotham"/>
                <a:cs typeface="Gotham"/>
              </a:rPr>
              <a:t> DEMO</a:t>
            </a:r>
            <a:endParaRPr sz="5500" dirty="0">
              <a:latin typeface="Gotham"/>
              <a:cs typeface="Gotha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508989" y="0"/>
            <a:ext cx="1121410" cy="8229600"/>
          </a:xfrm>
          <a:custGeom>
            <a:avLst/>
            <a:gdLst/>
            <a:ahLst/>
            <a:cxnLst/>
            <a:rect l="l" t="t" r="r" b="b"/>
            <a:pathLst>
              <a:path w="1121409" h="8229600">
                <a:moveTo>
                  <a:pt x="0" y="8229600"/>
                </a:moveTo>
                <a:lnTo>
                  <a:pt x="1121409" y="8229600"/>
                </a:lnTo>
                <a:lnTo>
                  <a:pt x="1121409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14267" y="3986084"/>
            <a:ext cx="186690" cy="459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Gotham"/>
                <a:cs typeface="Gotham"/>
              </a:rPr>
              <a:t>1</a:t>
            </a:r>
            <a:endParaRPr sz="3000" dirty="0">
              <a:latin typeface="Gotham"/>
              <a:cs typeface="Gotham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48429"/>
            <a:ext cx="8546595" cy="5685343"/>
          </a:xfrm>
          <a:prstGeom prst="rect">
            <a:avLst/>
          </a:prstGeom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09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14:pan dir="u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1152</Words>
  <Application>Microsoft Macintosh PowerPoint</Application>
  <PresentationFormat>Custom</PresentationFormat>
  <Paragraphs>189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</vt:lpstr>
      <vt:lpstr>Gotham</vt:lpstr>
      <vt:lpstr>Gotham Narrow</vt:lpstr>
      <vt:lpstr>Gotham Narrow Book</vt:lpstr>
      <vt:lpstr>Gotham Narrow Light</vt:lpstr>
      <vt:lpstr>Gotham Narrow Medium</vt:lpstr>
      <vt:lpstr>Gotham-Book</vt:lpstr>
      <vt:lpstr>Gotham-Medium</vt:lpstr>
      <vt:lpstr>Times New Roman</vt:lpstr>
      <vt:lpstr>Arial</vt:lpstr>
      <vt:lpstr>Office Theme</vt:lpstr>
      <vt:lpstr>PowerPoint Presentation</vt:lpstr>
      <vt:lpstr>HOWARD ONE SERIES</vt:lpstr>
      <vt:lpstr>MODEL COMPONENTS</vt:lpstr>
      <vt:lpstr>CUSTOMER BENEFITS</vt:lpstr>
      <vt:lpstr>CUSTOMER BENEFITS</vt:lpstr>
      <vt:lpstr>BUSINESS BENEFITS</vt:lpstr>
      <vt:lpstr>BUSINESS BENEFITS</vt:lpstr>
      <vt:lpstr>SOFTWARE SUITE</vt:lpstr>
      <vt:lpstr>SOFTWARE SUITE DEMO</vt:lpstr>
      <vt:lpstr>SOFTWARE SUITE DEMO</vt:lpstr>
      <vt:lpstr>SOFTWARE SUITE DEMO</vt:lpstr>
      <vt:lpstr>SOFTWARE SUITE DEMO</vt:lpstr>
      <vt:lpstr>SOFTWARE SUITE DEMO</vt:lpstr>
      <vt:lpstr>SOFTWARE SUITE DEMO</vt:lpstr>
      <vt:lpstr>SOFTWARE SUITE DEMO</vt:lpstr>
      <vt:lpstr>SOFTWARE SUITE DEMO</vt:lpstr>
      <vt:lpstr>BACKEND MANAGEMENT</vt:lpstr>
      <vt:lpstr>BACKEND MANAGEMENT</vt:lpstr>
      <vt:lpstr>BACKEND MANAGEMENT</vt:lpstr>
      <vt:lpstr>BACKEND MANAGEMENT</vt:lpstr>
      <vt:lpstr>COLOR OPTIONS</vt:lpstr>
      <vt:lpstr>COLOR OPTIONS</vt:lpstr>
      <vt:lpstr>CUSTOM COLORS</vt:lpstr>
      <vt:lpstr>HOWARD ONE SERIES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Dyess</dc:creator>
  <cp:lastModifiedBy>Ashley Grant</cp:lastModifiedBy>
  <cp:revision>59</cp:revision>
  <cp:lastPrinted>2017-02-15T14:31:31Z</cp:lastPrinted>
  <dcterms:created xsi:type="dcterms:W3CDTF">2017-02-13T10:53:47Z</dcterms:created>
  <dcterms:modified xsi:type="dcterms:W3CDTF">2017-04-26T15:44:06Z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2017-02-13T00:00:00Z</vt:filetime>
  </property>
</Properties>
</file>