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96" r:id="rId4"/>
    <p:sldId id="261" r:id="rId5"/>
    <p:sldId id="262" r:id="rId6"/>
    <p:sldId id="263" r:id="rId7"/>
    <p:sldId id="273" r:id="rId8"/>
    <p:sldId id="321" r:id="rId9"/>
    <p:sldId id="325" r:id="rId10"/>
    <p:sldId id="326" r:id="rId11"/>
    <p:sldId id="327" r:id="rId12"/>
    <p:sldId id="298" r:id="rId13"/>
    <p:sldId id="297" r:id="rId14"/>
    <p:sldId id="307" r:id="rId15"/>
    <p:sldId id="308" r:id="rId16"/>
    <p:sldId id="299" r:id="rId17"/>
    <p:sldId id="305" r:id="rId18"/>
    <p:sldId id="306" r:id="rId19"/>
    <p:sldId id="300" r:id="rId20"/>
    <p:sldId id="309" r:id="rId21"/>
    <p:sldId id="270" r:id="rId22"/>
    <p:sldId id="328" r:id="rId23"/>
    <p:sldId id="332" r:id="rId24"/>
    <p:sldId id="333" r:id="rId25"/>
    <p:sldId id="334" r:id="rId26"/>
    <p:sldId id="329" r:id="rId27"/>
    <p:sldId id="335" r:id="rId28"/>
    <p:sldId id="330" r:id="rId29"/>
    <p:sldId id="331" r:id="rId30"/>
    <p:sldId id="336" r:id="rId31"/>
    <p:sldId id="274" r:id="rId32"/>
    <p:sldId id="324" r:id="rId33"/>
    <p:sldId id="315" r:id="rId34"/>
    <p:sldId id="3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82"/>
    <p:restoredTop sz="94664"/>
  </p:normalViewPr>
  <p:slideViewPr>
    <p:cSldViewPr snapToGrid="0" snapToObjects="1">
      <p:cViewPr>
        <p:scale>
          <a:sx n="93" d="100"/>
          <a:sy n="93" d="100"/>
        </p:scale>
        <p:origin x="32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500" units="cm"/>
          <inkml:channel name="Y" type="integer" max="3000" units="cm"/>
          <inkml:channel name="T" type="integer" max="2.14748E9" units="dev"/>
        </inkml:traceFormat>
        <inkml:channelProperties>
          <inkml:channelProperty channel="X" name="resolution" value="72.58064" units="1/cm"/>
          <inkml:channelProperty channel="Y" name="resolution" value="71.42857" units="1/cm"/>
          <inkml:channelProperty channel="T" name="resolution" value="1" units="1/dev"/>
        </inkml:channelProperties>
      </inkml:inkSource>
      <inkml:timestamp xml:id="ts0" timeString="2019-05-13T23:49:07.162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EC54-2AF6-274D-898A-8340255AB370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A1B2-9BD9-B846-B464-9206274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5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EC65-F967-5A46-B75F-4377D0BA0EDB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0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2DF-F565-E741-82BE-A890B69C180D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4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9B46-01B5-F34C-8E0F-2F5550993358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AC18-A765-2442-BADB-0B14970AAD03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2488-E532-ED45-B4DD-7EAE2A493A16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4C2A-C011-B84F-9BEF-C323CF92FA02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3870-23FB-2A45-A521-9F7C88E873EF}" type="datetime1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5690-8A77-244B-B229-F931557FAAA4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8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3F64-FCE2-9443-A824-C61A8DD05D3A}" type="datetime1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5031-9747-2246-8F70-966CE2123D1F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635-2916-DB44-BAC2-94924FD5A237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C23A6-9507-E74D-97CD-0F84ED59E872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slide" Target="slide21.xml"/><Relationship Id="rId21" Type="http://schemas.openxmlformats.org/officeDocument/2006/relationships/slide" Target="slide18.xml"/><Relationship Id="rId7" Type="http://schemas.openxmlformats.org/officeDocument/2006/relationships/slide" Target="slide7.xml"/><Relationship Id="rId12" Type="http://schemas.openxmlformats.org/officeDocument/2006/relationships/image" Target="../media/image29.png"/><Relationship Id="rId17" Type="http://schemas.openxmlformats.org/officeDocument/2006/relationships/slide" Target="slide13.xml"/><Relationship Id="rId2" Type="http://schemas.openxmlformats.org/officeDocument/2006/relationships/image" Target="../media/image23.jpe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17.xml"/><Relationship Id="rId5" Type="http://schemas.openxmlformats.org/officeDocument/2006/relationships/slide" Target="slide32.xml"/><Relationship Id="rId15" Type="http://schemas.openxmlformats.org/officeDocument/2006/relationships/slide" Target="slide19.xml"/><Relationship Id="rId23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slide" Target="slide3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slide" Target="slide31.xml"/><Relationship Id="rId4" Type="http://schemas.openxmlformats.org/officeDocument/2006/relationships/slide" Target="slide18.xml"/><Relationship Id="rId9" Type="http://schemas.openxmlformats.org/officeDocument/2006/relationships/image" Target="../media/image41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image" Target="../media/image52.png"/><Relationship Id="rId1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6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12" Type="http://schemas.openxmlformats.org/officeDocument/2006/relationships/slide" Target="slide2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microsoft.com/office/2007/relationships/hdphoto" Target="../media/hdphoto3.wdp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5.jpg"/><Relationship Id="rId7" Type="http://schemas.openxmlformats.org/officeDocument/2006/relationships/slide" Target="slide2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customXml" Target="../ink/ink1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7.wdp"/><Relationship Id="rId3" Type="http://schemas.openxmlformats.org/officeDocument/2006/relationships/image" Target="../media/image67.jpg"/><Relationship Id="rId7" Type="http://schemas.microsoft.com/office/2007/relationships/hdphoto" Target="../media/hdphoto4.wdp"/><Relationship Id="rId12" Type="http://schemas.openxmlformats.org/officeDocument/2006/relationships/image" Target="../media/image7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6.wdp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slide" Target="slide32.xml"/><Relationship Id="rId9" Type="http://schemas.microsoft.com/office/2007/relationships/hdphoto" Target="../media/hdphoto5.wdp"/><Relationship Id="rId1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5.jpg"/><Relationship Id="rId18" Type="http://schemas.openxmlformats.org/officeDocument/2006/relationships/image" Target="../media/image90.pn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11" Type="http://schemas.openxmlformats.org/officeDocument/2006/relationships/image" Target="../media/image83.jpeg"/><Relationship Id="rId5" Type="http://schemas.openxmlformats.org/officeDocument/2006/relationships/image" Target="../media/image77.jpg"/><Relationship Id="rId15" Type="http://schemas.openxmlformats.org/officeDocument/2006/relationships/image" Target="../media/image87.jpg"/><Relationship Id="rId10" Type="http://schemas.openxmlformats.org/officeDocument/2006/relationships/image" Target="../media/image82.jpg"/><Relationship Id="rId19" Type="http://schemas.openxmlformats.org/officeDocument/2006/relationships/slide" Target="slide16.xml"/><Relationship Id="rId4" Type="http://schemas.openxmlformats.org/officeDocument/2006/relationships/image" Target="../media/image76.jpeg"/><Relationship Id="rId9" Type="http://schemas.openxmlformats.org/officeDocument/2006/relationships/image" Target="../media/image81.jpg"/><Relationship Id="rId1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2.png"/><Relationship Id="rId7" Type="http://schemas.openxmlformats.org/officeDocument/2006/relationships/slide" Target="slide1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65.183.104.108:8081/index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A7662-553D-ED4D-B167-1A6E24F9D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" y="0"/>
            <a:ext cx="1218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4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31E69-CBF7-7F49-B8DA-97B32AFB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EBB4CD-DBF8-C14D-BEE6-025DFFF7A852}"/>
              </a:ext>
            </a:extLst>
          </p:cNvPr>
          <p:cNvSpPr txBox="1"/>
          <p:nvPr/>
        </p:nvSpPr>
        <p:spPr>
          <a:xfrm>
            <a:off x="5055048" y="3320322"/>
            <a:ext cx="6349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has completed over 1,500</a:t>
            </a:r>
          </a:p>
          <a:p>
            <a:r>
              <a:rPr lang="en-US" sz="3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Audio Visual and Networking projects since 2016.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7A2BAF-7B70-C54C-B031-4E3982D77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r="25348"/>
          <a:stretch/>
        </p:blipFill>
        <p:spPr>
          <a:xfrm>
            <a:off x="5055048" y="2230629"/>
            <a:ext cx="3383280" cy="11143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FDD531-029D-084B-8851-2ECFFB41C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3" y="2002491"/>
            <a:ext cx="3569348" cy="35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6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31E69-CBF7-7F49-B8DA-97B32AFB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693EF1-1D58-B441-9D12-C550790D5171}"/>
              </a:ext>
            </a:extLst>
          </p:cNvPr>
          <p:cNvSpPr txBox="1"/>
          <p:nvPr/>
        </p:nvSpPr>
        <p:spPr>
          <a:xfrm>
            <a:off x="5055048" y="3320322"/>
            <a:ext cx="6349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has completed over 500</a:t>
            </a:r>
          </a:p>
          <a:p>
            <a:r>
              <a:rPr lang="en-US" sz="3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Networking projects since 2016.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96A7F-7DD1-E449-B42F-3B17CD19B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r="25348"/>
          <a:stretch/>
        </p:blipFill>
        <p:spPr>
          <a:xfrm>
            <a:off x="5055048" y="2230629"/>
            <a:ext cx="3383280" cy="111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7BA1BD-1095-3240-B637-CA035054D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3" y="2002491"/>
            <a:ext cx="3569348" cy="35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6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4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C8D79-7974-3347-B4B0-7649585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7895754F-FE19-9E4C-A8A2-0387F9486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7" y="2115364"/>
            <a:ext cx="1174798" cy="117570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3069FCF-E796-BF4A-87EA-B9D096251A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00" y="2115364"/>
            <a:ext cx="1206640" cy="1207576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3D656BBB-2DCF-624C-837B-183E43779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74" y="2115364"/>
            <a:ext cx="1158425" cy="1159324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2F0B88BC-3215-604C-93AC-58A7314B13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11" y="2115364"/>
            <a:ext cx="1246359" cy="1247326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2909B0A0-EE77-9540-B9BC-54FC8E51B6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52" y="4366722"/>
            <a:ext cx="1249898" cy="12508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1205D77-E111-A349-816A-2B00C0069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7" y="4404944"/>
            <a:ext cx="1246359" cy="124732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E3FA7DC-D3F8-324C-B9A6-C4A35BC9FD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6" y="4315121"/>
            <a:ext cx="1246359" cy="1247326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594D7FD-60BD-A84F-90F5-8D67599524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82" y="2115364"/>
            <a:ext cx="1246359" cy="1247326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371E6F5B-F232-1E4E-BBA0-CF8D158EA5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22" y="4370264"/>
            <a:ext cx="1246359" cy="124732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5AE75A49-2D3E-7342-B169-904A3754DE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74" y="4323073"/>
            <a:ext cx="1246359" cy="1247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764E2B-AE0D-A149-B6B6-FFDB6DCF390A}"/>
              </a:ext>
            </a:extLst>
          </p:cNvPr>
          <p:cNvSpPr txBox="1"/>
          <p:nvPr/>
        </p:nvSpPr>
        <p:spPr>
          <a:xfrm>
            <a:off x="249346" y="3367567"/>
            <a:ext cx="227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A: </a:t>
            </a:r>
            <a:r>
              <a:rPr lang="en-US" sz="1400" b="1" u="sng" dirty="0">
                <a:solidFill>
                  <a:schemeClr val="bg1"/>
                </a:solidFill>
              </a:rPr>
              <a:t>COMPUTING 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CEA75-0C7D-3C43-AE0A-15A0A67F322E}"/>
              </a:ext>
            </a:extLst>
          </p:cNvPr>
          <p:cNvSpPr txBox="1"/>
          <p:nvPr/>
        </p:nvSpPr>
        <p:spPr>
          <a:xfrm>
            <a:off x="3071439" y="3422896"/>
            <a:ext cx="16212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B: </a:t>
            </a:r>
            <a:r>
              <a:rPr lang="en-US" sz="1400" b="1" u="sng" dirty="0">
                <a:solidFill>
                  <a:schemeClr val="bg1"/>
                </a:solidFill>
              </a:rPr>
              <a:t>AUDIOVISUAL &amp;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INSTRUCTIONAL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B607C8-9F2B-D941-9A0A-094D275148BF}"/>
              </a:ext>
            </a:extLst>
          </p:cNvPr>
          <p:cNvSpPr txBox="1"/>
          <p:nvPr/>
        </p:nvSpPr>
        <p:spPr>
          <a:xfrm>
            <a:off x="5457500" y="3422366"/>
            <a:ext cx="15223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C: </a:t>
            </a:r>
            <a:r>
              <a:rPr lang="en-US" sz="1400" b="1" u="sng" dirty="0">
                <a:solidFill>
                  <a:schemeClr val="bg1"/>
                </a:solidFill>
              </a:rPr>
              <a:t>NETWORKING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INFRASTRUCTURE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A43D0-F86C-0D45-82D4-6F9E0018F443}"/>
              </a:ext>
            </a:extLst>
          </p:cNvPr>
          <p:cNvSpPr txBox="1"/>
          <p:nvPr/>
        </p:nvSpPr>
        <p:spPr>
          <a:xfrm>
            <a:off x="7773054" y="3422366"/>
            <a:ext cx="1567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D: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VIRTULIZATION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BE61B9-51AB-414E-A272-610249139882}"/>
              </a:ext>
            </a:extLst>
          </p:cNvPr>
          <p:cNvSpPr txBox="1"/>
          <p:nvPr/>
        </p:nvSpPr>
        <p:spPr>
          <a:xfrm>
            <a:off x="10018532" y="3422366"/>
            <a:ext cx="1867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E: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</a:t>
            </a:r>
            <a:r>
              <a:rPr lang="en-US" sz="1400" b="1" u="sng" dirty="0">
                <a:solidFill>
                  <a:schemeClr val="bg1"/>
                </a:solidFill>
              </a:rPr>
              <a:t> SECURITY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839CB-C65E-FA4D-BCA5-370B30A81C22}"/>
              </a:ext>
            </a:extLst>
          </p:cNvPr>
          <p:cNvSpPr txBox="1"/>
          <p:nvPr/>
        </p:nvSpPr>
        <p:spPr>
          <a:xfrm>
            <a:off x="234847" y="5684261"/>
            <a:ext cx="235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F: </a:t>
            </a:r>
            <a:r>
              <a:rPr lang="en-US" sz="1400" b="1" u="sng" dirty="0">
                <a:solidFill>
                  <a:schemeClr val="bg1"/>
                </a:solidFill>
              </a:rPr>
              <a:t>KIOSK &amp; DIGITAL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SIGNAGE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A5300-47E6-B249-9394-08714FC417C5}"/>
              </a:ext>
            </a:extLst>
          </p:cNvPr>
          <p:cNvSpPr txBox="1"/>
          <p:nvPr/>
        </p:nvSpPr>
        <p:spPr>
          <a:xfrm>
            <a:off x="2719259" y="5684261"/>
            <a:ext cx="2154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G: </a:t>
            </a:r>
            <a:r>
              <a:rPr lang="en-US" sz="1400" b="1" u="sng" dirty="0">
                <a:solidFill>
                  <a:schemeClr val="bg1"/>
                </a:solidFill>
              </a:rPr>
              <a:t>SOFTWARE SOLUTIONS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68E76C-817E-D640-9FA2-E67EDF46AA13}"/>
              </a:ext>
            </a:extLst>
          </p:cNvPr>
          <p:cNvSpPr txBox="1"/>
          <p:nvPr/>
        </p:nvSpPr>
        <p:spPr>
          <a:xfrm>
            <a:off x="5125026" y="5684078"/>
            <a:ext cx="227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H: </a:t>
            </a:r>
            <a:r>
              <a:rPr lang="en-US" sz="1400" b="1" u="sng" dirty="0">
                <a:solidFill>
                  <a:schemeClr val="bg1"/>
                </a:solidFill>
              </a:rPr>
              <a:t>PROFESSIONAL SERVICES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D8791-EA0B-D946-8342-A2413635C067}"/>
              </a:ext>
            </a:extLst>
          </p:cNvPr>
          <p:cNvSpPr txBox="1"/>
          <p:nvPr/>
        </p:nvSpPr>
        <p:spPr>
          <a:xfrm>
            <a:off x="7793272" y="5684078"/>
            <a:ext cx="1571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I: </a:t>
            </a:r>
            <a:r>
              <a:rPr lang="en-US" sz="1400" b="1" u="sng" dirty="0">
                <a:solidFill>
                  <a:schemeClr val="bg1"/>
                </a:solidFill>
              </a:rPr>
              <a:t>E-COMMERCE &amp;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ACCESSORIES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43B241-D240-1641-8C92-696C28C9E0A7}"/>
              </a:ext>
            </a:extLst>
          </p:cNvPr>
          <p:cNvSpPr txBox="1"/>
          <p:nvPr/>
        </p:nvSpPr>
        <p:spPr>
          <a:xfrm>
            <a:off x="10018532" y="5684078"/>
            <a:ext cx="1971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J: </a:t>
            </a:r>
            <a:r>
              <a:rPr lang="en-US" sz="1400" b="1" u="sng" dirty="0">
                <a:solidFill>
                  <a:schemeClr val="bg1"/>
                </a:solidFill>
              </a:rPr>
              <a:t>PRO </a:t>
            </a:r>
            <a:r>
              <a:rPr lang="en-US" sz="1400" b="1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TEACHING &amp; LEARNING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A508C-ACED-644C-A942-83CD9C004E30}"/>
              </a:ext>
            </a:extLst>
          </p:cNvPr>
          <p:cNvSpPr txBox="1"/>
          <p:nvPr/>
        </p:nvSpPr>
        <p:spPr>
          <a:xfrm>
            <a:off x="3199200" y="1184410"/>
            <a:ext cx="5952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 ONE STOP SHOP 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57044EA9-B350-7245-97BB-F9F64FDC14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51" y="6401851"/>
            <a:ext cx="3648289" cy="357108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245DDB51-B2F8-2545-A162-653C00F539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6" y="6401851"/>
            <a:ext cx="1990153" cy="425908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C0ED9B62-C319-8F41-807F-AFE57A04D5E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95" y="6353241"/>
            <a:ext cx="2209683" cy="43751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F240AFBB-AF3E-1D40-8264-94E815272FE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97" y="6401851"/>
            <a:ext cx="1870627" cy="3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C8D79-7974-3347-B4B0-7649585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5F55E7-7F7F-024F-9346-5264D745C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63" y="2655083"/>
            <a:ext cx="3413089" cy="34157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B11B44-5A81-5F43-839B-8618EF2AED55}"/>
              </a:ext>
            </a:extLst>
          </p:cNvPr>
          <p:cNvSpPr txBox="1"/>
          <p:nvPr/>
        </p:nvSpPr>
        <p:spPr>
          <a:xfrm>
            <a:off x="2049739" y="1359673"/>
            <a:ext cx="7835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3566B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		COMPUTING SOLUTIONS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79F937-83F7-4848-A35A-00A57E04E9A7}"/>
              </a:ext>
            </a:extLst>
          </p:cNvPr>
          <p:cNvSpPr txBox="1"/>
          <p:nvPr/>
        </p:nvSpPr>
        <p:spPr>
          <a:xfrm>
            <a:off x="5301956" y="2531390"/>
            <a:ext cx="68295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566B1"/>
                </a:solidFill>
              </a:rPr>
              <a:t>1.</a:t>
            </a:r>
            <a:r>
              <a:rPr lang="en-US" sz="2800" dirty="0">
                <a:solidFill>
                  <a:schemeClr val="bg1"/>
                </a:solidFill>
              </a:rPr>
              <a:t> Accessories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Antivirus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3. </a:t>
            </a:r>
            <a:r>
              <a:rPr lang="en-US" sz="2800" dirty="0">
                <a:solidFill>
                  <a:schemeClr val="bg1"/>
                </a:solidFill>
              </a:rPr>
              <a:t>Desktops</a:t>
            </a:r>
          </a:p>
          <a:p>
            <a:r>
              <a:rPr lang="en-US" sz="2800" dirty="0">
                <a:solidFill>
                  <a:srgbClr val="3566B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Management Solutions 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5. </a:t>
            </a:r>
            <a:r>
              <a:rPr lang="en-US" sz="2800" dirty="0">
                <a:solidFill>
                  <a:schemeClr val="bg1"/>
                </a:solidFill>
              </a:rPr>
              <a:t>Mobile Presentation and Charging Stations </a:t>
            </a:r>
          </a:p>
          <a:p>
            <a:r>
              <a:rPr lang="en-US" sz="2800" dirty="0">
                <a:solidFill>
                  <a:srgbClr val="3566B1"/>
                </a:solidFill>
              </a:rPr>
              <a:t>6. </a:t>
            </a:r>
            <a:r>
              <a:rPr lang="en-US" sz="2800" dirty="0">
                <a:solidFill>
                  <a:schemeClr val="bg1"/>
                </a:solidFill>
              </a:rPr>
              <a:t>Notebooks and Tablets </a:t>
            </a:r>
          </a:p>
          <a:p>
            <a:r>
              <a:rPr lang="en-US" sz="2800" dirty="0">
                <a:solidFill>
                  <a:srgbClr val="3566B1"/>
                </a:solidFill>
              </a:rPr>
              <a:t>7. </a:t>
            </a:r>
            <a:r>
              <a:rPr lang="en-US" sz="2800" dirty="0">
                <a:solidFill>
                  <a:schemeClr val="bg1"/>
                </a:solidFill>
              </a:rPr>
              <a:t>Printers (2D &amp; 3D)</a:t>
            </a:r>
          </a:p>
          <a:p>
            <a:r>
              <a:rPr lang="en-US" sz="2800" dirty="0">
                <a:solidFill>
                  <a:srgbClr val="3566B1"/>
                </a:solidFill>
              </a:rPr>
              <a:t>8. </a:t>
            </a:r>
            <a:r>
              <a:rPr lang="en-US" sz="2800" dirty="0">
                <a:solidFill>
                  <a:schemeClr val="bg1"/>
                </a:solidFill>
              </a:rPr>
              <a:t>Refurbs </a:t>
            </a:r>
            <a:endParaRPr lang="en-US" sz="2800" dirty="0">
              <a:solidFill>
                <a:srgbClr val="3566B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548CCC-5C8C-EE4E-8EED-595116ECB316}"/>
              </a:ext>
            </a:extLst>
          </p:cNvPr>
          <p:cNvCxnSpPr/>
          <p:nvPr/>
        </p:nvCxnSpPr>
        <p:spPr>
          <a:xfrm>
            <a:off x="2846567" y="1534602"/>
            <a:ext cx="0" cy="5526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A76141A1-8018-9245-BF87-139F4EC7D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29" y="6430617"/>
            <a:ext cx="343711" cy="309563"/>
          </a:xfrm>
          <a:prstGeom prst="rect">
            <a:avLst/>
          </a:prstGeom>
        </p:spPr>
      </p:pic>
      <p:pic>
        <p:nvPicPr>
          <p:cNvPr id="3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9D00C853-DF89-8E46-B965-20437B56B4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27" y="6438616"/>
            <a:ext cx="1362907" cy="389903"/>
          </a:xfrm>
          <a:prstGeom prst="rect">
            <a:avLst/>
          </a:prstGeom>
        </p:spPr>
      </p:pic>
      <p:pic>
        <p:nvPicPr>
          <p:cNvPr id="35" name="Picture 34" descr="A close up of a sign&#10;&#10;Description generated with very high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DE1223AC-DA24-1041-A979-64004C1ED5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4" b="8983"/>
          <a:stretch/>
        </p:blipFill>
        <p:spPr>
          <a:xfrm>
            <a:off x="10154934" y="6489060"/>
            <a:ext cx="1207978" cy="279624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BF1F0878-066D-9C43-828E-4EB066CE3C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05" y="6406397"/>
            <a:ext cx="2903688" cy="422122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692FE01B-CD40-5944-8796-824EFFF78B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7" y="6321450"/>
            <a:ext cx="3292260" cy="592015"/>
          </a:xfrm>
          <a:prstGeom prst="rect">
            <a:avLst/>
          </a:prstGeom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F5993466-A9B4-A24E-9402-669D2AA424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7" y="6372030"/>
            <a:ext cx="1268730" cy="4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51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DB5C4D-14CE-D047-AB65-029E29899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6" b="23496"/>
          <a:stretch/>
        </p:blipFill>
        <p:spPr>
          <a:xfrm>
            <a:off x="260581" y="1108650"/>
            <a:ext cx="11863510" cy="5552729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982A6ED1-7775-1248-B7A5-806C614A5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746" y="6199607"/>
            <a:ext cx="461167" cy="4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sp>
        <p:nvSpPr>
          <p:cNvPr id="5" name="Flowchart: Off-page Connector 14">
            <a:extLst>
              <a:ext uri="{FF2B5EF4-FFF2-40B4-BE49-F238E27FC236}">
                <a16:creationId xmlns:a16="http://schemas.microsoft.com/office/drawing/2014/main" id="{C9AA97A2-B321-8747-8F15-720621D06985}"/>
              </a:ext>
            </a:extLst>
          </p:cNvPr>
          <p:cNvSpPr/>
          <p:nvPr/>
        </p:nvSpPr>
        <p:spPr>
          <a:xfrm rot="16200000">
            <a:off x="1769780" y="-410107"/>
            <a:ext cx="1616148" cy="5155708"/>
          </a:xfrm>
          <a:prstGeom prst="flowChartOffpageConnector">
            <a:avLst/>
          </a:prstGeom>
          <a:gradFill flip="none" rotWithShape="1">
            <a:gsLst>
              <a:gs pos="0">
                <a:srgbClr val="3566B1">
                  <a:shade val="30000"/>
                  <a:satMod val="115000"/>
                </a:srgbClr>
              </a:gs>
              <a:gs pos="50000">
                <a:srgbClr val="3566B1">
                  <a:shade val="67500"/>
                  <a:satMod val="115000"/>
                </a:srgbClr>
              </a:gs>
              <a:gs pos="100000">
                <a:srgbClr val="3566B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31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17474-5515-CB4E-BEDC-991998E31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78" b="68044" l="30067" r="45467">
                        <a14:foregroundMark x1="43200" y1="51733" x2="43200" y2="51733"/>
                        <a14:foregroundMark x1="37233" y1="63733" x2="37233" y2="63733"/>
                        <a14:foregroundMark x1="37900" y1="66178" x2="37900" y2="66178"/>
                        <a14:foregroundMark x1="38967" y1="64533" x2="38967" y2="64533"/>
                        <a14:foregroundMark x1="43967" y1="65778" x2="43967" y2="65778"/>
                        <a14:foregroundMark x1="34867" y1="65022" x2="34867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49190" r="54621" b="32032"/>
          <a:stretch/>
        </p:blipFill>
        <p:spPr>
          <a:xfrm>
            <a:off x="-74595" y="2817379"/>
            <a:ext cx="2914504" cy="2669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92710-D6ED-524E-8B90-F8D0B64330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00" b="76400" l="2667" r="29700">
                        <a14:foregroundMark x1="26033" y1="70533" x2="26033" y2="70533"/>
                        <a14:foregroundMark x1="26233" y1="69644" x2="26233" y2="69644"/>
                        <a14:foregroundMark x1="5767" y1="48356" x2="5767" y2="48356"/>
                        <a14:foregroundMark x1="10433" y1="48489" x2="10433" y2="48489"/>
                        <a14:foregroundMark x1="14100" y1="72800" x2="14100" y2="72800"/>
                        <a14:foregroundMark x1="8933" y1="73111" x2="8933" y2="73111"/>
                        <a14:foregroundMark x1="27267" y1="73556" x2="27267" y2="73556"/>
                        <a14:foregroundMark x1="4633" y1="51200" x2="4833" y2="54178"/>
                        <a14:foregroundMark x1="4533" y1="49733" x2="4567" y2="59778"/>
                        <a14:foregroundMark x1="5000" y1="55422" x2="4167" y2="62844"/>
                        <a14:foregroundMark x1="7833" y1="73733" x2="15133" y2="74000"/>
                        <a14:foregroundMark x1="12200" y1="69156" x2="18000" y2="69556"/>
                        <a14:foregroundMark x1="19700" y1="73644" x2="19700" y2="73644"/>
                        <a14:foregroundMark x1="22100" y1="73378" x2="6700" y2="74133"/>
                        <a14:foregroundMark x1="17633" y1="74489" x2="23000" y2="74489"/>
                        <a14:foregroundMark x1="20433" y1="69422" x2="28600" y2="69422"/>
                        <a14:foregroundMark x1="4667" y1="70533" x2="12333" y2="69911"/>
                        <a14:foregroundMark x1="4933" y1="49111" x2="11400" y2="48311"/>
                        <a14:foregroundMark x1="4200" y1="57422" x2="4267" y2="63289"/>
                        <a14:foregroundMark x1="11967" y1="47689" x2="25000" y2="47689"/>
                        <a14:foregroundMark x1="28667" y1="51200" x2="28867" y2="64800"/>
                        <a14:foregroundMark x1="25133" y1="47511" x2="28033" y2="47600"/>
                        <a14:foregroundMark x1="28600" y1="47867" x2="28600" y2="51244"/>
                        <a14:foregroundMark x1="4167" y1="55822" x2="4100" y2="68756"/>
                        <a14:foregroundMark x1="11400" y1="72800" x2="5400" y2="73867"/>
                        <a14:foregroundMark x1="4933" y1="74889" x2="5933" y2="72667"/>
                        <a14:foregroundMark x1="6067" y1="72311" x2="5467" y2="73911"/>
                        <a14:foregroundMark x1="4367" y1="74533" x2="17200" y2="74978"/>
                        <a14:foregroundMark x1="22700" y1="72489" x2="22700" y2="74622"/>
                        <a14:foregroundMark x1="23067" y1="72133" x2="23067" y2="75111"/>
                        <a14:foregroundMark x1="23600" y1="74622" x2="23600" y2="74667"/>
                        <a14:foregroundMark x1="17833" y1="75022" x2="22667" y2="75378"/>
                        <a14:foregroundMark x1="5333" y1="75244" x2="20833" y2="75511"/>
                        <a14:foregroundMark x1="7067" y1="75022" x2="10333" y2="75022"/>
                        <a14:foregroundMark x1="23167" y1="75600" x2="23900" y2="74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" t="46463" r="70366" b="23984"/>
          <a:stretch/>
        </p:blipFill>
        <p:spPr>
          <a:xfrm>
            <a:off x="1527707" y="3486117"/>
            <a:ext cx="3275895" cy="27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48AF4-0A34-5343-A47C-0E7306BFCA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78" b="68044" l="62167" r="81800">
                        <a14:foregroundMark x1="71767" y1="56444" x2="71767" y2="56444"/>
                        <a14:foregroundMark x1="72067" y1="56356" x2="72067" y2="56356"/>
                        <a14:foregroundMark x1="77567" y1="65822" x2="77567" y2="65822"/>
                        <a14:foregroundMark x1="65000" y1="62756" x2="65000" y2="6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86" t="51178" r="18233" b="32074"/>
          <a:stretch/>
        </p:blipFill>
        <p:spPr>
          <a:xfrm>
            <a:off x="8460620" y="2785175"/>
            <a:ext cx="3948310" cy="2545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2DA80-909E-AC43-AC2E-E9893F8E7D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78" b="69556" l="81667" r="96900">
                        <a14:foregroundMark x1="92767" y1="52133" x2="92767" y2="52133"/>
                        <a14:foregroundMark x1="90100" y1="65467" x2="90100" y2="65467"/>
                        <a14:foregroundMark x1="88133" y1="64400" x2="88133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75" t="47805" r="3051" b="30691"/>
          <a:stretch/>
        </p:blipFill>
        <p:spPr>
          <a:xfrm>
            <a:off x="7414642" y="2821179"/>
            <a:ext cx="3187020" cy="3365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31BF63-D1E7-0644-A1BC-FA3D5550E08B}"/>
              </a:ext>
            </a:extLst>
          </p:cNvPr>
          <p:cNvSpPr txBox="1"/>
          <p:nvPr/>
        </p:nvSpPr>
        <p:spPr>
          <a:xfrm>
            <a:off x="307179" y="1754850"/>
            <a:ext cx="2858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DESKTOPS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652B5F-8F25-514C-8C9E-77C703185B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46" y="1210994"/>
            <a:ext cx="2068877" cy="695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6D0D72-0FA1-7940-9A67-7AF664B64F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827" y="2123382"/>
            <a:ext cx="1909091" cy="400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EDFC96-0ACB-8A4D-9524-3A2636CB18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89" b="67556" l="4540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44" t="47033" r="38018" b="32033"/>
          <a:stretch/>
        </p:blipFill>
        <p:spPr>
          <a:xfrm>
            <a:off x="4059151" y="2596667"/>
            <a:ext cx="4136681" cy="3880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775344-D4A2-8043-9523-D107910072C4}"/>
              </a:ext>
            </a:extLst>
          </p:cNvPr>
          <p:cNvSpPr txBox="1"/>
          <p:nvPr/>
        </p:nvSpPr>
        <p:spPr>
          <a:xfrm>
            <a:off x="1056036" y="6199607"/>
            <a:ext cx="1006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HOWARD</a:t>
            </a:r>
            <a:r>
              <a:rPr lang="en-US" dirty="0">
                <a:solidFill>
                  <a:srgbClr val="00B0F0"/>
                </a:solidFill>
              </a:rPr>
              <a:t>edu</a:t>
            </a:r>
            <a:r>
              <a:rPr lang="en-US" dirty="0">
                <a:solidFill>
                  <a:schemeClr val="bg1"/>
                </a:solidFill>
              </a:rPr>
              <a:t> has a large selection of the latest </a:t>
            </a:r>
            <a:r>
              <a:rPr lang="en-US" b="1" dirty="0">
                <a:solidFill>
                  <a:schemeClr val="bg1"/>
                </a:solidFill>
              </a:rPr>
              <a:t>desktops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all-in-ones</a:t>
            </a:r>
            <a:r>
              <a:rPr lang="en-US" dirty="0">
                <a:solidFill>
                  <a:schemeClr val="bg1"/>
                </a:solidFill>
              </a:rPr>
              <a:t> from brand names you can</a:t>
            </a:r>
            <a:r>
              <a:rPr lang="en-US" b="1" dirty="0">
                <a:solidFill>
                  <a:schemeClr val="bg1"/>
                </a:solidFill>
              </a:rPr>
              <a:t> trust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51D24-BC7C-9847-888F-CB35314E1E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21" y="1452610"/>
            <a:ext cx="1384109" cy="363329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C8DB050-5DFE-AE40-AA9E-70D1DB8FC5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4" t="17657" r="25746" b="17659"/>
          <a:stretch/>
        </p:blipFill>
        <p:spPr>
          <a:xfrm>
            <a:off x="9826330" y="1929737"/>
            <a:ext cx="900946" cy="899880"/>
          </a:xfrm>
          <a:prstGeom prst="rect">
            <a:avLst/>
          </a:prstGeom>
        </p:spPr>
      </p:pic>
      <p:pic>
        <p:nvPicPr>
          <p:cNvPr id="19" name="Picture 18" descr="A close up of a sign&#10;&#10;Description generated with high confidence">
            <a:extLst>
              <a:ext uri="{FF2B5EF4-FFF2-40B4-BE49-F238E27FC236}">
                <a16:creationId xmlns:a16="http://schemas.microsoft.com/office/drawing/2014/main" id="{E72BD176-EC7F-EA44-B0FB-0804E40A10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37" y="1821705"/>
            <a:ext cx="1018177" cy="1020268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4D61C6FF-20C6-2B4C-82C8-A3F3A5A50C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746" y="6199607"/>
            <a:ext cx="461167" cy="4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DBDE85-3C73-CF4E-914C-4CC90ADF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26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F4C8C3-C92F-E648-8783-556E9DB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584F7E-82B3-A546-B5CE-851AF3F64B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43699" r="-867" b="19334"/>
          <a:stretch/>
        </p:blipFill>
        <p:spPr>
          <a:xfrm>
            <a:off x="9296" y="2842032"/>
            <a:ext cx="12351688" cy="2558690"/>
          </a:xfrm>
          <a:prstGeom prst="rect">
            <a:avLst/>
          </a:prstGeom>
        </p:spPr>
      </p:pic>
      <p:sp>
        <p:nvSpPr>
          <p:cNvPr id="30" name="Flowchart: Off-page Connector 14">
            <a:extLst>
              <a:ext uri="{FF2B5EF4-FFF2-40B4-BE49-F238E27FC236}">
                <a16:creationId xmlns:a16="http://schemas.microsoft.com/office/drawing/2014/main" id="{29E24196-AC5D-C942-9043-23838F480F71}"/>
              </a:ext>
            </a:extLst>
          </p:cNvPr>
          <p:cNvSpPr/>
          <p:nvPr/>
        </p:nvSpPr>
        <p:spPr>
          <a:xfrm rot="16200000">
            <a:off x="1769780" y="-410107"/>
            <a:ext cx="1616148" cy="5155708"/>
          </a:xfrm>
          <a:prstGeom prst="flowChartOffpageConnector">
            <a:avLst/>
          </a:prstGeom>
          <a:gradFill flip="none" rotWithShape="1">
            <a:gsLst>
              <a:gs pos="0">
                <a:srgbClr val="3566B1">
                  <a:shade val="30000"/>
                  <a:satMod val="115000"/>
                </a:srgbClr>
              </a:gs>
              <a:gs pos="50000">
                <a:srgbClr val="3566B1">
                  <a:shade val="67500"/>
                  <a:satMod val="115000"/>
                </a:srgbClr>
              </a:gs>
              <a:gs pos="100000">
                <a:srgbClr val="3566B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315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1DAB0A-0D0D-7047-892E-00A1B4C80EBC}"/>
              </a:ext>
            </a:extLst>
          </p:cNvPr>
          <p:cNvSpPr txBox="1"/>
          <p:nvPr/>
        </p:nvSpPr>
        <p:spPr>
          <a:xfrm>
            <a:off x="313450" y="1685354"/>
            <a:ext cx="29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PRINTERS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A6C94E-0FC8-424B-BA26-9927897B00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7" t="35607" r="47038" b="58049"/>
          <a:stretch/>
        </p:blipFill>
        <p:spPr>
          <a:xfrm>
            <a:off x="9623710" y="1329784"/>
            <a:ext cx="1608563" cy="4348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446884-0723-2B4A-A9B3-057C7B8212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3" t="35575" r="16830" b="59448"/>
          <a:stretch/>
        </p:blipFill>
        <p:spPr>
          <a:xfrm>
            <a:off x="6622446" y="2055258"/>
            <a:ext cx="871759" cy="3411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40A765-B097-D244-BFD5-177D999A88C6}"/>
              </a:ext>
            </a:extLst>
          </p:cNvPr>
          <p:cNvSpPr txBox="1"/>
          <p:nvPr/>
        </p:nvSpPr>
        <p:spPr>
          <a:xfrm>
            <a:off x="2402077" y="5908066"/>
            <a:ext cx="8025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HOWARD</a:t>
            </a:r>
            <a:r>
              <a:rPr lang="en-US" dirty="0">
                <a:solidFill>
                  <a:srgbClr val="00B0F0"/>
                </a:solidFill>
              </a:rPr>
              <a:t>edu</a:t>
            </a:r>
            <a:r>
              <a:rPr lang="en-US" dirty="0">
                <a:solidFill>
                  <a:schemeClr val="bg1"/>
                </a:solidFill>
              </a:rPr>
              <a:t> can help your school maximize efficiency with </a:t>
            </a:r>
            <a:r>
              <a:rPr lang="en-US" b="1" dirty="0">
                <a:solidFill>
                  <a:schemeClr val="bg1"/>
                </a:solidFill>
              </a:rPr>
              <a:t>Managed Print Services</a:t>
            </a:r>
          </a:p>
          <a:p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Content Management Solutions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rgbClr val="00B0F0"/>
                </a:solidFill>
              </a:rPr>
              <a:t>Ask your Rep for more information.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D60A3C8-6C1E-FB43-AEFE-114329118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42" y="1410741"/>
            <a:ext cx="1510316" cy="367255"/>
          </a:xfrm>
          <a:prstGeom prst="rect">
            <a:avLst/>
          </a:prstGeom>
        </p:spPr>
      </p:pic>
      <p:pic>
        <p:nvPicPr>
          <p:cNvPr id="36" name="Picture 35" descr="A close up of a sign&#10;&#10;Description generated with high confidence">
            <a:extLst>
              <a:ext uri="{FF2B5EF4-FFF2-40B4-BE49-F238E27FC236}">
                <a16:creationId xmlns:a16="http://schemas.microsoft.com/office/drawing/2014/main" id="{018A2309-5DCD-954C-8F36-82F1A758C5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15" y="1236893"/>
            <a:ext cx="671354" cy="672733"/>
          </a:xfrm>
          <a:prstGeom prst="rect">
            <a:avLst/>
          </a:prstGeom>
        </p:spPr>
      </p:pic>
      <p:pic>
        <p:nvPicPr>
          <p:cNvPr id="37" name="Picture 3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A2A8350-C579-764A-B943-F9212F97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6" t="16385" r="21365" b="18036"/>
          <a:stretch/>
        </p:blipFill>
        <p:spPr>
          <a:xfrm>
            <a:off x="8691726" y="1252190"/>
            <a:ext cx="746515" cy="6727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0F962B-C25B-0646-A030-13F4490670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46" y="2084026"/>
            <a:ext cx="1121141" cy="2774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3980FB-3388-444B-9656-436DD28B22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0"/>
          <a:stretch/>
        </p:blipFill>
        <p:spPr>
          <a:xfrm>
            <a:off x="7875811" y="2012434"/>
            <a:ext cx="1726829" cy="468293"/>
          </a:xfrm>
          <a:prstGeom prst="rect">
            <a:avLst/>
          </a:prstGeom>
        </p:spPr>
      </p:pic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83B55296-FF4A-8A41-AAE7-2215C7E52C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938" y="6247309"/>
            <a:ext cx="461167" cy="4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7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F4C8C3-C92F-E648-8783-556E9DB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sp>
        <p:nvSpPr>
          <p:cNvPr id="16" name="Flowchart: Off-page Connector 8">
            <a:extLst>
              <a:ext uri="{FF2B5EF4-FFF2-40B4-BE49-F238E27FC236}">
                <a16:creationId xmlns:a16="http://schemas.microsoft.com/office/drawing/2014/main" id="{8A1FC6DE-24C9-0340-8D26-83A774EADF3A}"/>
              </a:ext>
            </a:extLst>
          </p:cNvPr>
          <p:cNvSpPr/>
          <p:nvPr/>
        </p:nvSpPr>
        <p:spPr>
          <a:xfrm rot="16200000">
            <a:off x="1769780" y="-410107"/>
            <a:ext cx="1616148" cy="5155708"/>
          </a:xfrm>
          <a:prstGeom prst="flowChartOffpageConnector">
            <a:avLst/>
          </a:prstGeom>
          <a:gradFill flip="none" rotWithShape="1">
            <a:gsLst>
              <a:gs pos="0">
                <a:srgbClr val="3566B1">
                  <a:shade val="30000"/>
                  <a:satMod val="115000"/>
                </a:srgbClr>
              </a:gs>
              <a:gs pos="50000">
                <a:srgbClr val="3566B1">
                  <a:shade val="67500"/>
                  <a:satMod val="115000"/>
                </a:srgbClr>
              </a:gs>
              <a:gs pos="100000">
                <a:srgbClr val="3566B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31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513CD2-8E52-CC46-A6E8-9B3BDFD95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33171" r="57043" b="22886"/>
          <a:stretch/>
        </p:blipFill>
        <p:spPr>
          <a:xfrm>
            <a:off x="938277" y="3293164"/>
            <a:ext cx="4124979" cy="3440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C9DC51-AF86-AA48-B4AE-062995DC21B2}"/>
              </a:ext>
            </a:extLst>
          </p:cNvPr>
          <p:cNvSpPr txBox="1"/>
          <p:nvPr/>
        </p:nvSpPr>
        <p:spPr>
          <a:xfrm>
            <a:off x="160636" y="1752364"/>
            <a:ext cx="3592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3D PRINTERS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1C5AE6-462D-4148-A782-1E6661687A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t="78903" r="7439" b="13415"/>
          <a:stretch/>
        </p:blipFill>
        <p:spPr>
          <a:xfrm>
            <a:off x="6656485" y="5695399"/>
            <a:ext cx="4413096" cy="526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B2ACD2-A575-6448-AE6F-A0B02B9FBD58}"/>
              </a:ext>
            </a:extLst>
          </p:cNvPr>
          <p:cNvSpPr txBox="1"/>
          <p:nvPr/>
        </p:nvSpPr>
        <p:spPr>
          <a:xfrm>
            <a:off x="5312230" y="1772910"/>
            <a:ext cx="658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Empower your students to design, collaborate,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and create amazing things you never thought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possible with the newest 3D Printing technologies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from Makerbot and 3D Systems.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HOWARD</a:t>
            </a:r>
            <a:r>
              <a:rPr lang="en-US" sz="2400" b="1" dirty="0">
                <a:solidFill>
                  <a:srgbClr val="1798D2"/>
                </a:solidFill>
              </a:rPr>
              <a:t>edu </a:t>
            </a:r>
            <a:r>
              <a:rPr lang="en-US" sz="2400" b="1" dirty="0">
                <a:solidFill>
                  <a:schemeClr val="bg1"/>
                </a:solidFill>
              </a:rPr>
              <a:t>can assist you every step of the way,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from purchase to integration. Ask your Rep about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Makerbot Starter Lab.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1169D1-F274-E640-99D0-1471249949E1}"/>
                  </a:ext>
                </a:extLst>
              </p14:cNvPr>
              <p14:cNvContentPartPr/>
              <p14:nvPr/>
            </p14:nvContentPartPr>
            <p14:xfrm>
              <a:off x="6175638" y="2137085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1169D1-F274-E640-99D0-1471249949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1518" y="2112965"/>
                <a:ext cx="47880" cy="4788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:a16="http://schemas.microsoft.com/office/drawing/2014/main" id="{07796023-0173-E746-975C-617E7293A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299" y="5997236"/>
            <a:ext cx="461167" cy="4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9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F4C8C3-C92F-E648-8783-556E9DB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sp>
        <p:nvSpPr>
          <p:cNvPr id="16" name="Flowchart: Off-page Connector 14">
            <a:extLst>
              <a:ext uri="{FF2B5EF4-FFF2-40B4-BE49-F238E27FC236}">
                <a16:creationId xmlns:a16="http://schemas.microsoft.com/office/drawing/2014/main" id="{F5B00715-59BE-704B-9C40-071026AE0960}"/>
              </a:ext>
            </a:extLst>
          </p:cNvPr>
          <p:cNvSpPr/>
          <p:nvPr/>
        </p:nvSpPr>
        <p:spPr>
          <a:xfrm rot="16200000">
            <a:off x="1769780" y="-410107"/>
            <a:ext cx="1616148" cy="5155708"/>
          </a:xfrm>
          <a:prstGeom prst="flowChartOffpageConnector">
            <a:avLst/>
          </a:prstGeom>
          <a:gradFill flip="none" rotWithShape="1">
            <a:gsLst>
              <a:gs pos="0">
                <a:srgbClr val="0B849B">
                  <a:shade val="30000"/>
                  <a:satMod val="115000"/>
                </a:srgbClr>
              </a:gs>
              <a:gs pos="50000">
                <a:srgbClr val="0B849B">
                  <a:shade val="67500"/>
                  <a:satMod val="115000"/>
                </a:srgbClr>
              </a:gs>
              <a:gs pos="100000">
                <a:srgbClr val="0B849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31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811492-54C5-C64E-837C-1292A30FD089}"/>
              </a:ext>
            </a:extLst>
          </p:cNvPr>
          <p:cNvSpPr txBox="1"/>
          <p:nvPr/>
        </p:nvSpPr>
        <p:spPr>
          <a:xfrm>
            <a:off x="349287" y="1447191"/>
            <a:ext cx="29469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SYSTEMS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3E5AC2-2F94-B144-83C6-9D593FCEE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46665" r="3994" b="16191"/>
          <a:stretch/>
        </p:blipFill>
        <p:spPr>
          <a:xfrm>
            <a:off x="630131" y="3034405"/>
            <a:ext cx="11347088" cy="26836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04EB4A-15C5-7D4C-91CA-232943AA93C1}"/>
              </a:ext>
            </a:extLst>
          </p:cNvPr>
          <p:cNvSpPr txBox="1"/>
          <p:nvPr/>
        </p:nvSpPr>
        <p:spPr>
          <a:xfrm>
            <a:off x="1627778" y="5746122"/>
            <a:ext cx="907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Eliminate the confusion caused by wandering remotes, dead batteries, &amp; complex projector</a:t>
            </a:r>
          </a:p>
          <a:p>
            <a:r>
              <a:rPr lang="en-US" b="1" dirty="0">
                <a:solidFill>
                  <a:schemeClr val="bg1"/>
                </a:solidFill>
              </a:rPr>
              <a:t>control interfaces. HOWARD</a:t>
            </a:r>
            <a:r>
              <a:rPr lang="en-US" b="1" dirty="0">
                <a:solidFill>
                  <a:srgbClr val="00B0F0"/>
                </a:solidFill>
              </a:rPr>
              <a:t>edu</a:t>
            </a:r>
            <a:r>
              <a:rPr lang="en-US" b="1" dirty="0">
                <a:solidFill>
                  <a:schemeClr val="bg1"/>
                </a:solidFill>
              </a:rPr>
              <a:t> can automate your classroom, so you can focus on teaching. </a:t>
            </a: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60850354-F37F-C54F-ADF5-8837AAA75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870" y="6249377"/>
            <a:ext cx="498113" cy="498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366BD2-EB70-B14E-A5B7-4BB8636CD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22" y="1591836"/>
            <a:ext cx="2968887" cy="3622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60CAFE-8B26-374D-96B6-BB9269732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60" y="1523728"/>
            <a:ext cx="1871933" cy="4367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9A84CC-9699-3847-843E-4714FDAF8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91"/>
          <a:stretch/>
        </p:blipFill>
        <p:spPr>
          <a:xfrm>
            <a:off x="5231175" y="2431722"/>
            <a:ext cx="1886114" cy="3952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A4C394-6AE0-F846-AE3B-E948C73046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97" y="2189179"/>
            <a:ext cx="883920" cy="880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D1D126-E89E-FC49-ACFF-0D9C8ED8EF7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1" t="33782" r="10913" b="54839"/>
          <a:stretch/>
        </p:blipFill>
        <p:spPr>
          <a:xfrm>
            <a:off x="10440322" y="2140288"/>
            <a:ext cx="1044543" cy="97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0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9FEB3-2C87-E84E-93A9-ED6D4439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B3742-7DB8-744E-8349-28B49EF36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05"/>
            <a:ext cx="12292049" cy="6859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9109D-F2A9-A546-960E-A705D6462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35772" r="72196" b="51667"/>
          <a:stretch/>
        </p:blipFill>
        <p:spPr>
          <a:xfrm>
            <a:off x="7126432" y="2396023"/>
            <a:ext cx="3116434" cy="1167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E6A9F-F4B4-F04B-BE71-FF854AE2D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57195" r="72196" b="30122"/>
          <a:stretch/>
        </p:blipFill>
        <p:spPr>
          <a:xfrm>
            <a:off x="1961792" y="2509049"/>
            <a:ext cx="2822269" cy="111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7640E-4BC3-7F4B-B19B-C74BE6EBAF8D}"/>
              </a:ext>
            </a:extLst>
          </p:cNvPr>
          <p:cNvSpPr txBox="1"/>
          <p:nvPr/>
        </p:nvSpPr>
        <p:spPr>
          <a:xfrm>
            <a:off x="3250148" y="1280025"/>
            <a:ext cx="5434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03003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SOFTWARE </a:t>
            </a:r>
            <a:r>
              <a:rPr lang="en-US" sz="4400" dirty="0">
                <a:solidFill>
                  <a:srgbClr val="0981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BRANDS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141E2-B7B6-8843-AB99-C127707A4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0" y="3637397"/>
            <a:ext cx="1644718" cy="454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208E9-31B9-CA4D-8ECC-008AF9C77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10" y="3591555"/>
            <a:ext cx="1644713" cy="45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54ED8-EDD7-1C4E-A8FB-E7956006A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82" y="4113849"/>
            <a:ext cx="1757770" cy="485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102B7-B625-874F-AAF8-519692703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89" y="5308961"/>
            <a:ext cx="1745530" cy="482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C492F-05AF-4345-AC6B-80DB2EEB6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03" y="4735295"/>
            <a:ext cx="1807060" cy="499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4036C-06FC-B44E-AA39-C26E8FFFE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4675336"/>
            <a:ext cx="2055207" cy="567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04614F-A539-4846-B115-43B5BE89B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35772" r="58292" b="56789"/>
          <a:stretch/>
        </p:blipFill>
        <p:spPr>
          <a:xfrm>
            <a:off x="1723227" y="4225785"/>
            <a:ext cx="995794" cy="4521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CC8803-1DC5-9048-8804-70D401738FC9}"/>
              </a:ext>
            </a:extLst>
          </p:cNvPr>
          <p:cNvCxnSpPr/>
          <p:nvPr/>
        </p:nvCxnSpPr>
        <p:spPr>
          <a:xfrm flipH="1">
            <a:off x="6317974" y="2466174"/>
            <a:ext cx="3313" cy="326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0CAEB-5312-D641-BF9B-721B56047F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35772" r="58292" b="56789"/>
          <a:stretch/>
        </p:blipFill>
        <p:spPr>
          <a:xfrm>
            <a:off x="7339393" y="3600307"/>
            <a:ext cx="1101574" cy="500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365C9-8C31-2D49-93B1-DF9485734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43" y="3616129"/>
            <a:ext cx="1591386" cy="439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A4418-CC17-AF4C-AC7F-9F76A9D724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8" y="4231953"/>
            <a:ext cx="1416414" cy="391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358524-8519-6B46-A160-347C41934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4" y="4165932"/>
            <a:ext cx="1639823" cy="453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EFF831-6AA5-434F-BCDE-4F6E1EB81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97" y="4738956"/>
            <a:ext cx="1780556" cy="4919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F4465-2395-344A-B7D9-A044AD3A2F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6" t="42519" r="8200" b="50367"/>
          <a:stretch/>
        </p:blipFill>
        <p:spPr>
          <a:xfrm>
            <a:off x="7436123" y="5288132"/>
            <a:ext cx="1105031" cy="403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D2568E-AC10-6F45-873B-F52AAA32813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2" t="42519" r="23109" b="50367"/>
          <a:stretch/>
        </p:blipFill>
        <p:spPr>
          <a:xfrm>
            <a:off x="9041035" y="4683391"/>
            <a:ext cx="1394200" cy="460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3BD5C4-E264-CE4B-B7FD-B97EE40690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853" y="5238823"/>
            <a:ext cx="1485764" cy="5103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DD9C0D-033A-0740-8724-D9F5CF67F7B2}"/>
              </a:ext>
            </a:extLst>
          </p:cNvPr>
          <p:cNvSpPr txBox="1"/>
          <p:nvPr/>
        </p:nvSpPr>
        <p:spPr>
          <a:xfrm>
            <a:off x="2633077" y="6294510"/>
            <a:ext cx="715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0034"/>
                </a:solidFill>
              </a:rPr>
              <a:t>Ask your HOWARD</a:t>
            </a:r>
            <a:r>
              <a:rPr lang="en-US" dirty="0">
                <a:solidFill>
                  <a:srgbClr val="00B0F0"/>
                </a:solidFill>
              </a:rPr>
              <a:t>edu</a:t>
            </a:r>
            <a:r>
              <a:rPr lang="en-US" dirty="0">
                <a:solidFill>
                  <a:srgbClr val="020034"/>
                </a:solidFill>
              </a:rPr>
              <a:t> Rep about special pricing for Education Customers. </a:t>
            </a:r>
          </a:p>
        </p:txBody>
      </p:sp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4E64C531-8C3E-4E46-9D5A-6143B70C17D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68" y="6198704"/>
            <a:ext cx="509057" cy="5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F4C8C3-C92F-E648-8783-556E9DB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EBA955-4777-A342-86C2-8B50C8894448}"/>
              </a:ext>
            </a:extLst>
          </p:cNvPr>
          <p:cNvSpPr txBox="1"/>
          <p:nvPr/>
        </p:nvSpPr>
        <p:spPr>
          <a:xfrm>
            <a:off x="2038932" y="1359673"/>
            <a:ext cx="7856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B1D4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</a:t>
            </a:r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		</a:t>
            </a:r>
            <a:r>
              <a:rPr lang="en-US" sz="4400" dirty="0">
                <a:solidFill>
                  <a:srgbClr val="EB1D4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PROFESSIONAL SERVICES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362AC0-CF03-DB4F-9DC6-347F43C55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5" y="2634264"/>
            <a:ext cx="3633752" cy="3636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88119D-5856-E946-94FC-2F0C55922494}"/>
              </a:ext>
            </a:extLst>
          </p:cNvPr>
          <p:cNvSpPr txBox="1"/>
          <p:nvPr/>
        </p:nvSpPr>
        <p:spPr>
          <a:xfrm>
            <a:off x="5967411" y="2787168"/>
            <a:ext cx="501079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B1D48"/>
                </a:solidFill>
              </a:rPr>
              <a:t>1. </a:t>
            </a:r>
            <a:r>
              <a:rPr lang="en-US" sz="2400" dirty="0">
                <a:solidFill>
                  <a:schemeClr val="bg1"/>
                </a:solidFill>
              </a:rPr>
              <a:t>Consulting</a:t>
            </a:r>
          </a:p>
          <a:p>
            <a:r>
              <a:rPr lang="en-US" sz="2400" dirty="0">
                <a:solidFill>
                  <a:srgbClr val="EB1D48"/>
                </a:solidFill>
              </a:rPr>
              <a:t>2. </a:t>
            </a:r>
            <a:r>
              <a:rPr lang="en-US" sz="2400" dirty="0">
                <a:solidFill>
                  <a:schemeClr val="bg1"/>
                </a:solidFill>
              </a:rPr>
              <a:t>Installation and Design Services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3. </a:t>
            </a:r>
            <a:r>
              <a:rPr lang="en-US" sz="2400" dirty="0">
                <a:solidFill>
                  <a:schemeClr val="bg1"/>
                </a:solidFill>
              </a:rPr>
              <a:t>Managed Services</a:t>
            </a:r>
            <a:endParaRPr lang="en-US" sz="2400" dirty="0">
              <a:solidFill>
                <a:srgbClr val="3566B1"/>
              </a:solidFill>
            </a:endParaRPr>
          </a:p>
          <a:p>
            <a:r>
              <a:rPr lang="en-US" sz="2400" dirty="0">
                <a:solidFill>
                  <a:srgbClr val="EB1D48"/>
                </a:solidFill>
              </a:rPr>
              <a:t>4. </a:t>
            </a:r>
            <a:r>
              <a:rPr lang="en-US" sz="2400" dirty="0">
                <a:solidFill>
                  <a:schemeClr val="bg1"/>
                </a:solidFill>
              </a:rPr>
              <a:t>Physical Security and Video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Surveillance Services</a:t>
            </a:r>
          </a:p>
          <a:p>
            <a:r>
              <a:rPr lang="en-US" sz="2400" dirty="0">
                <a:solidFill>
                  <a:srgbClr val="EB1D48"/>
                </a:solidFill>
              </a:rPr>
              <a:t>5. </a:t>
            </a:r>
            <a:r>
              <a:rPr lang="en-US" sz="2400" dirty="0">
                <a:solidFill>
                  <a:schemeClr val="bg1"/>
                </a:solidFill>
              </a:rPr>
              <a:t>Professional Development/Training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6. </a:t>
            </a:r>
            <a:r>
              <a:rPr lang="en-US" sz="2400" dirty="0">
                <a:solidFill>
                  <a:schemeClr val="bg1"/>
                </a:solidFill>
              </a:rPr>
              <a:t>Programming Services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7. </a:t>
            </a:r>
            <a:r>
              <a:rPr lang="en-US" sz="2400" dirty="0">
                <a:solidFill>
                  <a:schemeClr val="bg1"/>
                </a:solidFill>
              </a:rPr>
              <a:t>Support Services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33229D-5669-1344-8B8B-C426F391F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75" y="2586519"/>
            <a:ext cx="3681460" cy="368431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F7C193-2425-A64B-940E-40B9E08C4612}"/>
              </a:ext>
            </a:extLst>
          </p:cNvPr>
          <p:cNvCxnSpPr/>
          <p:nvPr/>
        </p:nvCxnSpPr>
        <p:spPr>
          <a:xfrm>
            <a:off x="2830665" y="1526649"/>
            <a:ext cx="0" cy="449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59348DB9-668D-6343-90F3-9ED97B8B2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22" y="6217326"/>
            <a:ext cx="4647328" cy="534781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54C00E8-5F6D-3647-BD5A-76135A054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78" y="6224819"/>
            <a:ext cx="1242692" cy="534781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  <a:extLst>
              <a:ext uri="{FF2B5EF4-FFF2-40B4-BE49-F238E27FC236}">
                <a16:creationId xmlns:a16="http://schemas.microsoft.com/office/drawing/2014/main" id="{52CDEC6F-8452-6D49-8202-A36571BAD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29" y="6442544"/>
            <a:ext cx="343711" cy="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8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037E6-BCF4-424E-9BA3-59A89D88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E0A0F-03DD-274A-96BD-D5ACBC4F329D}"/>
              </a:ext>
            </a:extLst>
          </p:cNvPr>
          <p:cNvSpPr txBox="1"/>
          <p:nvPr/>
        </p:nvSpPr>
        <p:spPr>
          <a:xfrm>
            <a:off x="1382233" y="2115878"/>
            <a:ext cx="321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 Security</a:t>
            </a:r>
            <a:endParaRPr 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7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263F9-BF1A-034B-BA74-52F03E4F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2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BC839B-4452-D148-AEF4-FEE03C3A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9158" y="2622415"/>
            <a:ext cx="2845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u="sng" dirty="0">
                <a:solidFill>
                  <a:srgbClr val="1798D2"/>
                </a:solidFill>
              </a:rPr>
              <a:t>Newly Expanded Production Facility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Completed September 2018</a:t>
            </a:r>
          </a:p>
          <a:p>
            <a:pPr algn="ctr"/>
            <a:endParaRPr lang="en-US" altLang="en-US" sz="24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New Total Production Facility Floor Space:   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112,000 ft</a:t>
            </a:r>
            <a:r>
              <a:rPr lang="en-US" altLang="en-US" sz="2400" baseline="30000" dirty="0">
                <a:solidFill>
                  <a:schemeClr val="bg1"/>
                </a:solidFill>
              </a:rPr>
              <a:t>2</a:t>
            </a:r>
          </a:p>
          <a:p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8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405749-1CED-4188-B117-384D92A04557}"/>
              </a:ext>
            </a:extLst>
          </p:cNvPr>
          <p:cNvSpPr/>
          <p:nvPr/>
        </p:nvSpPr>
        <p:spPr>
          <a:xfrm>
            <a:off x="7774930" y="2837858"/>
            <a:ext cx="291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u="sng" dirty="0">
                <a:solidFill>
                  <a:srgbClr val="1798D2"/>
                </a:solidFill>
              </a:rPr>
              <a:t>Expansion Plans:</a:t>
            </a:r>
          </a:p>
          <a:p>
            <a:pPr algn="ctr"/>
            <a:endParaRPr lang="en-US" alt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Additional Office Towers I &amp; II</a:t>
            </a:r>
            <a:endParaRPr lang="en-US" alt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9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31E69-CBF7-7F49-B8DA-97B32AFB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27A99-12B2-EC48-B54C-5693731600FC}"/>
              </a:ext>
            </a:extLst>
          </p:cNvPr>
          <p:cNvSpPr txBox="1"/>
          <p:nvPr/>
        </p:nvSpPr>
        <p:spPr>
          <a:xfrm>
            <a:off x="3345237" y="1332867"/>
            <a:ext cx="6413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IMPACT ON MISSISSIPPI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D7980-0742-574B-9484-FFD30F4FD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9" y="2589219"/>
            <a:ext cx="3538951" cy="353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5BF043-8F5B-0B42-81D9-42B7C24EB997}"/>
              </a:ext>
            </a:extLst>
          </p:cNvPr>
          <p:cNvSpPr txBox="1"/>
          <p:nvPr/>
        </p:nvSpPr>
        <p:spPr>
          <a:xfrm>
            <a:off x="4397496" y="2378047"/>
            <a:ext cx="6702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Our employees’ annual payroll is over </a:t>
            </a:r>
            <a:r>
              <a:rPr lang="en-US" sz="2400" b="1" dirty="0">
                <a:solidFill>
                  <a:srgbClr val="9CCA5A"/>
                </a:solidFill>
              </a:rPr>
              <a:t>$135 million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Between Howard Industries and our employees we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pay over </a:t>
            </a:r>
            <a:r>
              <a:rPr lang="en-US" sz="2400" b="1" dirty="0">
                <a:solidFill>
                  <a:srgbClr val="9CCA5A"/>
                </a:solidFill>
              </a:rPr>
              <a:t>$50 million </a:t>
            </a:r>
            <a:r>
              <a:rPr lang="en-US" sz="2000" dirty="0">
                <a:solidFill>
                  <a:schemeClr val="bg1"/>
                </a:solidFill>
              </a:rPr>
              <a:t>in taxes every year.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We’ve invested over </a:t>
            </a:r>
            <a:r>
              <a:rPr lang="en-US" sz="2400" b="1" dirty="0">
                <a:solidFill>
                  <a:srgbClr val="9CCA5A"/>
                </a:solidFill>
              </a:rPr>
              <a:t>$261 million </a:t>
            </a:r>
            <a:r>
              <a:rPr lang="en-US" sz="2000" dirty="0">
                <a:solidFill>
                  <a:schemeClr val="bg1"/>
                </a:solidFill>
              </a:rPr>
              <a:t>in Mississippi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and purchase approximately </a:t>
            </a:r>
            <a:r>
              <a:rPr lang="en-US" sz="2400" b="1" dirty="0">
                <a:solidFill>
                  <a:srgbClr val="9CCA5A"/>
                </a:solidFill>
              </a:rPr>
              <a:t>$75 million </a:t>
            </a:r>
            <a:r>
              <a:rPr lang="en-US" sz="2000" dirty="0">
                <a:solidFill>
                  <a:schemeClr val="bg1"/>
                </a:solidFill>
              </a:rPr>
              <a:t>of materials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from Mississippi companies annually.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According to the Mississippi Economic Authority, our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total impact on our state is </a:t>
            </a:r>
            <a:r>
              <a:rPr lang="en-US" sz="2400" b="1" dirty="0">
                <a:solidFill>
                  <a:srgbClr val="9CCA5A"/>
                </a:solidFill>
              </a:rPr>
              <a:t>$430 million </a:t>
            </a:r>
            <a:r>
              <a:rPr lang="en-US" sz="2000" dirty="0">
                <a:solidFill>
                  <a:schemeClr val="bg1"/>
                </a:solidFill>
              </a:rPr>
              <a:t>each year.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B8C6F1-9FA4-AA4F-B2B8-38087BF458AF}"/>
              </a:ext>
            </a:extLst>
          </p:cNvPr>
          <p:cNvCxnSpPr/>
          <p:nvPr/>
        </p:nvCxnSpPr>
        <p:spPr>
          <a:xfrm>
            <a:off x="3467957" y="2102308"/>
            <a:ext cx="6167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9FCC67-EF35-1345-9066-FD4DC8554C93}"/>
              </a:ext>
            </a:extLst>
          </p:cNvPr>
          <p:cNvSpPr txBox="1"/>
          <p:nvPr/>
        </p:nvSpPr>
        <p:spPr>
          <a:xfrm>
            <a:off x="1043307" y="1271311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lgerian" panose="04020705040A02060702" pitchFamily="82" charset="0"/>
              </a:rPr>
              <a:t>Howard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lgerian" panose="04020705040A02060702" pitchFamily="82" charset="0"/>
              </a:rPr>
              <a:t>Industries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8A256-AF09-454B-933E-0B29C7108A3B}"/>
              </a:ext>
            </a:extLst>
          </p:cNvPr>
          <p:cNvGrpSpPr/>
          <p:nvPr/>
        </p:nvGrpSpPr>
        <p:grpSpPr>
          <a:xfrm>
            <a:off x="184929" y="1271310"/>
            <a:ext cx="747952" cy="725385"/>
            <a:chOff x="10354019" y="2191723"/>
            <a:chExt cx="830677" cy="83791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708F00-84E8-7E43-A786-45A58FD9AA56}"/>
                </a:ext>
              </a:extLst>
            </p:cNvPr>
            <p:cNvSpPr txBox="1"/>
            <p:nvPr/>
          </p:nvSpPr>
          <p:spPr>
            <a:xfrm>
              <a:off x="10354019" y="2191723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Algerian" panose="04020705040A02060702" pitchFamily="82" charset="0"/>
                </a:rPr>
                <a:t>HI</a:t>
              </a:r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F4D6356C-DD42-594B-8742-039AA1B274EB}"/>
                </a:ext>
              </a:extLst>
            </p:cNvPr>
            <p:cNvSpPr/>
            <p:nvPr/>
          </p:nvSpPr>
          <p:spPr>
            <a:xfrm>
              <a:off x="10354019" y="2291508"/>
              <a:ext cx="830677" cy="738131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785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426</Words>
  <Application>Microsoft Macintosh PowerPoint</Application>
  <PresentationFormat>Widescreen</PresentationFormat>
  <Paragraphs>116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Malgun Gothic</vt:lpstr>
      <vt:lpstr>Algerian</vt:lpstr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188</cp:revision>
  <cp:lastPrinted>2018-11-30T19:10:18Z</cp:lastPrinted>
  <dcterms:created xsi:type="dcterms:W3CDTF">2017-11-21T14:55:45Z</dcterms:created>
  <dcterms:modified xsi:type="dcterms:W3CDTF">2019-05-15T14:29:21Z</dcterms:modified>
</cp:coreProperties>
</file>