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61" r:id="rId4"/>
    <p:sldId id="275" r:id="rId5"/>
    <p:sldId id="262" r:id="rId6"/>
    <p:sldId id="264" r:id="rId7"/>
    <p:sldId id="270" r:id="rId8"/>
    <p:sldId id="269" r:id="rId9"/>
    <p:sldId id="271" r:id="rId10"/>
    <p:sldId id="266" r:id="rId11"/>
    <p:sldId id="272" r:id="rId12"/>
    <p:sldId id="267" r:id="rId13"/>
    <p:sldId id="274" r:id="rId14"/>
    <p:sldId id="268" r:id="rId15"/>
    <p:sldId id="273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4" autoAdjust="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6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D4823-7443-E340-9A04-469EE1707FCA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A22BB-F5DD-CF40-AFDF-0AE2FABDD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9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02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8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9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C7F2-D5EC-DF4D-A4E9-63C58684E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A7442-507C-404E-84FC-02AADD38E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F3D84-0AA9-E44A-8486-C6A5536C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561E5-3CDE-E24D-953C-F11E63355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0CA21-68C5-C946-A95D-03324324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8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02DA0-87C0-444D-B10F-A0D9C12B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8CC07-4553-5348-A6A4-49FE4C39E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B75C5-5638-7E4A-8015-C0322287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0DC22-D9AA-7B4F-8E17-24793A9D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DFDD2-C955-3647-A8F4-30853F8B9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67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FCE621-5F6F-7843-B694-E45D79D6F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F222AE-0D7A-4B48-95DB-AF7325F24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26EF4-4A04-494D-9DE9-7BD4A52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1451E-F744-C24E-9EC2-D1C218991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04928-4E98-0B42-8553-87F4D6A4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1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ACA85-58AC-354C-93A1-B4D2ACA6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AB362-B7EA-C54B-AF9F-76AF3AAB8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66730-1433-1242-A4AF-C703ABFB1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1EFA3-E473-F647-985F-CDE0AA5C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D8449-1690-7742-A067-A60D43BA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2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F0067-138B-4347-B224-B3D61082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D74A4-0870-5945-A023-ECAB3E17D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0683D-33EC-504F-9BDB-D39486D5D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6A0B8-C1FE-8340-9DFB-C1785F302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296B8-87D3-DB48-BC8B-21CE00B92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86E3-9FBB-0E4F-9D1E-8C9EEB2F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1DEB9-BBE9-3049-892D-3F4A1269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328A5-7BDA-074B-BB44-82C698BD5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3B8CE-B16A-E24A-9842-8B9E44C79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1D99F-1229-FF4F-9269-24017A7D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30CE9-447A-104C-A94C-8BEDEA5D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4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EF109-06AE-9C46-8AE4-F47C6BF2B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98176-D25D-9846-8339-DFC2FCF8D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34CCC-0012-7448-8698-DA52C1F85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E989E3-74AA-0949-A57C-8A3BD0F0B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CC675-3FEF-2A4D-9399-1A008CB6E0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3C859-4DAD-CB4E-9D59-A29624632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6/29/20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ADB8D0-8B80-7948-BDD7-2C8980A0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F673F8-57CC-464C-A1D5-481A5181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67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98352-D0FC-FC4C-B936-3A515E50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54CFE-5156-7642-9318-7485D91E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14B15F-511D-6843-9422-C36244EF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75E8B-5031-5445-9340-5CFA19A4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75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F339BD-CC21-4F4E-AF04-99E4169D81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6/29/20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99A45F-6BFB-4948-8244-287A738DB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A79BC-374B-C647-8C4D-E4B7D3D7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4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B204-515F-0A42-BFC6-883AC8325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16E6B-A1F3-A24A-AD36-DFD9D7A7E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5433E-54AA-F343-923F-9A2BEFB16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8B676-7F85-6943-87D7-DEED637882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C94B64-8A87-B148-B836-A94D6CEB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48BDC-8437-FF49-8D72-DEB1A0A7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7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D828-63BA-0346-885C-5D6AC5FF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CB793-DF54-FB4F-AEE1-BA1BADEDF0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8405F-A261-8742-9743-7BEF886F9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6D9BC-7745-EA49-AE7E-9CA8E43BB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B519F-D3A9-0543-8687-F5F3C0E1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03F97-FFD5-314F-8856-7B5330CB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7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87922C-D348-9946-9D3F-77FD226D8E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83255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52265" y="199260"/>
            <a:ext cx="2189748" cy="42361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974713" y="320489"/>
            <a:ext cx="20441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888-912-3153 | </a:t>
            </a:r>
            <a:r>
              <a:rPr lang="en-US" sz="900" dirty="0" err="1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howard-medical.com</a:t>
            </a:r>
            <a:endParaRPr lang="en-US" sz="9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449482" y="226732"/>
            <a:ext cx="6332218" cy="39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5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1.emf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31.emf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1.emf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31.emf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31.emf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jpeg"/><Relationship Id="rId3" Type="http://schemas.openxmlformats.org/officeDocument/2006/relationships/image" Target="../media/image31.emf"/><Relationship Id="rId7" Type="http://schemas.openxmlformats.org/officeDocument/2006/relationships/image" Target="../media/image78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33.emf"/><Relationship Id="rId10" Type="http://schemas.openxmlformats.org/officeDocument/2006/relationships/image" Target="../media/image80.png"/><Relationship Id="rId4" Type="http://schemas.openxmlformats.org/officeDocument/2006/relationships/image" Target="../media/image32.emf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jpe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emf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emf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1.em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7922C-D348-9946-9D3F-77FD226D8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dobeStock_125450677.jpeg"/>
          <p:cNvPicPr>
            <a:picLocks noChangeAspect="1"/>
          </p:cNvPicPr>
          <p:nvPr/>
        </p:nvPicPr>
        <p:blipFill rotWithShape="1">
          <a:blip r:embed="rId4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dobeStock_140806005.jpeg"/>
          <p:cNvPicPr>
            <a:picLocks noChangeAspect="1"/>
          </p:cNvPicPr>
          <p:nvPr/>
        </p:nvPicPr>
        <p:blipFill rotWithShape="1">
          <a:blip r:embed="rId5" cstate="screen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3556257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Healthcare Solutions | 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900" y="2498767"/>
            <a:ext cx="4267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5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843089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Audiovisual</a:t>
            </a:r>
            <a:r>
              <a:rPr lang="en-US" sz="36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 Solutions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pic>
        <p:nvPicPr>
          <p:cNvPr id="13" name="Picture 12" descr="AdobeStock_217251913.jpe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765" y="2051332"/>
            <a:ext cx="2231858" cy="1872287"/>
          </a:xfrm>
          <a:prstGeom prst="rect">
            <a:avLst/>
          </a:prstGeom>
        </p:spPr>
      </p:pic>
      <p:pic>
        <p:nvPicPr>
          <p:cNvPr id="14" name="Picture 13" descr="AdobeStock_75887472.jpe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190" y="2051333"/>
            <a:ext cx="2201096" cy="1872286"/>
          </a:xfrm>
          <a:prstGeom prst="rect">
            <a:avLst/>
          </a:prstGeom>
        </p:spPr>
      </p:pic>
      <p:pic>
        <p:nvPicPr>
          <p:cNvPr id="20" name="Picture 19" descr="AdobeStock_64812193.psd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181" y="4328889"/>
            <a:ext cx="2197105" cy="1886396"/>
          </a:xfrm>
          <a:prstGeom prst="rect">
            <a:avLst/>
          </a:prstGeom>
        </p:spPr>
      </p:pic>
      <p:pic>
        <p:nvPicPr>
          <p:cNvPr id="21" name="Picture 20" descr="AdobeStock_99635365.jpe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765" y="4328889"/>
            <a:ext cx="2231858" cy="18863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05107" y="2058639"/>
            <a:ext cx="4780649" cy="422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Why Audiovisual Solutions?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Interactive teaching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More effective training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Make remote consultation &amp; diagnosis possible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Facilitate collaboration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Increase security and communication </a:t>
            </a:r>
          </a:p>
          <a:p>
            <a:pPr>
              <a:lnSpc>
                <a:spcPct val="150000"/>
              </a:lnSpc>
            </a:pPr>
            <a:endParaRPr lang="en-US" sz="2000" dirty="0">
              <a:ln w="0"/>
              <a:solidFill>
                <a:schemeClr val="bg1"/>
              </a:solidFill>
              <a:latin typeface="Avenir LT Std 35 Light"/>
              <a:cs typeface="Avenir LT Std 35 Light"/>
            </a:endParaRPr>
          </a:p>
          <a:p>
            <a:pPr>
              <a:lnSpc>
                <a:spcPct val="150000"/>
              </a:lnSpc>
            </a:pPr>
            <a:endParaRPr lang="en-US" sz="2000" dirty="0">
              <a:ln w="0"/>
              <a:solidFill>
                <a:schemeClr val="bg1"/>
              </a:solidFill>
              <a:latin typeface="Avenir LT Std 35 Light"/>
              <a:cs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1705587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843089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Audiovisual </a:t>
            </a:r>
            <a:r>
              <a:rPr lang="en-US" sz="36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Solutions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630947"/>
            <a:ext cx="12192000" cy="522705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334439" y="5504469"/>
            <a:ext cx="266609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0"/>
                <a:latin typeface="Avenir LT Std 35 Light"/>
                <a:cs typeface="Avenir LT Std 35 Light"/>
              </a:rPr>
              <a:t>Meeting</a:t>
            </a:r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 Room Solutions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3303220" y="5504469"/>
            <a:ext cx="268445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0"/>
                <a:latin typeface="Avenir LT Std 35 Light"/>
                <a:cs typeface="Avenir LT Std 35 Light"/>
              </a:rPr>
              <a:t>Patient Room Solutions</a:t>
            </a:r>
            <a:endParaRPr lang="en-US" sz="1600" b="1" cap="none" spc="0" dirty="0">
              <a:ln w="0"/>
              <a:effectLst/>
              <a:latin typeface="Avenir LT Std 35 Light"/>
              <a:cs typeface="Avenir LT Std 35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6300512" y="5511644"/>
            <a:ext cx="2684459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Waiting Room &amp; </a:t>
            </a:r>
          </a:p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Hallway Solutions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9214392" y="5486292"/>
            <a:ext cx="2684459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Learning Center &amp; Auditorium Solutions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6229994"/>
            <a:ext cx="1189885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Audio Solutions | Cables | Furniture | Interactiv</a:t>
            </a:r>
            <a:r>
              <a:rPr lang="en-US" sz="1400" b="1" dirty="0">
                <a:ln w="0"/>
                <a:solidFill>
                  <a:srgbClr val="7F7F7F"/>
                </a:solidFill>
                <a:latin typeface="Avenir LT Std 35 Light"/>
                <a:cs typeface="Avenir LT Std 35 Light"/>
              </a:rPr>
              <a:t>e Solutions | Interactive Touchscreen LCDs | Monitors &amp; Displays | </a:t>
            </a:r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Mounts | and more  </a:t>
            </a:r>
          </a:p>
        </p:txBody>
      </p:sp>
      <p:pic>
        <p:nvPicPr>
          <p:cNvPr id="15" name="Picture 14" descr="AdobeStock_64491209.jpe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39" y="3208983"/>
            <a:ext cx="2684459" cy="1812941"/>
          </a:xfrm>
          <a:prstGeom prst="rect">
            <a:avLst/>
          </a:prstGeom>
        </p:spPr>
      </p:pic>
      <p:pic>
        <p:nvPicPr>
          <p:cNvPr id="18" name="Picture 17" descr="AdobeStock_75912807.jpe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7774" y="3208983"/>
            <a:ext cx="2684459" cy="1812941"/>
          </a:xfrm>
          <a:prstGeom prst="rect">
            <a:avLst/>
          </a:prstGeom>
        </p:spPr>
      </p:pic>
      <p:pic>
        <p:nvPicPr>
          <p:cNvPr id="39" name="Picture 38" descr="Waiting Room_Medical 12.11.18.resized.psd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512" y="3208982"/>
            <a:ext cx="2666090" cy="1812941"/>
          </a:xfrm>
          <a:prstGeom prst="rect">
            <a:avLst/>
          </a:prstGeom>
        </p:spPr>
      </p:pic>
      <p:pic>
        <p:nvPicPr>
          <p:cNvPr id="20" name="Picture 19" descr="AdobeStock_131405507.jpe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392" y="3208982"/>
            <a:ext cx="2708888" cy="18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1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843089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Patient Experience Solutions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pic>
        <p:nvPicPr>
          <p:cNvPr id="12" name="Picture 11" descr="AdobeStock_145698200.jpe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765" y="2058639"/>
            <a:ext cx="2201095" cy="1864979"/>
          </a:xfrm>
          <a:prstGeom prst="rect">
            <a:avLst/>
          </a:prstGeom>
        </p:spPr>
      </p:pic>
      <p:pic>
        <p:nvPicPr>
          <p:cNvPr id="15" name="Picture 14" descr="AdobeStock_196357618.jpe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191" y="4332929"/>
            <a:ext cx="2201095" cy="1882355"/>
          </a:xfrm>
          <a:prstGeom prst="rect">
            <a:avLst/>
          </a:prstGeom>
        </p:spPr>
      </p:pic>
      <p:pic>
        <p:nvPicPr>
          <p:cNvPr id="17" name="Picture 16" descr="AdobeStock_167759170.jpe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191" y="2058639"/>
            <a:ext cx="2201095" cy="1864979"/>
          </a:xfrm>
          <a:prstGeom prst="rect">
            <a:avLst/>
          </a:prstGeom>
        </p:spPr>
      </p:pic>
      <p:pic>
        <p:nvPicPr>
          <p:cNvPr id="19" name="Picture 18" descr="AdobeStock_91505632.jpe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765" y="4328889"/>
            <a:ext cx="2201095" cy="18863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05107" y="2058639"/>
            <a:ext cx="4780649" cy="4683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Why Patient Experience Solutions?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Alleviate stress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Increase patient comfort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Improve clinical outcomes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Individualize patient care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Better HCAHPS scores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Improve population health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b="1" dirty="0">
              <a:ln w="0"/>
              <a:solidFill>
                <a:schemeClr val="bg1"/>
              </a:solidFill>
              <a:latin typeface="Avenir LT Std 35 Light"/>
              <a:cs typeface="Avenir LT Std 35 Light"/>
            </a:endParaRPr>
          </a:p>
          <a:p>
            <a:pPr>
              <a:lnSpc>
                <a:spcPct val="150000"/>
              </a:lnSpc>
            </a:pPr>
            <a:endParaRPr lang="en-US" sz="2000" dirty="0">
              <a:ln w="0"/>
              <a:solidFill>
                <a:schemeClr val="bg1"/>
              </a:solidFill>
              <a:latin typeface="Avenir LT Std 35 Light"/>
              <a:cs typeface="Avenir LT Std 35 Light"/>
            </a:endParaRPr>
          </a:p>
          <a:p>
            <a:pPr>
              <a:lnSpc>
                <a:spcPct val="150000"/>
              </a:lnSpc>
            </a:pPr>
            <a:endParaRPr lang="en-US" sz="2000" dirty="0">
              <a:ln w="0"/>
              <a:solidFill>
                <a:schemeClr val="bg1"/>
              </a:solidFill>
              <a:latin typeface="Avenir LT Std 35 Light"/>
              <a:cs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887303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843089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Patient Experience</a:t>
            </a:r>
            <a:r>
              <a:rPr lang="en-US" sz="36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 Solutions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630947"/>
            <a:ext cx="12192000" cy="522705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334439" y="5504469"/>
            <a:ext cx="266609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Noise Pollution </a:t>
            </a:r>
            <a:r>
              <a:rPr lang="en-US" sz="1600" b="1" dirty="0">
                <a:ln w="0"/>
                <a:latin typeface="Avenir LT Std 35 Light"/>
                <a:cs typeface="Avenir LT Std 35 Light"/>
              </a:rPr>
              <a:t>Solutions</a:t>
            </a:r>
            <a:endParaRPr lang="en-US" sz="1600" b="1" cap="none" spc="0" dirty="0">
              <a:ln w="0"/>
              <a:effectLst/>
              <a:latin typeface="Avenir LT Std 35 Light"/>
              <a:cs typeface="Avenir LT Std 35 Ligh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3303220" y="5504469"/>
            <a:ext cx="268445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0"/>
                <a:latin typeface="Avenir LT Std 35 Light"/>
                <a:cs typeface="Avenir LT Std 35 Light"/>
              </a:rPr>
              <a:t>Lighting Solutions</a:t>
            </a:r>
            <a:endParaRPr lang="en-US" sz="1600" b="1" cap="none" spc="0" dirty="0">
              <a:ln w="0"/>
              <a:effectLst/>
              <a:latin typeface="Avenir LT Std 35 Light"/>
              <a:cs typeface="Avenir LT Std 35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6252887" y="5511644"/>
            <a:ext cx="268445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Media Solutions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9214392" y="5486292"/>
            <a:ext cx="268445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Communication </a:t>
            </a:r>
            <a:r>
              <a:rPr lang="en-US" sz="1600" b="1" dirty="0">
                <a:ln w="0"/>
                <a:latin typeface="Avenir LT Std 35 Light"/>
                <a:cs typeface="Avenir LT Std 35 Light"/>
              </a:rPr>
              <a:t>Solutions</a:t>
            </a:r>
            <a:endParaRPr lang="en-US" sz="1600" b="1" cap="none" spc="0" dirty="0">
              <a:ln w="0"/>
              <a:effectLst/>
              <a:latin typeface="Avenir LT Std 35 Light"/>
              <a:cs typeface="Avenir LT Std 35 Light"/>
            </a:endParaRPr>
          </a:p>
        </p:txBody>
      </p:sp>
      <p:pic>
        <p:nvPicPr>
          <p:cNvPr id="6" name="Picture 5" descr="PX Postcards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220" y="3208983"/>
            <a:ext cx="2666090" cy="1812941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PX Postcards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887" y="3208983"/>
            <a:ext cx="2666090" cy="1812941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PX Postcards5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40" y="3208983"/>
            <a:ext cx="2666090" cy="1812941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dobeStock_136043417.jpe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392" y="3208983"/>
            <a:ext cx="2705115" cy="1805925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334440" y="5896914"/>
            <a:ext cx="266609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(directional audio)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3303220" y="5925170"/>
            <a:ext cx="26660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(patient adjustable </a:t>
            </a:r>
          </a:p>
          <a:p>
            <a:pPr algn="ctr"/>
            <a:r>
              <a:rPr lang="en-US" sz="1400" b="1" cap="none" spc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smart </a:t>
            </a:r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lighting)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6252887" y="5928026"/>
            <a:ext cx="266609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(streaming platforms)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9214392" y="5921676"/>
            <a:ext cx="266609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(interactive whiteboards, medical information, patient updates, daily goals)</a:t>
            </a:r>
          </a:p>
        </p:txBody>
      </p:sp>
    </p:spTree>
    <p:extLst>
      <p:ext uri="{BB962C8B-B14F-4D97-AF65-F5344CB8AC3E}">
        <p14:creationId xmlns:p14="http://schemas.microsoft.com/office/powerpoint/2010/main" val="915409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843089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Kiosk Solutions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pic>
        <p:nvPicPr>
          <p:cNvPr id="13" name="Picture 12" descr="information access.v3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765" y="2058639"/>
            <a:ext cx="2201095" cy="1864979"/>
          </a:xfrm>
          <a:prstGeom prst="rect">
            <a:avLst/>
          </a:prstGeom>
        </p:spPr>
      </p:pic>
      <p:pic>
        <p:nvPicPr>
          <p:cNvPr id="14" name="Picture 13" descr="vendor check in with bag.psd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191" y="2058639"/>
            <a:ext cx="2201095" cy="1864979"/>
          </a:xfrm>
          <a:prstGeom prst="rect">
            <a:avLst/>
          </a:prstGeom>
        </p:spPr>
      </p:pic>
      <p:pic>
        <p:nvPicPr>
          <p:cNvPr id="16" name="Picture 15" descr="patient check-in.psd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765" y="4328888"/>
            <a:ext cx="2181753" cy="1886395"/>
          </a:xfrm>
          <a:prstGeom prst="rect">
            <a:avLst/>
          </a:prstGeom>
        </p:spPr>
      </p:pic>
      <p:pic>
        <p:nvPicPr>
          <p:cNvPr id="18" name="Picture 17" descr="wayfinding med kiosk image_background blurred.psd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191" y="4332929"/>
            <a:ext cx="2215362" cy="18823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05107" y="2058639"/>
            <a:ext cx="4780649" cy="5144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Why Kiosk Solutions?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HIPAA compliant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EMR compatible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Patient check-in and bill-pay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 err="1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Wayfinding</a:t>
            </a: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 in and around the facility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Vendor check-in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24/7 Information access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Virtual concierge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b="1" dirty="0">
              <a:ln w="0"/>
              <a:solidFill>
                <a:schemeClr val="bg1"/>
              </a:solidFill>
              <a:latin typeface="Avenir LT Std 35 Light"/>
              <a:cs typeface="Avenir LT Std 35 Light"/>
            </a:endParaRPr>
          </a:p>
          <a:p>
            <a:pPr>
              <a:lnSpc>
                <a:spcPct val="150000"/>
              </a:lnSpc>
            </a:pPr>
            <a:endParaRPr lang="en-US" sz="2000" dirty="0">
              <a:ln w="0"/>
              <a:solidFill>
                <a:schemeClr val="bg1"/>
              </a:solidFill>
              <a:latin typeface="Avenir LT Std 35 Light"/>
              <a:cs typeface="Avenir LT Std 35 Light"/>
            </a:endParaRPr>
          </a:p>
          <a:p>
            <a:pPr>
              <a:lnSpc>
                <a:spcPct val="150000"/>
              </a:lnSpc>
            </a:pPr>
            <a:endParaRPr lang="en-US" sz="2000" dirty="0">
              <a:ln w="0"/>
              <a:solidFill>
                <a:schemeClr val="bg1"/>
              </a:solidFill>
              <a:latin typeface="Avenir LT Std 35 Light"/>
              <a:cs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433933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843089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Kiosk Solutions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630947"/>
            <a:ext cx="12192000" cy="522705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222250" y="5250469"/>
            <a:ext cx="2952905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Freestanding </a:t>
            </a:r>
          </a:p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Kiosk Solutions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781460" y="5878719"/>
            <a:ext cx="184881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(W-Series 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3064030" y="5262398"/>
            <a:ext cx="2952905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Tabletop</a:t>
            </a:r>
          </a:p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 Kiosk Solutions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3623240" y="5890648"/>
            <a:ext cx="184881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(A-Series</a:t>
            </a:r>
            <a:r>
              <a:rPr lang="en-US" sz="1400" b="1" dirty="0">
                <a:ln w="0"/>
                <a:solidFill>
                  <a:srgbClr val="7F7F7F"/>
                </a:solidFill>
                <a:latin typeface="Avenir LT Std 35 Light"/>
                <a:cs typeface="Avenir LT Std 35 Light"/>
              </a:rPr>
              <a:t>)</a:t>
            </a:r>
            <a:endParaRPr lang="en-US" sz="1400" b="1" cap="none" spc="0" dirty="0">
              <a:ln w="0"/>
              <a:solidFill>
                <a:srgbClr val="7F7F7F"/>
              </a:solidFill>
              <a:effectLst/>
              <a:latin typeface="Avenir LT Std 35 Light"/>
              <a:cs typeface="Avenir LT Std 35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6045447" y="5257644"/>
            <a:ext cx="2952905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err="1">
                <a:ln w="0"/>
                <a:effectLst/>
                <a:latin typeface="Avenir LT Std 35 Light"/>
                <a:cs typeface="Avenir LT Std 35 Light"/>
              </a:rPr>
              <a:t>Wayfinding</a:t>
            </a:r>
            <a:endParaRPr lang="en-US" sz="1600" b="1" cap="none" spc="0" dirty="0">
              <a:ln w="0"/>
              <a:effectLst/>
              <a:latin typeface="Avenir LT Std 35 Light"/>
              <a:cs typeface="Avenir LT Std 35 Light"/>
            </a:endParaRPr>
          </a:p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 Kiosk Solutions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6604657" y="5885894"/>
            <a:ext cx="184881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(D-Series)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9045977" y="5232292"/>
            <a:ext cx="2952905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Custom </a:t>
            </a:r>
          </a:p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Kiosk Solutions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9605187" y="5860542"/>
            <a:ext cx="18488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(custom solutions to fit your facility)</a:t>
            </a:r>
          </a:p>
        </p:txBody>
      </p:sp>
      <p:pic>
        <p:nvPicPr>
          <p:cNvPr id="2" name="Picture 1" descr="D1_Med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532" y="2392723"/>
            <a:ext cx="1008208" cy="2644055"/>
          </a:xfrm>
          <a:prstGeom prst="rect">
            <a:avLst/>
          </a:prstGeom>
        </p:spPr>
      </p:pic>
      <p:pic>
        <p:nvPicPr>
          <p:cNvPr id="3" name="Picture 2" descr="D2_Med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246" y="2208515"/>
            <a:ext cx="1233672" cy="2908460"/>
          </a:xfrm>
          <a:prstGeom prst="rect">
            <a:avLst/>
          </a:prstGeom>
        </p:spPr>
      </p:pic>
      <p:pic>
        <p:nvPicPr>
          <p:cNvPr id="5" name="Picture 4" descr="W1_Med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92723"/>
            <a:ext cx="1938975" cy="2908460"/>
          </a:xfrm>
          <a:prstGeom prst="rect">
            <a:avLst/>
          </a:prstGeom>
        </p:spPr>
      </p:pic>
      <p:pic>
        <p:nvPicPr>
          <p:cNvPr id="6" name="Picture 5" descr="W2_Med.psd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47" y="2380705"/>
            <a:ext cx="1901407" cy="2908461"/>
          </a:xfrm>
          <a:prstGeom prst="rect">
            <a:avLst/>
          </a:prstGeom>
        </p:spPr>
      </p:pic>
      <p:pic>
        <p:nvPicPr>
          <p:cNvPr id="7" name="Picture 6" descr="a2-pedestal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027" y="2547095"/>
            <a:ext cx="1287132" cy="2678799"/>
          </a:xfrm>
          <a:prstGeom prst="rect">
            <a:avLst/>
          </a:prstGeom>
        </p:spPr>
      </p:pic>
      <p:pic>
        <p:nvPicPr>
          <p:cNvPr id="9" name="Picture 8" descr="a3-pedestal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743" y="2725669"/>
            <a:ext cx="1313265" cy="2508925"/>
          </a:xfrm>
          <a:prstGeom prst="rect">
            <a:avLst/>
          </a:prstGeom>
        </p:spPr>
      </p:pic>
      <p:pic>
        <p:nvPicPr>
          <p:cNvPr id="11" name="Picture 10" descr="custom w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59" y="2452287"/>
            <a:ext cx="1522633" cy="2707562"/>
          </a:xfrm>
          <a:prstGeom prst="rect">
            <a:avLst/>
          </a:prstGeom>
        </p:spPr>
      </p:pic>
      <p:pic>
        <p:nvPicPr>
          <p:cNvPr id="10" name="Picture 9" descr="custom d1.jp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9788" y="2221574"/>
            <a:ext cx="1425337" cy="297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03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3319" y="83965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venir LT Std 35 Light"/>
                <a:cs typeface="Avenir LT Std 35 Light"/>
              </a:rPr>
              <a:t>Thank You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568" y="6091133"/>
            <a:ext cx="2492120" cy="3640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511833" y="3011778"/>
            <a:ext cx="33349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baseline="30000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Web: </a:t>
            </a:r>
          </a:p>
          <a:p>
            <a:pPr algn="r"/>
            <a:r>
              <a:rPr lang="en-US" baseline="30000" dirty="0" err="1">
                <a:solidFill>
                  <a:srgbClr val="FFFFFF"/>
                </a:solidFill>
                <a:latin typeface="Avenir LT Std 35 Light"/>
                <a:cs typeface="Avenir LT Std 35 Light"/>
              </a:rPr>
              <a:t>www.howard-medical.com</a:t>
            </a:r>
            <a:endParaRPr lang="en-US" baseline="30000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Live chat available M-F, 8-5 CST</a:t>
            </a:r>
          </a:p>
          <a:p>
            <a:pPr algn="r"/>
            <a:endParaRPr lang="en-US" baseline="30000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Customer &amp; Technical Support:</a:t>
            </a: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Toll Free: 1.888.323.3151</a:t>
            </a: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24/7 (excluding US holidays)</a:t>
            </a:r>
          </a:p>
          <a:p>
            <a:pPr algn="r"/>
            <a:endParaRPr lang="en-US" baseline="30000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General Information:</a:t>
            </a: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Toll Free: 1.888.912.3151</a:t>
            </a:r>
          </a:p>
          <a:p>
            <a:pPr algn="r"/>
            <a:endParaRPr lang="en-US" baseline="30000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  <a:p>
            <a:pPr algn="r"/>
            <a:endParaRPr lang="en-US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  <a:p>
            <a:pPr algn="r"/>
            <a:endParaRPr lang="en-US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036" y="2753121"/>
            <a:ext cx="3625882" cy="29208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978916"/>
            <a:ext cx="6096000" cy="6668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Want to view more of Howard Medical’s solutions? </a:t>
            </a:r>
          </a:p>
          <a:p>
            <a:pPr algn="ctr"/>
            <a:r>
              <a:rPr lang="en-US" sz="2800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Scan the QR code below to view our online </a:t>
            </a:r>
            <a:r>
              <a:rPr lang="en-US" sz="2800" baseline="30000" dirty="0" err="1">
                <a:solidFill>
                  <a:srgbClr val="FFFFFF"/>
                </a:solidFill>
                <a:latin typeface="Avenir LT Std 35 Light"/>
                <a:cs typeface="Avenir LT Std 35 Light"/>
              </a:rPr>
              <a:t>linecard</a:t>
            </a:r>
            <a:r>
              <a:rPr lang="en-US" sz="2800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92719" y="6043604"/>
            <a:ext cx="284091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Avenir LT Std 95 Black"/>
                <a:cs typeface="Avenir LT Std 95 Black"/>
              </a:rPr>
              <a:t>Website: </a:t>
            </a:r>
          </a:p>
          <a:p>
            <a:r>
              <a:rPr lang="en-US" sz="1100" dirty="0" err="1">
                <a:solidFill>
                  <a:srgbClr val="FFFFFF"/>
                </a:solidFill>
                <a:latin typeface="Avenir LT Std 35 Light"/>
                <a:cs typeface="Avenir LT Std 35 Light"/>
              </a:rPr>
              <a:t>www.howard-medical.com</a:t>
            </a:r>
            <a:endParaRPr lang="en-US" sz="1100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  <a:p>
            <a:r>
              <a:rPr lang="en-US" sz="11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Live chat available M-F, 8-5 CST</a:t>
            </a:r>
          </a:p>
        </p:txBody>
      </p:sp>
      <p:sp>
        <p:nvSpPr>
          <p:cNvPr id="6" name="Rectangle 5"/>
          <p:cNvSpPr/>
          <p:nvPr/>
        </p:nvSpPr>
        <p:spPr>
          <a:xfrm>
            <a:off x="3530096" y="6069241"/>
            <a:ext cx="265112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Avenir LT Std 95 Black"/>
                <a:cs typeface="Avenir LT Std 95 Black"/>
              </a:rPr>
              <a:t>Customer &amp; Technical Support:</a:t>
            </a:r>
          </a:p>
          <a:p>
            <a:r>
              <a:rPr lang="en-US" sz="11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Toll Free: 1.888.323.3151</a:t>
            </a:r>
          </a:p>
          <a:p>
            <a:r>
              <a:rPr lang="en-US" sz="11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24/7 (excluding US holidays)</a:t>
            </a:r>
          </a:p>
        </p:txBody>
      </p:sp>
      <p:sp>
        <p:nvSpPr>
          <p:cNvPr id="9" name="Rectangle 8"/>
          <p:cNvSpPr/>
          <p:nvPr/>
        </p:nvSpPr>
        <p:spPr>
          <a:xfrm>
            <a:off x="6419346" y="6068677"/>
            <a:ext cx="22542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Avenir LT Std 95 Black"/>
                <a:cs typeface="Avenir LT Std 95 Black"/>
              </a:rPr>
              <a:t>General Information:</a:t>
            </a:r>
          </a:p>
          <a:p>
            <a:r>
              <a:rPr lang="en-US" sz="11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Toll Free: 1.888.912.3151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119" y="3226116"/>
            <a:ext cx="1871062" cy="18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8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843089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Howard Industries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005108" y="2858259"/>
            <a:ext cx="3869267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1968</a:t>
            </a: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 Howard Industries is established and grown by Billy W. Howard and Linda Howard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A billion dollar company that is </a:t>
            </a:r>
            <a:r>
              <a:rPr lang="en-US" sz="16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family owned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Corporate headquarters located in </a:t>
            </a:r>
            <a:r>
              <a:rPr lang="en-US" sz="16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south Mississippi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4789" y="2997693"/>
            <a:ext cx="1635414" cy="2644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789" y="1166255"/>
            <a:ext cx="1301585" cy="10784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556FF2-2FF1-FB45-9E2E-54816CB712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6516" y="2272888"/>
            <a:ext cx="4172438" cy="403968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Picture 3" descr="howards with pictur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542" y="2441412"/>
            <a:ext cx="3156106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001335"/>
            <a:ext cx="3682554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The first Howard building in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an old army barracks </a:t>
            </a:r>
          </a:p>
        </p:txBody>
      </p:sp>
      <p:sp>
        <p:nvSpPr>
          <p:cNvPr id="6" name="Rectangle 5"/>
          <p:cNvSpPr/>
          <p:nvPr/>
        </p:nvSpPr>
        <p:spPr>
          <a:xfrm>
            <a:off x="8141190" y="5032730"/>
            <a:ext cx="4050809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Plans for future growth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&amp; expansion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46933" y="5032730"/>
            <a:ext cx="3347776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Current corporate headquarters &amp; production facilities </a:t>
            </a:r>
          </a:p>
        </p:txBody>
      </p:sp>
      <p:pic>
        <p:nvPicPr>
          <p:cNvPr id="9" name="Picture 8" descr="corporate HQ.jpg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5419" y="2281188"/>
            <a:ext cx="3682554" cy="250939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56AADF-976A-9049-9FCF-712B7D9769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70775"/>
            <a:ext cx="3682554" cy="201981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1191" y="2991115"/>
            <a:ext cx="4050809" cy="179947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-347" y="848604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Howard </a:t>
            </a:r>
            <a:r>
              <a:rPr lang="mr-IN" sz="360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–</a:t>
            </a:r>
            <a:r>
              <a:rPr lang="en-US" sz="36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 Then, Now, and the Future</a:t>
            </a:r>
            <a:endParaRPr lang="en-US" sz="3600" dirty="0">
              <a:ln w="0"/>
              <a:solidFill>
                <a:schemeClr val="bg1"/>
              </a:solidFill>
              <a:effectLst/>
              <a:latin typeface="Avenir LT Std 35 Light"/>
              <a:cs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34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6268" y="4467236"/>
            <a:ext cx="4338267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6 Different Facilities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-347" y="848604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Howard Industries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55066" y="3955609"/>
            <a:ext cx="4021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Over 2-Million Square Feet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86312" y="3928627"/>
            <a:ext cx="33477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More Than </a:t>
            </a:r>
          </a:p>
          <a:p>
            <a:pPr algn="ctr"/>
            <a:r>
              <a:rPr lang="en-US" sz="32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500 Engineers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785" y="2277646"/>
            <a:ext cx="1004398" cy="123347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26841" y="5273941"/>
            <a:ext cx="33477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Six different facilities including corporate headquarters, manufacturing facilities, and a transportation facility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99108" y="5166761"/>
            <a:ext cx="35898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Over 2 million square feet of manufacturing space </a:t>
            </a:r>
            <a:r>
              <a:rPr lang="mr-IN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–</a:t>
            </a:r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 Transformers, Lighting, Kiosks, Medical Equipment, Computers, &amp; more</a:t>
            </a:r>
            <a:r>
              <a:rPr lang="mr-IN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…</a:t>
            </a:r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618883" y="5273941"/>
            <a:ext cx="32262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Over five hundred mechanical &amp; electrical engineers with thousands of combined years of experience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421" y="2290439"/>
            <a:ext cx="1218894" cy="12240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47" y="3542433"/>
            <a:ext cx="930169" cy="7583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639181" y="2578039"/>
            <a:ext cx="938464" cy="8472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9614" y="2057869"/>
            <a:ext cx="1006215" cy="13618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801463" y="2710999"/>
            <a:ext cx="1068805" cy="697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2903269" y="3519386"/>
            <a:ext cx="1211531" cy="7814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1759217" y="3603456"/>
            <a:ext cx="1081840" cy="6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21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-347" y="848604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Healthcare Solutions</a:t>
            </a:r>
            <a:endParaRPr lang="en-US" sz="3600" cap="none" spc="0" dirty="0">
              <a:ln w="0"/>
              <a:solidFill>
                <a:schemeClr val="bg1"/>
              </a:solidFill>
              <a:effectLst/>
              <a:latin typeface="Avenir LT Std 95 Black"/>
              <a:cs typeface="Avenir LT Std 95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830" y="8517090"/>
            <a:ext cx="5206340" cy="777570"/>
          </a:xfrm>
          <a:prstGeom prst="rect">
            <a:avLst/>
          </a:prstGeom>
        </p:spPr>
      </p:pic>
      <p:pic>
        <p:nvPicPr>
          <p:cNvPr id="4" name="Picture 3" descr="vendor check in with bag.psd"/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055" y="4262445"/>
            <a:ext cx="2984500" cy="2180242"/>
          </a:xfrm>
          <a:prstGeom prst="rect">
            <a:avLst/>
          </a:prstGeom>
          <a:ln>
            <a:noFill/>
          </a:ln>
        </p:spPr>
      </p:pic>
      <p:pic>
        <p:nvPicPr>
          <p:cNvPr id="29" name="Picture 28" descr="AdobeStock_113978433.jpeg"/>
          <p:cNvPicPr>
            <a:picLocks noChangeAspect="1"/>
          </p:cNvPicPr>
          <p:nvPr/>
        </p:nvPicPr>
        <p:blipFill rotWithShape="1">
          <a:blip r:embed="rId4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615" y="4262445"/>
            <a:ext cx="2964645" cy="2180242"/>
          </a:xfrm>
          <a:prstGeom prst="rect">
            <a:avLst/>
          </a:prstGeom>
          <a:ln>
            <a:noFill/>
          </a:ln>
        </p:spPr>
      </p:pic>
      <p:pic>
        <p:nvPicPr>
          <p:cNvPr id="27" name="Picture 26" descr="AdobeStock_196357618.jpeg"/>
          <p:cNvPicPr>
            <a:picLocks noChangeAspect="1"/>
          </p:cNvPicPr>
          <p:nvPr/>
        </p:nvPicPr>
        <p:blipFill rotWithShape="1">
          <a:blip r:embed="rId5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9726" y="4262445"/>
            <a:ext cx="2979777" cy="2185864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509760" y="5197199"/>
            <a:ext cx="2984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Telehealth</a:t>
            </a: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 Solutions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36753" y="5197199"/>
            <a:ext cx="2984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Patient Experience Solutions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07055" y="5197199"/>
            <a:ext cx="2984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Kiosk Solutions</a:t>
            </a:r>
          </a:p>
        </p:txBody>
      </p:sp>
      <p:pic>
        <p:nvPicPr>
          <p:cNvPr id="22" name="Picture 21" descr="AdobeStock_217251913.jpeg"/>
          <p:cNvPicPr>
            <a:picLocks noChangeAspect="1"/>
          </p:cNvPicPr>
          <p:nvPr/>
        </p:nvPicPr>
        <p:blipFill rotWithShape="1">
          <a:blip r:embed="rId6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000403" y="1897476"/>
            <a:ext cx="2984500" cy="2185864"/>
          </a:xfrm>
          <a:prstGeom prst="rect">
            <a:avLst/>
          </a:prstGeom>
          <a:ln>
            <a:noFill/>
          </a:ln>
        </p:spPr>
      </p:pic>
      <p:pic>
        <p:nvPicPr>
          <p:cNvPr id="23" name="Picture 22" descr="POC cover copy.psd"/>
          <p:cNvPicPr>
            <a:picLocks noChangeAspect="1"/>
          </p:cNvPicPr>
          <p:nvPr/>
        </p:nvPicPr>
        <p:blipFill rotWithShape="1">
          <a:blip r:embed="rId7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600572" y="1903098"/>
            <a:ext cx="2984500" cy="2180242"/>
          </a:xfrm>
          <a:prstGeom prst="rect">
            <a:avLst/>
          </a:prstGeom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2836910" y="2832230"/>
            <a:ext cx="2984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Mobility Solutions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32153" y="2832230"/>
            <a:ext cx="2984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Audiovisual Solutions</a:t>
            </a:r>
          </a:p>
        </p:txBody>
      </p:sp>
    </p:spTree>
    <p:extLst>
      <p:ext uri="{BB962C8B-B14F-4D97-AF65-F5344CB8AC3E}">
        <p14:creationId xmlns:p14="http://schemas.microsoft.com/office/powerpoint/2010/main" val="1918809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843089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Mobility Solutions</a:t>
            </a:r>
          </a:p>
        </p:txBody>
      </p:sp>
      <p:pic>
        <p:nvPicPr>
          <p:cNvPr id="14" name="Picture 13" descr="AdobeStock_86830610 copy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765" y="2061257"/>
            <a:ext cx="2201095" cy="1862361"/>
          </a:xfrm>
          <a:prstGeom prst="rect">
            <a:avLst/>
          </a:prstGeom>
        </p:spPr>
      </p:pic>
      <p:pic>
        <p:nvPicPr>
          <p:cNvPr id="23" name="Picture 22" descr="POC cover.ps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7542" y="2061257"/>
            <a:ext cx="2206744" cy="1862361"/>
          </a:xfrm>
          <a:prstGeom prst="rect">
            <a:avLst/>
          </a:prstGeom>
        </p:spPr>
      </p:pic>
      <p:pic>
        <p:nvPicPr>
          <p:cNvPr id="25" name="Picture 24" descr="auto level keyboard 12.18.psd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765" y="4328889"/>
            <a:ext cx="2201095" cy="1874379"/>
          </a:xfrm>
          <a:prstGeom prst="rect">
            <a:avLst/>
          </a:prstGeom>
        </p:spPr>
      </p:pic>
      <p:pic>
        <p:nvPicPr>
          <p:cNvPr id="27" name="Picture 26" descr="ThinkstockPhotos-476932710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41"/>
          <a:stretch/>
        </p:blipFill>
        <p:spPr>
          <a:xfrm>
            <a:off x="3923191" y="4328889"/>
            <a:ext cx="2201095" cy="18863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05107" y="2058639"/>
            <a:ext cx="4780649" cy="422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Why Mobility Solutions?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Effective and ergonomic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Enhances patient care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Increase security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Reduce human error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Ease workloads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Versatile to fit any workflow</a:t>
            </a:r>
          </a:p>
          <a:p>
            <a:pPr>
              <a:lnSpc>
                <a:spcPct val="150000"/>
              </a:lnSpc>
            </a:pPr>
            <a:endParaRPr lang="en-US" sz="2000" dirty="0">
              <a:ln w="0"/>
              <a:solidFill>
                <a:schemeClr val="bg1"/>
              </a:solidFill>
              <a:latin typeface="Avenir LT Std 35 Light"/>
              <a:cs typeface="Avenir LT Std 35 Light"/>
            </a:endParaRPr>
          </a:p>
          <a:p>
            <a:pPr>
              <a:lnSpc>
                <a:spcPct val="150000"/>
              </a:lnSpc>
            </a:pPr>
            <a:endParaRPr lang="en-US" sz="2000" dirty="0">
              <a:ln w="0"/>
              <a:solidFill>
                <a:schemeClr val="bg1"/>
              </a:solidFill>
              <a:latin typeface="Avenir LT Std 35 Light"/>
              <a:cs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193238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843089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Mobility Solutions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630947"/>
            <a:ext cx="12192000" cy="522705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icare_e_front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495" y="2446495"/>
            <a:ext cx="1167791" cy="2908461"/>
          </a:xfrm>
          <a:prstGeom prst="rect">
            <a:avLst/>
          </a:prstGeom>
        </p:spPr>
      </p:pic>
      <p:pic>
        <p:nvPicPr>
          <p:cNvPr id="5" name="Picture 4" descr="hisiwft_notebook_cart.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4992" y="2453798"/>
            <a:ext cx="1053974" cy="3054519"/>
          </a:xfrm>
          <a:prstGeom prst="rect">
            <a:avLst/>
          </a:prstGeom>
        </p:spPr>
      </p:pic>
      <p:pic>
        <p:nvPicPr>
          <p:cNvPr id="6" name="Picture 5" descr="hicore_nonpowered_tablet_cart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481" y="2517512"/>
            <a:ext cx="1164700" cy="290846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-66840" y="5393344"/>
            <a:ext cx="393031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Mobile Point of Care Solutions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675098" y="5719969"/>
            <a:ext cx="24607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(HI-Care, HI-Core, HI-Swift)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3300678" y="5405273"/>
            <a:ext cx="393031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Med Dispense Solutions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4042616" y="5731898"/>
            <a:ext cx="2460769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(HI-Paradigm, HI-Pinnacle, Med-Hub, </a:t>
            </a:r>
            <a:r>
              <a:rPr lang="en-US" sz="1400" b="1" dirty="0">
                <a:ln w="0"/>
                <a:solidFill>
                  <a:srgbClr val="7F7F7F"/>
                </a:solidFill>
                <a:latin typeface="Avenir LT Std 35 Light"/>
                <a:cs typeface="Avenir LT Std 35 Light"/>
              </a:rPr>
              <a:t>Transfer Cart, </a:t>
            </a:r>
            <a:r>
              <a:rPr lang="en-US" sz="1400" b="1" dirty="0" err="1">
                <a:ln w="0"/>
                <a:solidFill>
                  <a:srgbClr val="7F7F7F"/>
                </a:solidFill>
                <a:latin typeface="Avenir LT Std 35 Light"/>
                <a:cs typeface="Avenir LT Std 35 Light"/>
              </a:rPr>
              <a:t>MedServe</a:t>
            </a:r>
            <a:r>
              <a:rPr lang="en-US" sz="1400" b="1" dirty="0">
                <a:ln w="0"/>
                <a:solidFill>
                  <a:srgbClr val="7F7F7F"/>
                </a:solidFill>
                <a:latin typeface="Avenir LT Std 35 Light"/>
                <a:cs typeface="Avenir LT Std 35 Light"/>
              </a:rPr>
              <a:t> Cabinets)</a:t>
            </a:r>
            <a:endParaRPr lang="en-US" sz="1400" b="1" cap="none" spc="0" dirty="0">
              <a:ln w="0"/>
              <a:solidFill>
                <a:srgbClr val="7F7F7F"/>
              </a:solidFill>
              <a:effectLst/>
              <a:latin typeface="Avenir LT Std 35 Light"/>
              <a:cs typeface="Avenir LT Std 35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6450873" y="5418641"/>
            <a:ext cx="393031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Fixed Solutions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7192811" y="5745266"/>
            <a:ext cx="24607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(Arms, Cabinets)</a:t>
            </a:r>
          </a:p>
        </p:txBody>
      </p:sp>
      <p:pic>
        <p:nvPicPr>
          <p:cNvPr id="9" name="Picture 8" descr="hi-paradigm front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664" y="2782799"/>
            <a:ext cx="1669732" cy="2403686"/>
          </a:xfrm>
          <a:prstGeom prst="rect">
            <a:avLst/>
          </a:prstGeom>
        </p:spPr>
      </p:pic>
      <p:pic>
        <p:nvPicPr>
          <p:cNvPr id="10" name="Picture 9" descr="hi-pinnacle 45 front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199" y="2782799"/>
            <a:ext cx="1669732" cy="2403686"/>
          </a:xfrm>
          <a:prstGeom prst="rect">
            <a:avLst/>
          </a:prstGeom>
        </p:spPr>
      </p:pic>
      <p:pic>
        <p:nvPicPr>
          <p:cNvPr id="17" name="Picture 16" descr="cabinet_USFF copy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393" y="3114010"/>
            <a:ext cx="1320590" cy="1986517"/>
          </a:xfrm>
          <a:prstGeom prst="rect">
            <a:avLst/>
          </a:prstGeom>
        </p:spPr>
      </p:pic>
      <p:pic>
        <p:nvPicPr>
          <p:cNvPr id="18" name="Picture 17" descr="Falcon_dual_srfc_white_small..psd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794" y="3364538"/>
            <a:ext cx="1386340" cy="14925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9826216" y="5192355"/>
            <a:ext cx="2218561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Point-of-Care Technology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10066421" y="5757195"/>
            <a:ext cx="17111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(Technology/Software In POC)</a:t>
            </a:r>
          </a:p>
        </p:txBody>
      </p:sp>
      <p:pic>
        <p:nvPicPr>
          <p:cNvPr id="20" name="Picture 19" descr="Howard-DR-Angle copy 2.psd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6216" y="3090985"/>
            <a:ext cx="1243119" cy="905145"/>
          </a:xfrm>
          <a:prstGeom prst="rect">
            <a:avLst/>
          </a:prstGeom>
        </p:spPr>
      </p:pic>
      <p:pic>
        <p:nvPicPr>
          <p:cNvPr id="46" name="Picture 45" descr="2783746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960" y="3505026"/>
            <a:ext cx="1370525" cy="982208"/>
          </a:xfrm>
          <a:prstGeom prst="rect">
            <a:avLst/>
          </a:prstGeom>
        </p:spPr>
      </p:pic>
      <p:pic>
        <p:nvPicPr>
          <p:cNvPr id="47" name="Picture 46" descr="N1X-RightAngle-full copy 2.psd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040" y="3962635"/>
            <a:ext cx="1495117" cy="1121337"/>
          </a:xfrm>
          <a:prstGeom prst="rect">
            <a:avLst/>
          </a:prstGeom>
        </p:spPr>
      </p:pic>
      <p:pic>
        <p:nvPicPr>
          <p:cNvPr id="48" name="Picture 47" descr="rugged_nokey_rightangle copy copy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7773" y="2696482"/>
            <a:ext cx="1263715" cy="8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22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843089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Telehealth</a:t>
            </a:r>
            <a:r>
              <a:rPr lang="en-US" sz="36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 Solutions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7005107" y="2058639"/>
            <a:ext cx="4780649" cy="422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Why </a:t>
            </a:r>
            <a:r>
              <a:rPr lang="en-US" sz="2000" dirty="0" err="1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Telehealth</a:t>
            </a:r>
            <a:r>
              <a:rPr lang="en-US" sz="20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 Solutions?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Healthcare to remote areas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Remote patient monitoring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Reduce readmission rates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Medical consultations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Patient education and staff training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Specialty in-field services </a:t>
            </a:r>
          </a:p>
          <a:p>
            <a:pPr>
              <a:lnSpc>
                <a:spcPct val="150000"/>
              </a:lnSpc>
            </a:pPr>
            <a:endParaRPr lang="en-US" sz="2000" dirty="0">
              <a:ln w="0"/>
              <a:solidFill>
                <a:schemeClr val="bg1"/>
              </a:solidFill>
              <a:latin typeface="Avenir LT Std 35 Light"/>
              <a:cs typeface="Avenir LT Std 35 Light"/>
            </a:endParaRPr>
          </a:p>
          <a:p>
            <a:pPr>
              <a:lnSpc>
                <a:spcPct val="150000"/>
              </a:lnSpc>
            </a:pPr>
            <a:endParaRPr lang="en-US" sz="2000" dirty="0">
              <a:ln w="0"/>
              <a:solidFill>
                <a:schemeClr val="bg1"/>
              </a:solidFill>
              <a:latin typeface="Avenir LT Std 35 Light"/>
              <a:cs typeface="Avenir LT Std 35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pic>
        <p:nvPicPr>
          <p:cNvPr id="7" name="Picture 6" descr="Mobile telehealth cover.psd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765" y="2058639"/>
            <a:ext cx="2201095" cy="1864980"/>
          </a:xfrm>
          <a:prstGeom prst="rect">
            <a:avLst/>
          </a:prstGeom>
        </p:spPr>
      </p:pic>
      <p:pic>
        <p:nvPicPr>
          <p:cNvPr id="8" name="Picture 7" descr="AdobeStock_113978433.jpe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191" y="2058639"/>
            <a:ext cx="2201095" cy="1864980"/>
          </a:xfrm>
          <a:prstGeom prst="rect">
            <a:avLst/>
          </a:prstGeom>
        </p:spPr>
      </p:pic>
      <p:pic>
        <p:nvPicPr>
          <p:cNvPr id="9" name="Picture 8" descr="edu cover.psd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765" y="4328889"/>
            <a:ext cx="2197105" cy="1886396"/>
          </a:xfrm>
          <a:prstGeom prst="rect">
            <a:avLst/>
          </a:prstGeom>
        </p:spPr>
      </p:pic>
      <p:pic>
        <p:nvPicPr>
          <p:cNvPr id="10" name="Picture 9" descr="AdobeStock_187866529.jpe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190" y="4328889"/>
            <a:ext cx="2201095" cy="188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7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843089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 err="1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Telehealth</a:t>
            </a:r>
            <a:r>
              <a:rPr lang="en-US" sz="36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 Solutions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30947"/>
            <a:ext cx="12192000" cy="522705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59280" y="5393344"/>
            <a:ext cx="393031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Cart Solutions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801218" y="5719969"/>
            <a:ext cx="24607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</a:t>
            </a:r>
            <a:r>
              <a:rPr lang="en-US" sz="1400" b="1" cap="none" spc="0" dirty="0" err="1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TeleCare</a:t>
            </a:r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, </a:t>
            </a:r>
            <a:r>
              <a:rPr lang="en-US" sz="1400" b="1" cap="none" spc="0" dirty="0" err="1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TeleCore</a:t>
            </a:r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,</a:t>
            </a:r>
          </a:p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 </a:t>
            </a:r>
            <a:r>
              <a:rPr lang="en-US" sz="1400" b="1" cap="none" spc="0" dirty="0" err="1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Kubi</a:t>
            </a:r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 Swift)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3300678" y="5405273"/>
            <a:ext cx="393031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0"/>
                <a:latin typeface="Avenir LT Std 35 Light"/>
                <a:cs typeface="Avenir LT Std 35 Light"/>
              </a:rPr>
              <a:t>Wall-Mounted </a:t>
            </a:r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Solutions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4042616" y="5731898"/>
            <a:ext cx="24607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(Telehealth Cabinet</a:t>
            </a:r>
            <a:r>
              <a:rPr lang="en-US" sz="1400" b="1" dirty="0">
                <a:ln w="0"/>
                <a:solidFill>
                  <a:srgbClr val="7F7F7F"/>
                </a:solidFill>
                <a:latin typeface="Avenir LT Std 35 Light"/>
                <a:cs typeface="Avenir LT Std 35 Light"/>
              </a:rPr>
              <a:t>)</a:t>
            </a:r>
            <a:endParaRPr lang="en-US" sz="1400" b="1" cap="none" spc="0" dirty="0">
              <a:ln w="0"/>
              <a:solidFill>
                <a:srgbClr val="7F7F7F"/>
              </a:solidFill>
              <a:effectLst/>
              <a:latin typeface="Avenir LT Std 35 Light"/>
              <a:cs typeface="Avenir LT Std 35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6307998" y="5418641"/>
            <a:ext cx="393031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Kit Solutions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7049936" y="5745266"/>
            <a:ext cx="24607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(Rugged Telemedicine Kits, Soft Telemedicine Kit)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9762716" y="5418641"/>
            <a:ext cx="221856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0"/>
                <a:effectLst/>
                <a:latin typeface="Avenir LT Std 35 Light"/>
                <a:cs typeface="Avenir LT Std 35 Light"/>
              </a:rPr>
              <a:t>Kiosk Solutions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10002921" y="5757195"/>
            <a:ext cx="1711157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(</a:t>
            </a:r>
            <a:r>
              <a:rPr lang="en-US" sz="1400" b="1" cap="none" spc="0" dirty="0" err="1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Telehealth</a:t>
            </a:r>
            <a:r>
              <a:rPr lang="en-US" sz="1400" b="1" cap="none" spc="0" dirty="0">
                <a:ln w="0"/>
                <a:solidFill>
                  <a:srgbClr val="7F7F7F"/>
                </a:solidFill>
                <a:effectLst/>
                <a:latin typeface="Avenir LT Std 35 Light"/>
                <a:cs typeface="Avenir LT Std 35 Light"/>
              </a:rPr>
              <a:t> Kiosks)</a:t>
            </a:r>
          </a:p>
        </p:txBody>
      </p:sp>
      <p:pic>
        <p:nvPicPr>
          <p:cNvPr id="2" name="Picture 1" descr="TeleCare All Attachments.psd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83" y="2408901"/>
            <a:ext cx="1628516" cy="2908460"/>
          </a:xfrm>
          <a:prstGeom prst="rect">
            <a:avLst/>
          </a:prstGeom>
        </p:spPr>
      </p:pic>
      <p:pic>
        <p:nvPicPr>
          <p:cNvPr id="7" name="Picture 6" descr="notebook telecore.ps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642" y="2981154"/>
            <a:ext cx="1070691" cy="2309471"/>
          </a:xfrm>
          <a:prstGeom prst="rect">
            <a:avLst/>
          </a:prstGeom>
        </p:spPr>
      </p:pic>
      <p:pic>
        <p:nvPicPr>
          <p:cNvPr id="13" name="Picture 12" descr="E5F30F31-5056-BE6A-40636E69713B3AEE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6653" y="2866907"/>
            <a:ext cx="960094" cy="2423718"/>
          </a:xfrm>
          <a:prstGeom prst="rect">
            <a:avLst/>
          </a:prstGeom>
        </p:spPr>
      </p:pic>
      <p:pic>
        <p:nvPicPr>
          <p:cNvPr id="15" name="Picture 14" descr="telemed cabinet_master copy 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489" y="3381643"/>
            <a:ext cx="2334694" cy="1986518"/>
          </a:xfrm>
          <a:prstGeom prst="rect">
            <a:avLst/>
          </a:prstGeom>
        </p:spPr>
      </p:pic>
      <p:pic>
        <p:nvPicPr>
          <p:cNvPr id="3" name="Picture 2" descr="W2_Med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132" y="2580303"/>
            <a:ext cx="1901406" cy="2908461"/>
          </a:xfrm>
          <a:prstGeom prst="rect">
            <a:avLst/>
          </a:prstGeom>
        </p:spPr>
      </p:pic>
      <p:pic>
        <p:nvPicPr>
          <p:cNvPr id="9" name="Picture 8" descr="A_Custom_Med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9387" y="3933807"/>
            <a:ext cx="2035227" cy="13568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2A09AA-FEAE-6449-BCD2-5DFAD59DEA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183" y="3991060"/>
            <a:ext cx="2034597" cy="1356818"/>
          </a:xfrm>
          <a:prstGeom prst="rect">
            <a:avLst/>
          </a:prstGeom>
        </p:spPr>
      </p:pic>
      <p:pic>
        <p:nvPicPr>
          <p:cNvPr id="11" name="Picture 10" descr="Medium RTK upper left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966" y="3726411"/>
            <a:ext cx="1641750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89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568</Words>
  <Application>Microsoft Macintosh PowerPoint</Application>
  <PresentationFormat>Widescreen</PresentationFormat>
  <Paragraphs>152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Avenir LT Std 35 Light</vt:lpstr>
      <vt:lpstr>Avenir LT Std 95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Caitlin OLeary</cp:lastModifiedBy>
  <cp:revision>117</cp:revision>
  <dcterms:created xsi:type="dcterms:W3CDTF">2019-05-20T17:25:37Z</dcterms:created>
  <dcterms:modified xsi:type="dcterms:W3CDTF">2020-06-29T20:57:04Z</dcterms:modified>
  <cp:category/>
</cp:coreProperties>
</file>