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4"/>
  </p:notesMasterIdLst>
  <p:sldIdLst>
    <p:sldId id="411" r:id="rId2"/>
    <p:sldId id="397" r:id="rId3"/>
    <p:sldId id="414" r:id="rId4"/>
    <p:sldId id="413" r:id="rId5"/>
    <p:sldId id="412" r:id="rId6"/>
    <p:sldId id="415" r:id="rId7"/>
    <p:sldId id="416" r:id="rId8"/>
    <p:sldId id="417" r:id="rId9"/>
    <p:sldId id="418" r:id="rId10"/>
    <p:sldId id="419" r:id="rId11"/>
    <p:sldId id="420" r:id="rId12"/>
    <p:sldId id="421" r:id="rId13"/>
    <p:sldId id="422" r:id="rId14"/>
    <p:sldId id="423" r:id="rId15"/>
    <p:sldId id="424" r:id="rId16"/>
    <p:sldId id="425" r:id="rId17"/>
    <p:sldId id="426" r:id="rId18"/>
    <p:sldId id="427" r:id="rId19"/>
    <p:sldId id="428" r:id="rId20"/>
    <p:sldId id="429" r:id="rId21"/>
    <p:sldId id="430" r:id="rId22"/>
    <p:sldId id="431" r:id="rId23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E87"/>
    <a:srgbClr val="60BB46"/>
    <a:srgbClr val="3265B0"/>
    <a:srgbClr val="ED1846"/>
    <a:srgbClr val="F68B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57" autoAdjust="0"/>
    <p:restoredTop sz="95711" autoAdjust="0"/>
  </p:normalViewPr>
  <p:slideViewPr>
    <p:cSldViewPr>
      <p:cViewPr>
        <p:scale>
          <a:sx n="80" d="100"/>
          <a:sy n="80" d="100"/>
        </p:scale>
        <p:origin x="2272" y="18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38D8358-3535-4875-BC51-FA17542693C0}" type="datetimeFigureOut">
              <a:rPr lang="en-US" smtClean="0"/>
              <a:t>3/5/20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3BD1E32-D00B-4F85-BC1E-311D465DC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970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55089-510B-4A10-BB2A-089CB96686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0186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55089-510B-4A10-BB2A-089CB966865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9126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55089-510B-4A10-BB2A-089CB966865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1588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55089-510B-4A10-BB2A-089CB966865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774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55089-510B-4A10-BB2A-089CB966865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138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55089-510B-4A10-BB2A-089CB966865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5292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55089-510B-4A10-BB2A-089CB966865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289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55089-510B-4A10-BB2A-089CB966865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9839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55089-510B-4A10-BB2A-089CB966865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406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55089-510B-4A10-BB2A-089CB966865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9518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55089-510B-4A10-BB2A-089CB966865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909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55089-510B-4A10-BB2A-089CB96686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872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55089-510B-4A10-BB2A-089CB966865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4517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55089-510B-4A10-BB2A-089CB966865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4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55089-510B-4A10-BB2A-089CB966865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73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55089-510B-4A10-BB2A-089CB96686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790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55089-510B-4A10-BB2A-089CB96686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248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55089-510B-4A10-BB2A-089CB96686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170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55089-510B-4A10-BB2A-089CB96686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598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55089-510B-4A10-BB2A-089CB96686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747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55089-510B-4A10-BB2A-089CB966865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815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BF855-2D56-4986-9565-082C1918CB8E}" type="datetime1">
              <a:rPr lang="en-US" smtClean="0"/>
              <a:t>3/5/20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00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BA47B-FC0C-4819-A0BE-F7F7E2CDFD9B}" type="datetime1">
              <a:rPr lang="en-US" smtClean="0"/>
              <a:t>3/5/20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87871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BA47B-FC0C-4819-A0BE-F7F7E2CDFD9B}" type="datetime1">
              <a:rPr lang="en-US" smtClean="0"/>
              <a:t>3/5/20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3199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BA47B-FC0C-4819-A0BE-F7F7E2CDFD9B}" type="datetime1">
              <a:rPr lang="en-US" smtClean="0"/>
              <a:t>3/5/20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1607603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BA47B-FC0C-4819-A0BE-F7F7E2CDFD9B}" type="datetime1">
              <a:rPr lang="en-US" smtClean="0"/>
              <a:t>3/5/20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27817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BA47B-FC0C-4819-A0BE-F7F7E2CDFD9B}" type="datetime1">
              <a:rPr lang="en-US" smtClean="0"/>
              <a:t>3/5/20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81464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BA47B-FC0C-4819-A0BE-F7F7E2CDFD9B}" type="datetime1">
              <a:rPr lang="en-US" smtClean="0"/>
              <a:t>3/5/20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314196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49B4F-063B-4D74-90C6-3B678083A13A}" type="datetime1">
              <a:rPr lang="en-US" smtClean="0"/>
              <a:t>3/5/20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8840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FFD39-CDD0-4972-B967-791E65449FC0}" type="datetime1">
              <a:rPr lang="en-US" smtClean="0"/>
              <a:t>3/5/20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31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15ABF-21AA-4E52-ABAF-B208070D0A9D}" type="datetime1">
              <a:rPr lang="en-US" smtClean="0"/>
              <a:t>3/5/20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FF7ED1-F171-7A4F-ACB7-0692345479C8}"/>
              </a:ext>
            </a:extLst>
          </p:cNvPr>
          <p:cNvSpPr/>
          <p:nvPr userDrawn="1"/>
        </p:nvSpPr>
        <p:spPr>
          <a:xfrm>
            <a:off x="0" y="0"/>
            <a:ext cx="12192000" cy="622873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C12082-6982-9F44-B0D9-4000AD647A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006" y="132699"/>
            <a:ext cx="1645190" cy="31826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8FFB25E-48FD-0246-B621-BA899EA812CA}"/>
              </a:ext>
            </a:extLst>
          </p:cNvPr>
          <p:cNvSpPr/>
          <p:nvPr userDrawn="1"/>
        </p:nvSpPr>
        <p:spPr>
          <a:xfrm>
            <a:off x="2915081" y="220134"/>
            <a:ext cx="20441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888-912-3153 | </a:t>
            </a:r>
            <a:r>
              <a:rPr lang="en-US" sz="900" dirty="0" err="1">
                <a:ln w="0"/>
                <a:solidFill>
                  <a:schemeClr val="bg1"/>
                </a:solidFill>
                <a:latin typeface="Avenir LT Std 35 Light"/>
                <a:cs typeface="Avenir LT Std 35 Light"/>
              </a:rPr>
              <a:t>howard-medical.com</a:t>
            </a:r>
            <a:endParaRPr lang="en-US" sz="9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67BA0-7882-2A4A-868D-3A67D93ED1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52996" y="156939"/>
            <a:ext cx="5983910" cy="32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148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4C28E-E4EE-4499-B9F4-0DBA1E084A22}" type="datetime1">
              <a:rPr lang="en-US" smtClean="0"/>
              <a:t>3/5/20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92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BFAC7-21EE-46C4-B014-5C1ACEEC09A8}" type="datetime1">
              <a:rPr lang="en-US" smtClean="0"/>
              <a:t>3/5/20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77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1C2C-8B71-43BC-82FC-E0E4FDEC120B}" type="datetime1">
              <a:rPr lang="en-US" smtClean="0"/>
              <a:t>3/5/20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044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B07D3-EB30-4C06-A95F-E5060D6BDA97}" type="datetime1">
              <a:rPr lang="en-US" smtClean="0"/>
              <a:t>3/5/20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336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3B672-F8B4-4716-B90E-CEF6C99D0A26}" type="datetime1">
              <a:rPr lang="en-US" smtClean="0"/>
              <a:t>3/5/20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05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9B23E-9121-419D-B65B-746EE4C6693D}" type="datetime1">
              <a:rPr lang="en-US" smtClean="0"/>
              <a:t>3/5/20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143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83AA4-B1C0-44D3-ABA4-056AA7F6EDBA}" type="datetime1">
              <a:rPr lang="en-US" smtClean="0"/>
              <a:t>3/5/20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453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7AFBA47B-FC0C-4819-A0BE-F7F7E2CDFD9B}" type="datetime1">
              <a:rPr lang="en-US" smtClean="0"/>
              <a:t>3/5/20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icture containing white, black, large, food&#10;&#10;Description automatically generated">
            <a:extLst>
              <a:ext uri="{FF2B5EF4-FFF2-40B4-BE49-F238E27FC236}">
                <a16:creationId xmlns:a16="http://schemas.microsoft.com/office/drawing/2014/main" id="{F9C054B0-FFDC-1240-BBC7-EBE94A3E59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" t="2292" r="1780" b="2292"/>
          <a:stretch/>
        </p:blipFill>
        <p:spPr>
          <a:xfrm>
            <a:off x="0" y="6626"/>
            <a:ext cx="12192000" cy="685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7883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in a room&#10;&#10;Description automatically generated">
            <a:extLst>
              <a:ext uri="{FF2B5EF4-FFF2-40B4-BE49-F238E27FC236}">
                <a16:creationId xmlns:a16="http://schemas.microsoft.com/office/drawing/2014/main" id="{162C41D0-6D8F-2347-9782-CE6A666B9C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" t="1482" r="3687" b="20543"/>
          <a:stretch/>
        </p:blipFill>
        <p:spPr>
          <a:xfrm>
            <a:off x="0" y="0"/>
            <a:ext cx="12209246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BBAA290-3680-A046-BE24-DC36C9A20589}"/>
              </a:ext>
            </a:extLst>
          </p:cNvPr>
          <p:cNvSpPr txBox="1">
            <a:spLocks/>
          </p:cNvSpPr>
          <p:nvPr/>
        </p:nvSpPr>
        <p:spPr>
          <a:xfrm>
            <a:off x="0" y="2468295"/>
            <a:ext cx="12192000" cy="13417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Audiovisual Solutions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02D1BC-9E2B-024B-852F-A1E8EB0EE4CF}"/>
              </a:ext>
            </a:extLst>
          </p:cNvPr>
          <p:cNvCxnSpPr>
            <a:cxnSpLocks/>
          </p:cNvCxnSpPr>
          <p:nvPr/>
        </p:nvCxnSpPr>
        <p:spPr>
          <a:xfrm>
            <a:off x="2599440" y="3810000"/>
            <a:ext cx="69586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8375D5A-878E-3C49-9ED3-DDD6AA829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748" y="4267200"/>
            <a:ext cx="3206011" cy="62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19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0"/>
    </mc:Choice>
    <mc:Fallback xmlns="">
      <p:transition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6B86C25E-D472-3440-8BFD-15A1ACF15FF1}"/>
              </a:ext>
            </a:extLst>
          </p:cNvPr>
          <p:cNvSpPr txBox="1">
            <a:spLocks/>
          </p:cNvSpPr>
          <p:nvPr/>
        </p:nvSpPr>
        <p:spPr>
          <a:xfrm>
            <a:off x="0" y="609600"/>
            <a:ext cx="12192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Waiting Room Displays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0272764-0ADE-EB46-906A-00A3EB20D529}"/>
              </a:ext>
            </a:extLst>
          </p:cNvPr>
          <p:cNvSpPr txBox="1">
            <a:spLocks/>
          </p:cNvSpPr>
          <p:nvPr/>
        </p:nvSpPr>
        <p:spPr>
          <a:xfrm>
            <a:off x="628650" y="1981200"/>
            <a:ext cx="6153150" cy="388509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 visitor experience 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wellness messages and other Rich Media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 ED wait times and outpatient surgical tracking information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 RSS feeds and hospital information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Integrates with your CATV,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ipTV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SAT  content providers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E65071-F935-7840-823A-E8C609167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054" y="4066749"/>
            <a:ext cx="3658946" cy="21054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0B35A8-1212-024D-BF71-815002D61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842" y="1698666"/>
            <a:ext cx="3799369" cy="218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4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indoor, small, sitting&#10;&#10;Description automatically generated">
            <a:extLst>
              <a:ext uri="{FF2B5EF4-FFF2-40B4-BE49-F238E27FC236}">
                <a16:creationId xmlns:a16="http://schemas.microsoft.com/office/drawing/2014/main" id="{D269D852-54DC-4840-BF0E-CA5B42D0AD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" t="10778" r="2996" b="15569"/>
          <a:stretch/>
        </p:blipFill>
        <p:spPr>
          <a:xfrm>
            <a:off x="0" y="609600"/>
            <a:ext cx="12192000" cy="624840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6B86C25E-D472-3440-8BFD-15A1ACF15FF1}"/>
              </a:ext>
            </a:extLst>
          </p:cNvPr>
          <p:cNvSpPr txBox="1">
            <a:spLocks/>
          </p:cNvSpPr>
          <p:nvPr/>
        </p:nvSpPr>
        <p:spPr>
          <a:xfrm>
            <a:off x="0" y="3048000"/>
            <a:ext cx="12192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Menu Boards</a:t>
            </a:r>
          </a:p>
        </p:txBody>
      </p:sp>
    </p:spTree>
    <p:extLst>
      <p:ext uri="{BB962C8B-B14F-4D97-AF65-F5344CB8AC3E}">
        <p14:creationId xmlns:p14="http://schemas.microsoft.com/office/powerpoint/2010/main" val="191437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6B86C25E-D472-3440-8BFD-15A1ACF15FF1}"/>
              </a:ext>
            </a:extLst>
          </p:cNvPr>
          <p:cNvSpPr txBox="1">
            <a:spLocks/>
          </p:cNvSpPr>
          <p:nvPr/>
        </p:nvSpPr>
        <p:spPr>
          <a:xfrm>
            <a:off x="0" y="609600"/>
            <a:ext cx="12192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Menu Boards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0272764-0ADE-EB46-906A-00A3EB20D529}"/>
              </a:ext>
            </a:extLst>
          </p:cNvPr>
          <p:cNvSpPr txBox="1">
            <a:spLocks/>
          </p:cNvSpPr>
          <p:nvPr/>
        </p:nvSpPr>
        <p:spPr>
          <a:xfrm>
            <a:off x="628650" y="1981200"/>
            <a:ext cx="6153150" cy="388509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 fixed conventional signage with easy manage digital signs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Promote healthy food choices and wellness messages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Easily change prices, specials and promoted food items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Easily change food items for breakfast, lunch and dinner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AA0727-1E57-BE41-A0AF-CE2BAB7C6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147" y="1781673"/>
            <a:ext cx="3658946" cy="21054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0F40A7-7C06-9944-BDB0-0D1B66CFF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8147" y="4114800"/>
            <a:ext cx="3658946" cy="210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01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0D663AF9-A3D5-0149-A366-89576A622D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" t="2676" r="-271" b="5634"/>
          <a:stretch/>
        </p:blipFill>
        <p:spPr>
          <a:xfrm>
            <a:off x="0" y="558800"/>
            <a:ext cx="12192000" cy="629920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6B86C25E-D472-3440-8BFD-15A1ACF15FF1}"/>
              </a:ext>
            </a:extLst>
          </p:cNvPr>
          <p:cNvSpPr txBox="1">
            <a:spLocks/>
          </p:cNvSpPr>
          <p:nvPr/>
        </p:nvSpPr>
        <p:spPr>
          <a:xfrm>
            <a:off x="0" y="3048000"/>
            <a:ext cx="12192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Donor Boards</a:t>
            </a:r>
          </a:p>
        </p:txBody>
      </p:sp>
    </p:spTree>
    <p:extLst>
      <p:ext uri="{BB962C8B-B14F-4D97-AF65-F5344CB8AC3E}">
        <p14:creationId xmlns:p14="http://schemas.microsoft.com/office/powerpoint/2010/main" val="21209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6B86C25E-D472-3440-8BFD-15A1ACF15FF1}"/>
              </a:ext>
            </a:extLst>
          </p:cNvPr>
          <p:cNvSpPr txBox="1">
            <a:spLocks/>
          </p:cNvSpPr>
          <p:nvPr/>
        </p:nvSpPr>
        <p:spPr>
          <a:xfrm>
            <a:off x="0" y="609600"/>
            <a:ext cx="12192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Donor Boards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0272764-0ADE-EB46-906A-00A3EB20D529}"/>
              </a:ext>
            </a:extLst>
          </p:cNvPr>
          <p:cNvSpPr txBox="1">
            <a:spLocks/>
          </p:cNvSpPr>
          <p:nvPr/>
        </p:nvSpPr>
        <p:spPr>
          <a:xfrm>
            <a:off x="628650" y="2286000"/>
            <a:ext cx="6153150" cy="358029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Augment or replace costly fixed installations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donor commemorations to more areas of the hospital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Honor more donors at more gift levels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more information on legacy donors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F9C774-4F5F-0046-8F29-55111696B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1633353"/>
            <a:ext cx="2830966" cy="16796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3DFE8E-7BA9-424C-B23D-E1E681363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8909" y="3549684"/>
            <a:ext cx="3877949" cy="229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43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n oven&#10;&#10;Description automatically generated">
            <a:extLst>
              <a:ext uri="{FF2B5EF4-FFF2-40B4-BE49-F238E27FC236}">
                <a16:creationId xmlns:a16="http://schemas.microsoft.com/office/drawing/2014/main" id="{6DB26D8C-D1B9-7F45-9CEC-16B164C4B0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1"/>
          <a:stretch/>
        </p:blipFill>
        <p:spPr>
          <a:xfrm>
            <a:off x="0" y="609600"/>
            <a:ext cx="12192000" cy="624840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6B86C25E-D472-3440-8BFD-15A1ACF15FF1}"/>
              </a:ext>
            </a:extLst>
          </p:cNvPr>
          <p:cNvSpPr txBox="1">
            <a:spLocks/>
          </p:cNvSpPr>
          <p:nvPr/>
        </p:nvSpPr>
        <p:spPr>
          <a:xfrm>
            <a:off x="0" y="3048000"/>
            <a:ext cx="12192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 Room Signs</a:t>
            </a:r>
          </a:p>
        </p:txBody>
      </p:sp>
    </p:spTree>
    <p:extLst>
      <p:ext uri="{BB962C8B-B14F-4D97-AF65-F5344CB8AC3E}">
        <p14:creationId xmlns:p14="http://schemas.microsoft.com/office/powerpoint/2010/main" val="188488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6B86C25E-D472-3440-8BFD-15A1ACF15FF1}"/>
              </a:ext>
            </a:extLst>
          </p:cNvPr>
          <p:cNvSpPr txBox="1">
            <a:spLocks/>
          </p:cNvSpPr>
          <p:nvPr/>
        </p:nvSpPr>
        <p:spPr>
          <a:xfrm>
            <a:off x="0" y="609600"/>
            <a:ext cx="12192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 Room Signs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0272764-0ADE-EB46-906A-00A3EB20D529}"/>
              </a:ext>
            </a:extLst>
          </p:cNvPr>
          <p:cNvSpPr txBox="1">
            <a:spLocks/>
          </p:cNvSpPr>
          <p:nvPr/>
        </p:nvSpPr>
        <p:spPr>
          <a:xfrm>
            <a:off x="628650" y="2667000"/>
            <a:ext cx="6153150" cy="319929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 room availability status at a glance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 rooms directly from the sign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 with Active Directory, Outlook, Google Calendars and other enterprise tools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room use efficiency </a:t>
            </a:r>
          </a:p>
        </p:txBody>
      </p:sp>
      <p:pic>
        <p:nvPicPr>
          <p:cNvPr id="5" name="Picture 4" descr="A person standing in a room&#10;&#10;Description automatically generated">
            <a:extLst>
              <a:ext uri="{FF2B5EF4-FFF2-40B4-BE49-F238E27FC236}">
                <a16:creationId xmlns:a16="http://schemas.microsoft.com/office/drawing/2014/main" id="{81B49682-9523-2D4C-8771-22E7666108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530" y="2550604"/>
            <a:ext cx="3939540" cy="256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6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, sitting, computer, front&#10;&#10;Description automatically generated">
            <a:extLst>
              <a:ext uri="{FF2B5EF4-FFF2-40B4-BE49-F238E27FC236}">
                <a16:creationId xmlns:a16="http://schemas.microsoft.com/office/drawing/2014/main" id="{013EC564-3624-6E40-B5C1-8604EABD96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" b="7777"/>
          <a:stretch/>
        </p:blipFill>
        <p:spPr>
          <a:xfrm>
            <a:off x="0" y="571500"/>
            <a:ext cx="12192000" cy="628650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6B86C25E-D472-3440-8BFD-15A1ACF15FF1}"/>
              </a:ext>
            </a:extLst>
          </p:cNvPr>
          <p:cNvSpPr txBox="1">
            <a:spLocks/>
          </p:cNvSpPr>
          <p:nvPr/>
        </p:nvSpPr>
        <p:spPr>
          <a:xfrm>
            <a:off x="0" y="3048000"/>
            <a:ext cx="12192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Wayfinding Stations</a:t>
            </a:r>
          </a:p>
        </p:txBody>
      </p:sp>
    </p:spTree>
    <p:extLst>
      <p:ext uri="{BB962C8B-B14F-4D97-AF65-F5344CB8AC3E}">
        <p14:creationId xmlns:p14="http://schemas.microsoft.com/office/powerpoint/2010/main" val="54756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6B86C25E-D472-3440-8BFD-15A1ACF15FF1}"/>
              </a:ext>
            </a:extLst>
          </p:cNvPr>
          <p:cNvSpPr txBox="1">
            <a:spLocks/>
          </p:cNvSpPr>
          <p:nvPr/>
        </p:nvSpPr>
        <p:spPr>
          <a:xfrm>
            <a:off x="0" y="609600"/>
            <a:ext cx="12192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Wayfinding Stations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0272764-0ADE-EB46-906A-00A3EB20D529}"/>
              </a:ext>
            </a:extLst>
          </p:cNvPr>
          <p:cNvSpPr txBox="1">
            <a:spLocks/>
          </p:cNvSpPr>
          <p:nvPr/>
        </p:nvSpPr>
        <p:spPr>
          <a:xfrm>
            <a:off x="628650" y="2286000"/>
            <a:ext cx="6153150" cy="358029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Improves patient and visitor satisfaction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Helps ease hallway congestion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Easy to update content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Compatible with mobile and print devices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 scalable 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AF967F-4C1F-814F-A024-7ADBCBAEC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5091" y="1493419"/>
            <a:ext cx="2215452" cy="3871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920EF4-9DDC-CB41-A391-EE0466721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187" y="3789619"/>
            <a:ext cx="3326315" cy="191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61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99BBE4E7-03D8-5C4B-817E-FAF09898AA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6" t="1893" r="5376" b="29978"/>
          <a:stretch/>
        </p:blipFill>
        <p:spPr>
          <a:xfrm>
            <a:off x="0" y="609601"/>
            <a:ext cx="12192000" cy="624840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6B86C25E-D472-3440-8BFD-15A1ACF15FF1}"/>
              </a:ext>
            </a:extLst>
          </p:cNvPr>
          <p:cNvSpPr txBox="1">
            <a:spLocks/>
          </p:cNvSpPr>
          <p:nvPr/>
        </p:nvSpPr>
        <p:spPr>
          <a:xfrm>
            <a:off x="0" y="3048000"/>
            <a:ext cx="12192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Walls</a:t>
            </a:r>
          </a:p>
        </p:txBody>
      </p:sp>
    </p:spTree>
    <p:extLst>
      <p:ext uri="{BB962C8B-B14F-4D97-AF65-F5344CB8AC3E}">
        <p14:creationId xmlns:p14="http://schemas.microsoft.com/office/powerpoint/2010/main" val="57751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6B86C25E-D472-3440-8BFD-15A1ACF15FF1}"/>
              </a:ext>
            </a:extLst>
          </p:cNvPr>
          <p:cNvSpPr txBox="1">
            <a:spLocks/>
          </p:cNvSpPr>
          <p:nvPr/>
        </p:nvSpPr>
        <p:spPr>
          <a:xfrm>
            <a:off x="0" y="609600"/>
            <a:ext cx="12192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Audiovisual Solutions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0272764-0ADE-EB46-906A-00A3EB20D529}"/>
              </a:ext>
            </a:extLst>
          </p:cNvPr>
          <p:cNvSpPr txBox="1">
            <a:spLocks/>
          </p:cNvSpPr>
          <p:nvPr/>
        </p:nvSpPr>
        <p:spPr>
          <a:xfrm>
            <a:off x="628650" y="1981200"/>
            <a:ext cx="4705350" cy="388509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Enables more effective training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better communication between hospitals, staff, patients and visitors </a:t>
            </a:r>
          </a:p>
          <a:p>
            <a:pPr marL="457200" lvl="1" indent="0">
              <a:buNone/>
            </a:pP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Extends the reach of healthcare through remote/virtual diagnostic and consultation visits</a:t>
            </a:r>
          </a:p>
          <a:p>
            <a:pPr marL="457200" lvl="1" indent="0">
              <a:buNone/>
            </a:pP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Facilitates better collaboration between doctors and hospitals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Offers more enjoyable patient and visitor experiences 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n office building&#10;&#10;Description automatically generated">
            <a:extLst>
              <a:ext uri="{FF2B5EF4-FFF2-40B4-BE49-F238E27FC236}">
                <a16:creationId xmlns:a16="http://schemas.microsoft.com/office/drawing/2014/main" id="{F7ABD444-D287-2341-AE34-8014A9AF3D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8" t="2691" r="23642" b="2691"/>
          <a:stretch/>
        </p:blipFill>
        <p:spPr>
          <a:xfrm>
            <a:off x="6096000" y="1828246"/>
            <a:ext cx="5334000" cy="403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60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6B86C25E-D472-3440-8BFD-15A1ACF15FF1}"/>
              </a:ext>
            </a:extLst>
          </p:cNvPr>
          <p:cNvSpPr txBox="1">
            <a:spLocks/>
          </p:cNvSpPr>
          <p:nvPr/>
        </p:nvSpPr>
        <p:spPr>
          <a:xfrm>
            <a:off x="0" y="609600"/>
            <a:ext cx="12192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Walls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0272764-0ADE-EB46-906A-00A3EB20D529}"/>
              </a:ext>
            </a:extLst>
          </p:cNvPr>
          <p:cNvSpPr txBox="1">
            <a:spLocks/>
          </p:cNvSpPr>
          <p:nvPr/>
        </p:nvSpPr>
        <p:spPr>
          <a:xfrm>
            <a:off x="628650" y="2667000"/>
            <a:ext cx="6153150" cy="2438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Offers a bold canvass for messaging and branding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Scalable in ratios not limited to 16:9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Allows for arresting and creative visual presentations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erson standing in a room&#10;&#10;Description automatically generated">
            <a:extLst>
              <a:ext uri="{FF2B5EF4-FFF2-40B4-BE49-F238E27FC236}">
                <a16:creationId xmlns:a16="http://schemas.microsoft.com/office/drawing/2014/main" id="{25A64342-B8B9-6C49-A640-26DABA9CB1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885" y="1587052"/>
            <a:ext cx="3469708" cy="2159894"/>
          </a:xfrm>
          <a:prstGeom prst="rect">
            <a:avLst/>
          </a:prstGeom>
        </p:spPr>
      </p:pic>
      <p:pic>
        <p:nvPicPr>
          <p:cNvPr id="12" name="Picture 11" descr="A view of a large window&#10;&#10;Description automatically generated">
            <a:extLst>
              <a:ext uri="{FF2B5EF4-FFF2-40B4-BE49-F238E27FC236}">
                <a16:creationId xmlns:a16="http://schemas.microsoft.com/office/drawing/2014/main" id="{90B5EC1D-B794-684F-A4F3-5237F0BCF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885" y="4092987"/>
            <a:ext cx="3469708" cy="223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3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television&#10;&#10;Description automatically generated">
            <a:extLst>
              <a:ext uri="{FF2B5EF4-FFF2-40B4-BE49-F238E27FC236}">
                <a16:creationId xmlns:a16="http://schemas.microsoft.com/office/drawing/2014/main" id="{D0281394-42A7-6347-904E-65074710FC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0" t="8276" r="4890" b="30030"/>
          <a:stretch/>
        </p:blipFill>
        <p:spPr>
          <a:xfrm>
            <a:off x="0" y="609600"/>
            <a:ext cx="12192000" cy="624840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6B86C25E-D472-3440-8BFD-15A1ACF15FF1}"/>
              </a:ext>
            </a:extLst>
          </p:cNvPr>
          <p:cNvSpPr txBox="1">
            <a:spLocks/>
          </p:cNvSpPr>
          <p:nvPr/>
        </p:nvSpPr>
        <p:spPr>
          <a:xfrm>
            <a:off x="0" y="3048000"/>
            <a:ext cx="12192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Security</a:t>
            </a:r>
          </a:p>
        </p:txBody>
      </p:sp>
    </p:spTree>
    <p:extLst>
      <p:ext uri="{BB962C8B-B14F-4D97-AF65-F5344CB8AC3E}">
        <p14:creationId xmlns:p14="http://schemas.microsoft.com/office/powerpoint/2010/main" val="216401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6B86C25E-D472-3440-8BFD-15A1ACF15FF1}"/>
              </a:ext>
            </a:extLst>
          </p:cNvPr>
          <p:cNvSpPr txBox="1">
            <a:spLocks/>
          </p:cNvSpPr>
          <p:nvPr/>
        </p:nvSpPr>
        <p:spPr>
          <a:xfrm>
            <a:off x="0" y="609600"/>
            <a:ext cx="12192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Security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0272764-0ADE-EB46-906A-00A3EB20D529}"/>
              </a:ext>
            </a:extLst>
          </p:cNvPr>
          <p:cNvSpPr txBox="1">
            <a:spLocks/>
          </p:cNvSpPr>
          <p:nvPr/>
        </p:nvSpPr>
        <p:spPr>
          <a:xfrm>
            <a:off x="628650" y="2209800"/>
            <a:ext cx="6153150" cy="4038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 array of video surveillance options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Electronic access control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Ingress and Egress tracking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Content Management Systems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 and on Prem options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49A8BE-53A9-C343-93BD-5AB1394A8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428" y="1417868"/>
            <a:ext cx="4078372" cy="467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19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6B86C25E-D472-3440-8BFD-15A1ACF15FF1}"/>
              </a:ext>
            </a:extLst>
          </p:cNvPr>
          <p:cNvSpPr txBox="1">
            <a:spLocks/>
          </p:cNvSpPr>
          <p:nvPr/>
        </p:nvSpPr>
        <p:spPr>
          <a:xfrm>
            <a:off x="0" y="3048000"/>
            <a:ext cx="12192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Room Displays</a:t>
            </a:r>
          </a:p>
          <a:p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large white tub next to a window&#10;&#10;Description automatically generated">
            <a:extLst>
              <a:ext uri="{FF2B5EF4-FFF2-40B4-BE49-F238E27FC236}">
                <a16:creationId xmlns:a16="http://schemas.microsoft.com/office/drawing/2014/main" id="{52F5B92C-B904-A343-9710-E2036AB26C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" t="14679" r="1104" b="18450"/>
          <a:stretch/>
        </p:blipFill>
        <p:spPr>
          <a:xfrm>
            <a:off x="0" y="609600"/>
            <a:ext cx="12192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6B86C25E-D472-3440-8BFD-15A1ACF15FF1}"/>
              </a:ext>
            </a:extLst>
          </p:cNvPr>
          <p:cNvSpPr txBox="1">
            <a:spLocks/>
          </p:cNvSpPr>
          <p:nvPr/>
        </p:nvSpPr>
        <p:spPr>
          <a:xfrm>
            <a:off x="0" y="609600"/>
            <a:ext cx="12192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Room Displays</a:t>
            </a:r>
          </a:p>
          <a:p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0272764-0ADE-EB46-906A-00A3EB20D529}"/>
              </a:ext>
            </a:extLst>
          </p:cNvPr>
          <p:cNvSpPr txBox="1">
            <a:spLocks/>
          </p:cNvSpPr>
          <p:nvPr/>
        </p:nvSpPr>
        <p:spPr>
          <a:xfrm>
            <a:off x="628650" y="1981200"/>
            <a:ext cx="4705350" cy="388509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Adds Smart TV features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Easy Integration with Nurse Call systems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Compatible with advanced Patient Experience planforms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Versatile content delivery options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erson lying on a bed&#10;&#10;Description automatically generated">
            <a:extLst>
              <a:ext uri="{FF2B5EF4-FFF2-40B4-BE49-F238E27FC236}">
                <a16:creationId xmlns:a16="http://schemas.microsoft.com/office/drawing/2014/main" id="{DAD2CDD2-F8DE-7F4A-ABC9-D2A758477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181" y="1531873"/>
            <a:ext cx="3606933" cy="2403686"/>
          </a:xfrm>
          <a:prstGeom prst="rect">
            <a:avLst/>
          </a:prstGeom>
        </p:spPr>
      </p:pic>
      <p:pic>
        <p:nvPicPr>
          <p:cNvPr id="5" name="Picture 4" descr="Two people sitting on a bed&#10;&#10;Description automatically generated">
            <a:extLst>
              <a:ext uri="{FF2B5EF4-FFF2-40B4-BE49-F238E27FC236}">
                <a16:creationId xmlns:a16="http://schemas.microsoft.com/office/drawing/2014/main" id="{CD4FC97C-F332-4C44-BF6C-2D6775D54E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114800"/>
            <a:ext cx="3602047" cy="240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3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at a table using a computer&#10;&#10;Description automatically generated">
            <a:extLst>
              <a:ext uri="{FF2B5EF4-FFF2-40B4-BE49-F238E27FC236}">
                <a16:creationId xmlns:a16="http://schemas.microsoft.com/office/drawing/2014/main" id="{9C703B18-EF2F-2744-A81D-3032CC523F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22" b="9124"/>
          <a:stretch/>
        </p:blipFill>
        <p:spPr>
          <a:xfrm>
            <a:off x="14926" y="623455"/>
            <a:ext cx="12177074" cy="6234545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6B86C25E-D472-3440-8BFD-15A1ACF15FF1}"/>
              </a:ext>
            </a:extLst>
          </p:cNvPr>
          <p:cNvSpPr txBox="1">
            <a:spLocks/>
          </p:cNvSpPr>
          <p:nvPr/>
        </p:nvSpPr>
        <p:spPr>
          <a:xfrm>
            <a:off x="0" y="3048000"/>
            <a:ext cx="12192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Boardrooms</a:t>
            </a:r>
          </a:p>
        </p:txBody>
      </p:sp>
    </p:spTree>
    <p:extLst>
      <p:ext uri="{BB962C8B-B14F-4D97-AF65-F5344CB8AC3E}">
        <p14:creationId xmlns:p14="http://schemas.microsoft.com/office/powerpoint/2010/main" val="416781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6B86C25E-D472-3440-8BFD-15A1ACF15FF1}"/>
              </a:ext>
            </a:extLst>
          </p:cNvPr>
          <p:cNvSpPr txBox="1">
            <a:spLocks/>
          </p:cNvSpPr>
          <p:nvPr/>
        </p:nvSpPr>
        <p:spPr>
          <a:xfrm>
            <a:off x="0" y="609600"/>
            <a:ext cx="12192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Boardrooms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0272764-0ADE-EB46-906A-00A3EB20D529}"/>
              </a:ext>
            </a:extLst>
          </p:cNvPr>
          <p:cNvSpPr txBox="1">
            <a:spLocks/>
          </p:cNvSpPr>
          <p:nvPr/>
        </p:nvSpPr>
        <p:spPr>
          <a:xfrm>
            <a:off x="628650" y="1981200"/>
            <a:ext cx="5010150" cy="388509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generation displays and projectors for crystal clear images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microphones and speakers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friendly Touch-Screen Control Systems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Wireless content sharing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id="{20F3C8C6-1FAF-DE4B-8D25-DCE973C1A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181" y="1531874"/>
            <a:ext cx="3606933" cy="2401938"/>
          </a:xfrm>
          <a:prstGeom prst="rect">
            <a:avLst/>
          </a:prstGeom>
        </p:spPr>
      </p:pic>
      <p:pic>
        <p:nvPicPr>
          <p:cNvPr id="11" name="Picture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15291E01-F1DF-5340-9C68-E87F594A01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114800"/>
            <a:ext cx="3602047" cy="236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1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at a desk&#10;&#10;Description automatically generated">
            <a:extLst>
              <a:ext uri="{FF2B5EF4-FFF2-40B4-BE49-F238E27FC236}">
                <a16:creationId xmlns:a16="http://schemas.microsoft.com/office/drawing/2014/main" id="{8FF1501A-9C2B-4D43-8841-92E71890C1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" t="1860" b="21906"/>
          <a:stretch/>
        </p:blipFill>
        <p:spPr>
          <a:xfrm>
            <a:off x="0" y="609600"/>
            <a:ext cx="12192000" cy="624840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6B86C25E-D472-3440-8BFD-15A1ACF15FF1}"/>
              </a:ext>
            </a:extLst>
          </p:cNvPr>
          <p:cNvSpPr txBox="1">
            <a:spLocks/>
          </p:cNvSpPr>
          <p:nvPr/>
        </p:nvSpPr>
        <p:spPr>
          <a:xfrm>
            <a:off x="0" y="3048000"/>
            <a:ext cx="12192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 Rooms</a:t>
            </a:r>
          </a:p>
        </p:txBody>
      </p:sp>
    </p:spTree>
    <p:extLst>
      <p:ext uri="{BB962C8B-B14F-4D97-AF65-F5344CB8AC3E}">
        <p14:creationId xmlns:p14="http://schemas.microsoft.com/office/powerpoint/2010/main" val="70321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6B86C25E-D472-3440-8BFD-15A1ACF15FF1}"/>
              </a:ext>
            </a:extLst>
          </p:cNvPr>
          <p:cNvSpPr txBox="1">
            <a:spLocks/>
          </p:cNvSpPr>
          <p:nvPr/>
        </p:nvSpPr>
        <p:spPr>
          <a:xfrm>
            <a:off x="0" y="609600"/>
            <a:ext cx="12192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 Rooms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0272764-0ADE-EB46-906A-00A3EB20D529}"/>
              </a:ext>
            </a:extLst>
          </p:cNvPr>
          <p:cNvSpPr txBox="1">
            <a:spLocks/>
          </p:cNvSpPr>
          <p:nvPr/>
        </p:nvSpPr>
        <p:spPr>
          <a:xfrm>
            <a:off x="628650" y="1981200"/>
            <a:ext cx="5010150" cy="388509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 with new or existing infrastructure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Easy to use technology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Enjoy an immersive conferencing experience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Plug &amp; Play options available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Affordable and scalable technology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98969F-9BE8-4E4A-846E-E78D4FC37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9532" y="3962400"/>
            <a:ext cx="2445868" cy="2372857"/>
          </a:xfrm>
          <a:prstGeom prst="rect">
            <a:avLst/>
          </a:prstGeom>
        </p:spPr>
      </p:pic>
      <p:pic>
        <p:nvPicPr>
          <p:cNvPr id="9" name="Picture 8" descr="A group of people in a room&#10;&#10;Description automatically generated">
            <a:extLst>
              <a:ext uri="{FF2B5EF4-FFF2-40B4-BE49-F238E27FC236}">
                <a16:creationId xmlns:a16="http://schemas.microsoft.com/office/drawing/2014/main" id="{B76A6A2D-78B9-9F47-A965-996B89EE91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736" y="1544420"/>
            <a:ext cx="3601378" cy="240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77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eiling, indoor, room, floor&#10;&#10;Description automatically generated">
            <a:extLst>
              <a:ext uri="{FF2B5EF4-FFF2-40B4-BE49-F238E27FC236}">
                <a16:creationId xmlns:a16="http://schemas.microsoft.com/office/drawing/2014/main" id="{CF49EA1C-7178-A948-B5E8-D5E61A8C9E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6" t="24055" r="7870" b="25291"/>
          <a:stretch/>
        </p:blipFill>
        <p:spPr>
          <a:xfrm>
            <a:off x="0" y="609600"/>
            <a:ext cx="12191999" cy="624840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6B86C25E-D472-3440-8BFD-15A1ACF15FF1}"/>
              </a:ext>
            </a:extLst>
          </p:cNvPr>
          <p:cNvSpPr txBox="1">
            <a:spLocks/>
          </p:cNvSpPr>
          <p:nvPr/>
        </p:nvSpPr>
        <p:spPr>
          <a:xfrm>
            <a:off x="0" y="3048000"/>
            <a:ext cx="12192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Waiting Room Displays</a:t>
            </a:r>
          </a:p>
        </p:txBody>
      </p:sp>
    </p:spTree>
    <p:extLst>
      <p:ext uri="{BB962C8B-B14F-4D97-AF65-F5344CB8AC3E}">
        <p14:creationId xmlns:p14="http://schemas.microsoft.com/office/powerpoint/2010/main" val="220024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4612</TotalTime>
  <Words>373</Words>
  <Application>Microsoft Macintosh PowerPoint</Application>
  <PresentationFormat>Widescreen</PresentationFormat>
  <Paragraphs>137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Avenir LT Std 35 Light</vt:lpstr>
      <vt:lpstr>Calibri</vt:lpstr>
      <vt:lpstr>Calibri Light</vt:lpstr>
      <vt:lpstr>Wingdings 2</vt:lpstr>
      <vt:lpstr>Slate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Howard Medical Winter Sales Training December 2017</dc:title>
  <dc:creator>Michael</dc:creator>
  <cp:lastModifiedBy>Caitlin OLeary</cp:lastModifiedBy>
  <cp:revision>327</cp:revision>
  <cp:lastPrinted>2017-11-30T16:56:58Z</cp:lastPrinted>
  <dcterms:created xsi:type="dcterms:W3CDTF">2006-08-16T00:00:00Z</dcterms:created>
  <dcterms:modified xsi:type="dcterms:W3CDTF">2020-03-05T15:57:42Z</dcterms:modified>
</cp:coreProperties>
</file>