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282" r:id="rId27"/>
    <p:sldId id="283" r:id="rId28"/>
    <p:sldId id="284" r:id="rId29"/>
    <p:sldId id="285" r:id="rId30"/>
    <p:sldId id="286" r:id="rId31"/>
    <p:sldId id="287" r:id="rId32"/>
    <p:sldId id="289" r:id="rId33"/>
    <p:sldId id="290" r:id="rId3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427890"/>
    <a:srgbClr val="0B517F"/>
    <a:srgbClr val="17466C"/>
    <a:srgbClr val="003466"/>
    <a:srgbClr val="274D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4"/>
    <p:restoredTop sz="94668"/>
  </p:normalViewPr>
  <p:slideViewPr>
    <p:cSldViewPr snapToGrid="0" snapToObjects="1">
      <p:cViewPr varScale="1">
        <p:scale>
          <a:sx n="103" d="100"/>
          <a:sy n="103" d="100"/>
        </p:scale>
        <p:origin x="19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3120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8350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04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72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7682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Shape 12"/>
          <p:cNvSpPr>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724900" y="365125"/>
            <a:ext cx="2628900" cy="5811838"/>
          </a:xfrm>
          <a:prstGeom prst="rect">
            <a:avLst/>
          </a:prstGeom>
        </p:spPr>
        <p:txBody>
          <a:bodyPr/>
          <a:lstStyle/>
          <a:p>
            <a:r>
              <a:t>Title Text</a:t>
            </a:r>
          </a:p>
        </p:txBody>
      </p:sp>
      <p:sp>
        <p:nvSpPr>
          <p:cNvPr id="102" name="Shape 102"/>
          <p:cNvSpPr>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10" name="Shape 110"/>
          <p:cNvSpPr>
            <a:spLocks noGrp="1"/>
          </p:cNvSpPr>
          <p:nvPr>
            <p:ph type="title"/>
          </p:nvPr>
        </p:nvSpPr>
        <p:spPr>
          <a:prstGeom prst="rect">
            <a:avLst/>
          </a:prstGeom>
        </p:spPr>
        <p:txBody>
          <a:bodyPr/>
          <a:lstStyle/>
          <a:p>
            <a:r>
              <a:t>Title Text</a:t>
            </a:r>
          </a:p>
        </p:txBody>
      </p:sp>
      <p:sp>
        <p:nvSpPr>
          <p:cNvPr id="111" name="Shape 111"/>
          <p:cNvSpPr>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Shape 30"/>
          <p:cNvSpPr>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39787" y="365125"/>
            <a:ext cx="10515601" cy="1325563"/>
          </a:xfrm>
          <a:prstGeom prst="rect">
            <a:avLst/>
          </a:prstGeom>
        </p:spPr>
        <p:txBody>
          <a:bodyPr/>
          <a:lstStyle/>
          <a:p>
            <a:r>
              <a:t>Title Text</a:t>
            </a:r>
          </a:p>
        </p:txBody>
      </p:sp>
      <p:sp>
        <p:nvSpPr>
          <p:cNvPr id="48" name="Shape 48"/>
          <p:cNvSpPr>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Shape 73"/>
          <p:cNvSpPr>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Shape 83"/>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1" Type="http://schemas.openxmlformats.org/officeDocument/2006/relationships/image" Target="../media/image25.jpg"/><Relationship Id="rId12" Type="http://schemas.openxmlformats.org/officeDocument/2006/relationships/image" Target="../media/image26.jpg"/><Relationship Id="rId13" Type="http://schemas.openxmlformats.org/officeDocument/2006/relationships/image" Target="../media/image27.png"/><Relationship Id="rId14" Type="http://schemas.openxmlformats.org/officeDocument/2006/relationships/image" Target="../media/image28.png"/><Relationship Id="rId15"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hyperlink" Target="http://www.howardcomputers.com/ncpa"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7.jp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8.jpg"/><Relationship Id="rId5" Type="http://schemas.openxmlformats.org/officeDocument/2006/relationships/image" Target="../media/image39.jpg"/><Relationship Id="rId6" Type="http://schemas.openxmlformats.org/officeDocument/2006/relationships/image" Target="../media/image40.jpg"/><Relationship Id="rId7" Type="http://schemas.openxmlformats.org/officeDocument/2006/relationships/image" Target="../media/image41.png"/><Relationship Id="rId8" Type="http://schemas.openxmlformats.org/officeDocument/2006/relationships/image" Target="../media/image42.jpg"/><Relationship Id="rId9" Type="http://schemas.openxmlformats.org/officeDocument/2006/relationships/image" Target="../media/image43.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1"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2.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hyperlink" Target="mailto:kbush@howard.com?subjec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21" name="image2.jpeg"/>
          <p:cNvPicPr>
            <a:picLocks noChangeAspect="1"/>
          </p:cNvPicPr>
          <p:nvPr/>
        </p:nvPicPr>
        <p:blipFill>
          <a:blip r:embed="rId4">
            <a:alphaModFix amt="20000"/>
            <a:extLst/>
          </a:blip>
          <a:stretch>
            <a:fillRect/>
          </a:stretch>
        </p:blipFill>
        <p:spPr>
          <a:xfrm>
            <a:off x="7215795" y="99408"/>
            <a:ext cx="4976206" cy="4946904"/>
          </a:xfrm>
          <a:prstGeom prst="rect">
            <a:avLst/>
          </a:prstGeom>
          <a:ln w="12700">
            <a:miter lim="400000"/>
          </a:ln>
        </p:spPr>
      </p:pic>
      <p:sp>
        <p:nvSpPr>
          <p:cNvPr id="122" name="Shape 122"/>
          <p:cNvSpPr>
            <a:spLocks noGrp="1"/>
          </p:cNvSpPr>
          <p:nvPr>
            <p:ph type="ctrTitle"/>
          </p:nvPr>
        </p:nvSpPr>
        <p:spPr>
          <a:xfrm>
            <a:off x="923821" y="1654375"/>
            <a:ext cx="9144001" cy="2900998"/>
          </a:xfrm>
          <a:prstGeom prst="rect">
            <a:avLst/>
          </a:prstGeom>
        </p:spPr>
        <p:txBody>
          <a:bodyPr/>
          <a:lstStyle>
            <a:lvl1pPr algn="l" defTabSz="758951">
              <a:defRPr sz="6640" b="1">
                <a:solidFill>
                  <a:srgbClr val="003466"/>
                </a:solidFill>
                <a:latin typeface="Gotham-Bold"/>
                <a:ea typeface="Gotham-Bold"/>
                <a:cs typeface="Gotham-Bold"/>
                <a:sym typeface="Gotham-Bold"/>
              </a:defRPr>
            </a:lvl1pPr>
          </a:lstStyle>
          <a:p>
            <a:r>
              <a:t>HOWARD TECHNOLOGY SOLUTIONS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 name="Shape 163"/>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NCPA Approved for Monitors</a:t>
            </a:r>
          </a:p>
        </p:txBody>
      </p:sp>
      <p:sp>
        <p:nvSpPr>
          <p:cNvPr id="164" name="Shape 164"/>
          <p:cNvSpPr>
            <a:spLocks noGrp="1"/>
          </p:cNvSpPr>
          <p:nvPr>
            <p:ph type="body" sz="quarter" idx="1"/>
          </p:nvPr>
        </p:nvSpPr>
        <p:spPr>
          <a:xfrm>
            <a:off x="939800" y="1508125"/>
            <a:ext cx="3142209" cy="4151909"/>
          </a:xfrm>
          <a:prstGeom prst="rect">
            <a:avLst/>
          </a:prstGeom>
        </p:spPr>
        <p:txBody>
          <a:bodyPr/>
          <a:lstStyle/>
          <a:p>
            <a:pPr marL="217170" indent="-217170" defTabSz="868680">
              <a:spcBef>
                <a:spcPts val="900"/>
              </a:spcBef>
              <a:defRPr sz="1330" b="1">
                <a:solidFill>
                  <a:srgbClr val="3C708B"/>
                </a:solidFill>
              </a:defRPr>
            </a:pPr>
            <a:r>
              <a:t>3M</a:t>
            </a:r>
          </a:p>
          <a:p>
            <a:pPr marL="217170" indent="-217170" defTabSz="868680">
              <a:spcBef>
                <a:spcPts val="900"/>
              </a:spcBef>
              <a:defRPr sz="1330" b="1">
                <a:solidFill>
                  <a:srgbClr val="3C708B"/>
                </a:solidFill>
              </a:defRPr>
            </a:pPr>
            <a:r>
              <a:t>Acer</a:t>
            </a:r>
          </a:p>
          <a:p>
            <a:pPr marL="217170" indent="-217170" defTabSz="868680">
              <a:spcBef>
                <a:spcPts val="900"/>
              </a:spcBef>
              <a:defRPr sz="1330" b="1">
                <a:solidFill>
                  <a:srgbClr val="3C708B"/>
                </a:solidFill>
              </a:defRPr>
            </a:pPr>
            <a:r>
              <a:t>Asus</a:t>
            </a:r>
          </a:p>
          <a:p>
            <a:pPr marL="217170" indent="-217170" defTabSz="868680">
              <a:spcBef>
                <a:spcPts val="900"/>
              </a:spcBef>
              <a:defRPr sz="1330" b="1">
                <a:solidFill>
                  <a:srgbClr val="3C708B"/>
                </a:solidFill>
              </a:defRPr>
            </a:pPr>
            <a:r>
              <a:t>AOC</a:t>
            </a:r>
          </a:p>
          <a:p>
            <a:pPr marL="217170" indent="-217170" defTabSz="868680">
              <a:spcBef>
                <a:spcPts val="900"/>
              </a:spcBef>
              <a:defRPr sz="1330" b="1">
                <a:solidFill>
                  <a:srgbClr val="3C708B"/>
                </a:solidFill>
              </a:defRPr>
            </a:pPr>
            <a:r>
              <a:t>BenQ</a:t>
            </a:r>
          </a:p>
          <a:p>
            <a:pPr marL="217170" indent="-217170" defTabSz="868680">
              <a:spcBef>
                <a:spcPts val="900"/>
              </a:spcBef>
              <a:defRPr sz="1330" b="1">
                <a:solidFill>
                  <a:srgbClr val="3C708B"/>
                </a:solidFill>
              </a:defRPr>
            </a:pPr>
            <a:r>
              <a:t>LaCie</a:t>
            </a:r>
          </a:p>
          <a:p>
            <a:pPr marL="217170" indent="-217170" defTabSz="868680">
              <a:spcBef>
                <a:spcPts val="900"/>
              </a:spcBef>
              <a:defRPr sz="1330" b="1">
                <a:solidFill>
                  <a:srgbClr val="3C708B"/>
                </a:solidFill>
              </a:defRPr>
            </a:pPr>
            <a:r>
              <a:t>LG</a:t>
            </a:r>
          </a:p>
          <a:p>
            <a:pPr marL="217170" indent="-217170" defTabSz="868680">
              <a:spcBef>
                <a:spcPts val="900"/>
              </a:spcBef>
              <a:defRPr sz="1330" b="1">
                <a:solidFill>
                  <a:srgbClr val="3C708B"/>
                </a:solidFill>
              </a:defRPr>
            </a:pPr>
            <a:r>
              <a:t>HP</a:t>
            </a:r>
          </a:p>
          <a:p>
            <a:pPr marL="217170" indent="-217170" defTabSz="868680">
              <a:spcBef>
                <a:spcPts val="900"/>
              </a:spcBef>
              <a:defRPr sz="1330" b="1">
                <a:solidFill>
                  <a:srgbClr val="3C708B"/>
                </a:solidFill>
              </a:defRPr>
            </a:pPr>
            <a:r>
              <a:t>Hyundai</a:t>
            </a:r>
          </a:p>
          <a:p>
            <a:pPr marL="217170" indent="-217170" defTabSz="868680">
              <a:spcBef>
                <a:spcPts val="900"/>
              </a:spcBef>
              <a:defRPr sz="1330" b="1">
                <a:solidFill>
                  <a:srgbClr val="3C708B"/>
                </a:solidFill>
              </a:defRPr>
            </a:pPr>
            <a:r>
              <a:t>Lenovo</a:t>
            </a:r>
          </a:p>
          <a:p>
            <a:pPr marL="217170" indent="-217170" defTabSz="868680">
              <a:spcBef>
                <a:spcPts val="900"/>
              </a:spcBef>
              <a:defRPr sz="1330" b="1">
                <a:solidFill>
                  <a:srgbClr val="3C708B"/>
                </a:solidFill>
              </a:defRPr>
            </a:pPr>
            <a:r>
              <a:t>NEC</a:t>
            </a:r>
          </a:p>
          <a:p>
            <a:pPr marL="217170" indent="-217170" defTabSz="868680">
              <a:spcBef>
                <a:spcPts val="900"/>
              </a:spcBef>
              <a:defRPr sz="1330" b="1">
                <a:solidFill>
                  <a:srgbClr val="3C708B"/>
                </a:solidFill>
              </a:defRPr>
            </a:pPr>
            <a:r>
              <a:t>Planar</a:t>
            </a:r>
          </a:p>
          <a:p>
            <a:pPr marL="217170" indent="-217170" defTabSz="868680">
              <a:spcBef>
                <a:spcPts val="900"/>
              </a:spcBef>
              <a:defRPr sz="1330" b="1">
                <a:solidFill>
                  <a:srgbClr val="3C708B"/>
                </a:solidFill>
              </a:defRPr>
            </a:pPr>
            <a:r>
              <a:t>Samsung</a:t>
            </a:r>
          </a:p>
          <a:p>
            <a:pPr marL="217170" indent="-217170" defTabSz="868680">
              <a:spcBef>
                <a:spcPts val="900"/>
              </a:spcBef>
              <a:defRPr sz="1330" b="1">
                <a:solidFill>
                  <a:srgbClr val="3C708B"/>
                </a:solidFill>
              </a:defRPr>
            </a:pPr>
            <a:r>
              <a:t>ViewSonic</a:t>
            </a:r>
          </a:p>
        </p:txBody>
      </p:sp>
      <p:pic>
        <p:nvPicPr>
          <p:cNvPr id="165" name="Screen Shot 2017-01-23 at 11.05.47 AM.png"/>
          <p:cNvPicPr>
            <a:picLocks noChangeAspect="1"/>
          </p:cNvPicPr>
          <p:nvPr/>
        </p:nvPicPr>
        <p:blipFill>
          <a:blip r:embed="rId3">
            <a:extLst/>
          </a:blip>
          <a:stretch>
            <a:fillRect/>
          </a:stretch>
        </p:blipFill>
        <p:spPr>
          <a:xfrm>
            <a:off x="2304531" y="1906828"/>
            <a:ext cx="2860287" cy="2764944"/>
          </a:xfrm>
          <a:prstGeom prst="rect">
            <a:avLst/>
          </a:prstGeom>
          <a:ln w="12700">
            <a:miter lim="400000"/>
          </a:ln>
        </p:spPr>
      </p:pic>
      <p:pic>
        <p:nvPicPr>
          <p:cNvPr id="166" name="Screen Shot 2017-01-23 at 11.07.03 AM.png"/>
          <p:cNvPicPr>
            <a:picLocks noChangeAspect="1"/>
          </p:cNvPicPr>
          <p:nvPr/>
        </p:nvPicPr>
        <p:blipFill>
          <a:blip r:embed="rId4">
            <a:extLst/>
          </a:blip>
          <a:stretch>
            <a:fillRect/>
          </a:stretch>
        </p:blipFill>
        <p:spPr>
          <a:xfrm>
            <a:off x="5273261" y="2265314"/>
            <a:ext cx="2955793" cy="2358130"/>
          </a:xfrm>
          <a:prstGeom prst="rect">
            <a:avLst/>
          </a:prstGeom>
          <a:ln w="12700">
            <a:miter lim="400000"/>
          </a:ln>
        </p:spPr>
      </p:pic>
      <p:pic>
        <p:nvPicPr>
          <p:cNvPr id="167" name="Screen Shot 2017-01-23 at 12.27.50 PM.png"/>
          <p:cNvPicPr>
            <a:picLocks noChangeAspect="1"/>
          </p:cNvPicPr>
          <p:nvPr/>
        </p:nvPicPr>
        <p:blipFill>
          <a:blip r:embed="rId5">
            <a:extLst/>
          </a:blip>
          <a:stretch>
            <a:fillRect/>
          </a:stretch>
        </p:blipFill>
        <p:spPr>
          <a:xfrm>
            <a:off x="8502596" y="1906828"/>
            <a:ext cx="2721607" cy="2764944"/>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 name="Shape 169"/>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NCPA Approved for Projectors</a:t>
            </a:r>
          </a:p>
        </p:txBody>
      </p:sp>
      <p:sp>
        <p:nvSpPr>
          <p:cNvPr id="170" name="Shape 170"/>
          <p:cNvSpPr>
            <a:spLocks noGrp="1"/>
          </p:cNvSpPr>
          <p:nvPr>
            <p:ph type="body" sz="half" idx="1"/>
          </p:nvPr>
        </p:nvSpPr>
        <p:spPr>
          <a:xfrm>
            <a:off x="939800" y="1889125"/>
            <a:ext cx="4255691" cy="4151909"/>
          </a:xfrm>
          <a:prstGeom prst="rect">
            <a:avLst/>
          </a:prstGeom>
        </p:spPr>
        <p:txBody>
          <a:bodyPr/>
          <a:lstStyle/>
          <a:p>
            <a:pPr>
              <a:defRPr sz="2200" b="1">
                <a:solidFill>
                  <a:srgbClr val="3C708B"/>
                </a:solidFill>
              </a:defRPr>
            </a:pPr>
            <a:r>
              <a:rPr dirty="0"/>
              <a:t>3M </a:t>
            </a:r>
          </a:p>
          <a:p>
            <a:pPr>
              <a:defRPr sz="2200" b="1">
                <a:solidFill>
                  <a:srgbClr val="3C708B"/>
                </a:solidFill>
              </a:defRPr>
            </a:pPr>
            <a:r>
              <a:rPr dirty="0"/>
              <a:t>Acer</a:t>
            </a:r>
          </a:p>
          <a:p>
            <a:pPr>
              <a:defRPr sz="2200" b="1">
                <a:solidFill>
                  <a:srgbClr val="3C708B"/>
                </a:solidFill>
              </a:defRPr>
            </a:pPr>
            <a:r>
              <a:rPr dirty="0"/>
              <a:t>BenQ</a:t>
            </a:r>
          </a:p>
          <a:p>
            <a:pPr>
              <a:defRPr sz="2200" b="1">
                <a:solidFill>
                  <a:srgbClr val="3C708B"/>
                </a:solidFill>
              </a:defRPr>
            </a:pPr>
            <a:r>
              <a:rPr dirty="0"/>
              <a:t>Canon</a:t>
            </a:r>
          </a:p>
          <a:p>
            <a:pPr>
              <a:defRPr sz="2200" b="1">
                <a:solidFill>
                  <a:srgbClr val="3C708B"/>
                </a:solidFill>
              </a:defRPr>
            </a:pPr>
            <a:r>
              <a:rPr dirty="0"/>
              <a:t>Epson</a:t>
            </a:r>
          </a:p>
          <a:p>
            <a:pPr>
              <a:defRPr sz="2200" b="1">
                <a:solidFill>
                  <a:srgbClr val="3C708B"/>
                </a:solidFill>
              </a:defRPr>
            </a:pPr>
            <a:r>
              <a:rPr dirty="0"/>
              <a:t>Infects</a:t>
            </a:r>
          </a:p>
          <a:p>
            <a:pPr>
              <a:defRPr sz="2200" b="1">
                <a:solidFill>
                  <a:srgbClr val="3C708B"/>
                </a:solidFill>
              </a:defRPr>
            </a:pPr>
            <a:r>
              <a:rPr dirty="0"/>
              <a:t>Mitsubishi</a:t>
            </a:r>
          </a:p>
        </p:txBody>
      </p:sp>
      <p:sp>
        <p:nvSpPr>
          <p:cNvPr id="171" name="Shape 171"/>
          <p:cNvSpPr/>
          <p:nvPr/>
        </p:nvSpPr>
        <p:spPr>
          <a:xfrm>
            <a:off x="2933700" y="1889125"/>
            <a:ext cx="4255691" cy="415190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marL="228600" indent="-228600">
              <a:lnSpc>
                <a:spcPct val="90000"/>
              </a:lnSpc>
              <a:spcBef>
                <a:spcPts val="1000"/>
              </a:spcBef>
              <a:buSzPct val="100000"/>
              <a:buFont typeface="Arial"/>
              <a:buChar char="•"/>
              <a:defRPr sz="2200" b="1">
                <a:solidFill>
                  <a:srgbClr val="3C708B"/>
                </a:solidFill>
              </a:defRPr>
            </a:pPr>
            <a:r>
              <a:t>NEC</a:t>
            </a:r>
          </a:p>
          <a:p>
            <a:pPr marL="228600" indent="-228600">
              <a:lnSpc>
                <a:spcPct val="90000"/>
              </a:lnSpc>
              <a:spcBef>
                <a:spcPts val="1000"/>
              </a:spcBef>
              <a:buSzPct val="100000"/>
              <a:buFont typeface="Arial"/>
              <a:buChar char="•"/>
              <a:defRPr sz="2200" b="1">
                <a:solidFill>
                  <a:srgbClr val="3C708B"/>
                </a:solidFill>
              </a:defRPr>
            </a:pPr>
            <a:r>
              <a:t>Optomo </a:t>
            </a:r>
          </a:p>
          <a:p>
            <a:pPr marL="228600" indent="-228600">
              <a:lnSpc>
                <a:spcPct val="90000"/>
              </a:lnSpc>
              <a:spcBef>
                <a:spcPts val="1000"/>
              </a:spcBef>
              <a:buSzPct val="100000"/>
              <a:buFont typeface="Arial"/>
              <a:buChar char="•"/>
              <a:defRPr sz="2200" b="1">
                <a:solidFill>
                  <a:srgbClr val="3C708B"/>
                </a:solidFill>
              </a:defRPr>
            </a:pPr>
            <a:r>
              <a:t>Planar</a:t>
            </a:r>
          </a:p>
          <a:p>
            <a:pPr marL="228600" indent="-228600">
              <a:lnSpc>
                <a:spcPct val="90000"/>
              </a:lnSpc>
              <a:spcBef>
                <a:spcPts val="1000"/>
              </a:spcBef>
              <a:buSzPct val="100000"/>
              <a:buFont typeface="Arial"/>
              <a:buChar char="•"/>
              <a:defRPr sz="2200" b="1">
                <a:solidFill>
                  <a:srgbClr val="3C708B"/>
                </a:solidFill>
              </a:defRPr>
            </a:pPr>
            <a:r>
              <a:t>Samsung</a:t>
            </a:r>
          </a:p>
          <a:p>
            <a:pPr marL="228600" indent="-228600">
              <a:lnSpc>
                <a:spcPct val="90000"/>
              </a:lnSpc>
              <a:spcBef>
                <a:spcPts val="1000"/>
              </a:spcBef>
              <a:buSzPct val="100000"/>
              <a:buFont typeface="Arial"/>
              <a:buChar char="•"/>
              <a:defRPr sz="2200" b="1">
                <a:solidFill>
                  <a:srgbClr val="3C708B"/>
                </a:solidFill>
              </a:defRPr>
            </a:pPr>
            <a:r>
              <a:t>ViewSonic</a:t>
            </a:r>
          </a:p>
          <a:p>
            <a:pPr marL="228600" indent="-228600">
              <a:lnSpc>
                <a:spcPct val="90000"/>
              </a:lnSpc>
              <a:spcBef>
                <a:spcPts val="1000"/>
              </a:spcBef>
              <a:buSzPct val="100000"/>
              <a:buFont typeface="Arial"/>
              <a:buChar char="•"/>
              <a:defRPr sz="2200" b="1">
                <a:solidFill>
                  <a:srgbClr val="3C708B"/>
                </a:solidFill>
              </a:defRPr>
            </a:pPr>
            <a:r>
              <a:t>Sanyo</a:t>
            </a:r>
          </a:p>
          <a:p>
            <a:pPr marL="228600" indent="-228600">
              <a:lnSpc>
                <a:spcPct val="90000"/>
              </a:lnSpc>
              <a:spcBef>
                <a:spcPts val="1000"/>
              </a:spcBef>
              <a:buSzPct val="100000"/>
              <a:buFont typeface="Arial"/>
              <a:buChar char="•"/>
              <a:defRPr sz="2200" b="1">
                <a:solidFill>
                  <a:srgbClr val="3C708B"/>
                </a:solidFill>
              </a:defRPr>
            </a:pPr>
            <a:r>
              <a:t>Sharp</a:t>
            </a:r>
          </a:p>
        </p:txBody>
      </p:sp>
      <p:pic>
        <p:nvPicPr>
          <p:cNvPr id="172" name="Screen Shot 2017-01-23 at 12.32.48 PM.png"/>
          <p:cNvPicPr>
            <a:picLocks noChangeAspect="1"/>
          </p:cNvPicPr>
          <p:nvPr/>
        </p:nvPicPr>
        <p:blipFill>
          <a:blip r:embed="rId3">
            <a:extLst/>
          </a:blip>
          <a:stretch>
            <a:fillRect/>
          </a:stretch>
        </p:blipFill>
        <p:spPr>
          <a:xfrm>
            <a:off x="5406233" y="1635931"/>
            <a:ext cx="5484410" cy="306522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74" name="Shape 174"/>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NCPA Approved for OS/ Software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90688"/>
            <a:ext cx="914400" cy="9144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7101" y="1690688"/>
            <a:ext cx="1625890" cy="9144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7492" y="1955388"/>
            <a:ext cx="2075688" cy="384832"/>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7681" y="1690604"/>
            <a:ext cx="3205370" cy="914400"/>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7932" r="59141" b="7953"/>
          <a:stretch/>
        </p:blipFill>
        <p:spPr>
          <a:xfrm>
            <a:off x="10517552" y="1690604"/>
            <a:ext cx="823591" cy="91440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3016251"/>
            <a:ext cx="1219200" cy="91440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7168" y="3135122"/>
            <a:ext cx="2020253" cy="64008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3508" y="3135122"/>
            <a:ext cx="2472909" cy="640080"/>
          </a:xfrm>
          <a:prstGeom prst="rect">
            <a:avLst/>
          </a:prstGeom>
        </p:spPr>
      </p:pic>
      <p:pic>
        <p:nvPicPr>
          <p:cNvPr id="11" name="Picture 10"/>
          <p:cNvPicPr>
            <a:picLocks noChangeAspect="1"/>
          </p:cNvPicPr>
          <p:nvPr/>
        </p:nvPicPr>
        <p:blipFill rotWithShape="1">
          <a:blip r:embed="rId12">
            <a:extLst>
              <a:ext uri="{28A0092B-C50C-407E-A947-70E740481C1C}">
                <a14:useLocalDpi xmlns:a14="http://schemas.microsoft.com/office/drawing/2010/main" val="0"/>
              </a:ext>
            </a:extLst>
          </a:blip>
          <a:srcRect l="9455" t="20946" r="9455" b="20140"/>
          <a:stretch/>
        </p:blipFill>
        <p:spPr>
          <a:xfrm>
            <a:off x="7892504" y="3135122"/>
            <a:ext cx="2397382" cy="640080"/>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7768" y="4305236"/>
            <a:ext cx="1436113" cy="914400"/>
          </a:xfrm>
          <a:prstGeom prst="rect">
            <a:avLst/>
          </a:prstGeom>
        </p:spPr>
      </p:pic>
      <p:pic>
        <p:nvPicPr>
          <p:cNvPr id="13" name="Picture 12"/>
          <p:cNvPicPr>
            <a:picLocks noChangeAspect="1"/>
          </p:cNvPicPr>
          <p:nvPr/>
        </p:nvPicPr>
        <p:blipFill rotWithShape="1">
          <a:blip r:embed="rId14">
            <a:extLst>
              <a:ext uri="{28A0092B-C50C-407E-A947-70E740481C1C}">
                <a14:useLocalDpi xmlns:a14="http://schemas.microsoft.com/office/drawing/2010/main" val="0"/>
              </a:ext>
            </a:extLst>
          </a:blip>
          <a:srcRect t="12208" b="28966"/>
          <a:stretch/>
        </p:blipFill>
        <p:spPr>
          <a:xfrm>
            <a:off x="3376647" y="4305236"/>
            <a:ext cx="3432646" cy="914400"/>
          </a:xfrm>
          <a:prstGeom prst="rect">
            <a:avLst/>
          </a:prstGeom>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22059" y="4305236"/>
            <a:ext cx="3563430" cy="91440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6" name="Shape 176"/>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NCPA Approved LAN / WAN</a:t>
            </a:r>
          </a:p>
        </p:txBody>
      </p:sp>
      <p:sp>
        <p:nvSpPr>
          <p:cNvPr id="177" name="Shape 177"/>
          <p:cNvSpPr/>
          <p:nvPr/>
        </p:nvSpPr>
        <p:spPr>
          <a:xfrm>
            <a:off x="848482" y="1471930"/>
            <a:ext cx="5126657"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500">
                <a:solidFill>
                  <a:srgbClr val="535353"/>
                </a:solidFill>
              </a:defRPr>
            </a:lvl1pPr>
          </a:lstStyle>
          <a:p>
            <a:r>
              <a:t>Hubs/ Switches/ Bridges/ Routers</a:t>
            </a:r>
          </a:p>
        </p:txBody>
      </p:sp>
      <p:sp>
        <p:nvSpPr>
          <p:cNvPr id="178" name="Shape 178"/>
          <p:cNvSpPr/>
          <p:nvPr/>
        </p:nvSpPr>
        <p:spPr>
          <a:xfrm>
            <a:off x="886582" y="2386329"/>
            <a:ext cx="9934450" cy="8309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700" b="1" u="sng">
                <a:solidFill>
                  <a:srgbClr val="535353"/>
                </a:solidFill>
              </a:defRPr>
            </a:lvl1pPr>
          </a:lstStyle>
          <a:p>
            <a:r>
              <a:rPr sz="2400" b="0" u="none" dirty="0"/>
              <a:t>The following manufacturers have been approved for this category via our NCPA </a:t>
            </a:r>
            <a:r>
              <a:rPr sz="2400" b="0" u="none" dirty="0" smtClean="0"/>
              <a:t>Contract</a:t>
            </a:r>
            <a:r>
              <a:rPr lang="en-US" sz="2400" b="0" u="none" dirty="0" smtClean="0"/>
              <a:t>:</a:t>
            </a:r>
            <a:endParaRPr sz="2400" b="0" u="none" dirty="0"/>
          </a:p>
        </p:txBody>
      </p:sp>
      <p:sp>
        <p:nvSpPr>
          <p:cNvPr id="179" name="Shape 179"/>
          <p:cNvSpPr>
            <a:spLocks noGrp="1"/>
          </p:cNvSpPr>
          <p:nvPr>
            <p:ph type="body" idx="1"/>
          </p:nvPr>
        </p:nvSpPr>
        <p:spPr>
          <a:xfrm>
            <a:off x="886582" y="3217326"/>
            <a:ext cx="8836670" cy="4151909"/>
          </a:xfrm>
          <a:prstGeom prst="rect">
            <a:avLst/>
          </a:prstGeom>
        </p:spPr>
        <p:txBody>
          <a:bodyPr/>
          <a:lstStyle>
            <a:lvl1pPr>
              <a:defRPr sz="2200" b="1">
                <a:solidFill>
                  <a:srgbClr val="3C708B"/>
                </a:solidFill>
              </a:defRPr>
            </a:lvl1pPr>
          </a:lstStyle>
          <a:p>
            <a:r>
              <a:rPr b="0" dirty="0">
                <a:solidFill>
                  <a:srgbClr val="427890"/>
                </a:solidFill>
              </a:rPr>
              <a:t>ADC, Adtran, Alcatel, Allied Telesis, Alvarion, ABL, APC, Asus, Belkin, Brocade, Cisco, 3Com, Cnet, Dlink, DigiConnect, Enterasys, Hawking, HP, EMC, Extreme, Kentrox, Kramer, Linksys, Lantronix, Ncomputing Netgear, Netopia, Nortel, Mobile Edge, Panasonic, Qlogic, SMC, Startech, MiLAN, TrendNet, USRobotics, Xerox, Xirrus, Zoom, ZyXEL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NCPA Approved Accessories</a:t>
            </a:r>
          </a:p>
        </p:txBody>
      </p:sp>
      <p:sp>
        <p:nvSpPr>
          <p:cNvPr id="182" name="Shape 182"/>
          <p:cNvSpPr/>
          <p:nvPr/>
        </p:nvSpPr>
        <p:spPr>
          <a:xfrm>
            <a:off x="886582" y="1751329"/>
            <a:ext cx="9934450" cy="34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700" b="1" u="sng">
                <a:solidFill>
                  <a:srgbClr val="535353"/>
                </a:solidFill>
              </a:defRPr>
            </a:lvl1pPr>
          </a:lstStyle>
          <a:p>
            <a:r>
              <a:t>The following manufacturers have been approved for this category via our NCPA Contract</a:t>
            </a:r>
          </a:p>
        </p:txBody>
      </p:sp>
      <p:sp>
        <p:nvSpPr>
          <p:cNvPr id="183" name="Shape 183"/>
          <p:cNvSpPr>
            <a:spLocks noGrp="1"/>
          </p:cNvSpPr>
          <p:nvPr>
            <p:ph type="body" sz="quarter" idx="1"/>
          </p:nvPr>
        </p:nvSpPr>
        <p:spPr>
          <a:xfrm>
            <a:off x="863600" y="2409825"/>
            <a:ext cx="2727325" cy="4151909"/>
          </a:xfrm>
          <a:prstGeom prst="rect">
            <a:avLst/>
          </a:prstGeom>
        </p:spPr>
        <p:txBody>
          <a:bodyPr/>
          <a:lstStyle/>
          <a:p>
            <a:pPr>
              <a:defRPr sz="1500" b="1">
                <a:solidFill>
                  <a:srgbClr val="3C708B"/>
                </a:solidFill>
              </a:defRPr>
            </a:pPr>
            <a:r>
              <a:t>UPS and Power Supplies</a:t>
            </a:r>
          </a:p>
          <a:p>
            <a:pPr>
              <a:defRPr sz="1500" b="1">
                <a:solidFill>
                  <a:srgbClr val="3C708B"/>
                </a:solidFill>
              </a:defRPr>
            </a:pPr>
            <a:r>
              <a:t>Ink/Toner</a:t>
            </a:r>
          </a:p>
          <a:p>
            <a:pPr>
              <a:defRPr sz="1500" b="1">
                <a:solidFill>
                  <a:srgbClr val="3C708B"/>
                </a:solidFill>
              </a:defRPr>
            </a:pPr>
            <a:r>
              <a:t>Computer Cases</a:t>
            </a:r>
          </a:p>
          <a:p>
            <a:pPr>
              <a:defRPr sz="1500" b="1">
                <a:solidFill>
                  <a:srgbClr val="3C708B"/>
                </a:solidFill>
              </a:defRPr>
            </a:pPr>
            <a:r>
              <a:t>Keyboards/Mice</a:t>
            </a:r>
          </a:p>
          <a:p>
            <a:pPr>
              <a:defRPr sz="1500" b="1">
                <a:solidFill>
                  <a:srgbClr val="3C708B"/>
                </a:solidFill>
              </a:defRPr>
            </a:pPr>
            <a:r>
              <a:t>Memory</a:t>
            </a:r>
          </a:p>
          <a:p>
            <a:pPr>
              <a:defRPr sz="1500" b="1">
                <a:solidFill>
                  <a:srgbClr val="3C708B"/>
                </a:solidFill>
              </a:defRPr>
            </a:pPr>
            <a:r>
              <a:t>Motherboards</a:t>
            </a:r>
          </a:p>
          <a:p>
            <a:pPr>
              <a:defRPr sz="1500" b="1">
                <a:solidFill>
                  <a:srgbClr val="3C708B"/>
                </a:solidFill>
              </a:defRPr>
            </a:pPr>
            <a:r>
              <a:t>Processors</a:t>
            </a:r>
          </a:p>
          <a:p>
            <a:pPr>
              <a:defRPr sz="1500" b="1">
                <a:solidFill>
                  <a:srgbClr val="3C708B"/>
                </a:solidFill>
              </a:defRPr>
            </a:pPr>
            <a:r>
              <a:t>Modems</a:t>
            </a:r>
          </a:p>
        </p:txBody>
      </p:sp>
      <p:sp>
        <p:nvSpPr>
          <p:cNvPr id="184" name="Shape 184"/>
          <p:cNvSpPr/>
          <p:nvPr/>
        </p:nvSpPr>
        <p:spPr>
          <a:xfrm>
            <a:off x="3543300" y="2409825"/>
            <a:ext cx="2990305" cy="415190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marL="228600" indent="-228600">
              <a:lnSpc>
                <a:spcPct val="90000"/>
              </a:lnSpc>
              <a:spcBef>
                <a:spcPts val="1000"/>
              </a:spcBef>
              <a:buSzPct val="100000"/>
              <a:buFont typeface="Arial"/>
              <a:buChar char="•"/>
              <a:defRPr sz="1500" b="1">
                <a:solidFill>
                  <a:srgbClr val="3C708B"/>
                </a:solidFill>
              </a:defRPr>
            </a:pPr>
            <a:r>
              <a:t>CD/DVD Drives</a:t>
            </a:r>
          </a:p>
          <a:p>
            <a:pPr marL="228600" indent="-228600">
              <a:lnSpc>
                <a:spcPct val="90000"/>
              </a:lnSpc>
              <a:spcBef>
                <a:spcPts val="1000"/>
              </a:spcBef>
              <a:buSzPct val="100000"/>
              <a:buFont typeface="Arial"/>
              <a:buChar char="•"/>
              <a:defRPr sz="1500" b="1">
                <a:solidFill>
                  <a:srgbClr val="3C708B"/>
                </a:solidFill>
              </a:defRPr>
            </a:pPr>
            <a:r>
              <a:t>Hard Drives</a:t>
            </a:r>
          </a:p>
          <a:p>
            <a:pPr marL="228600" indent="-228600">
              <a:lnSpc>
                <a:spcPct val="90000"/>
              </a:lnSpc>
              <a:spcBef>
                <a:spcPts val="1000"/>
              </a:spcBef>
              <a:buSzPct val="100000"/>
              <a:buFont typeface="Arial"/>
              <a:buChar char="•"/>
              <a:defRPr sz="1500" b="1">
                <a:solidFill>
                  <a:srgbClr val="3C708B"/>
                </a:solidFill>
              </a:defRPr>
            </a:pPr>
            <a:r>
              <a:t>Tape Drives</a:t>
            </a:r>
          </a:p>
          <a:p>
            <a:pPr marL="228600" indent="-228600">
              <a:lnSpc>
                <a:spcPct val="90000"/>
              </a:lnSpc>
              <a:spcBef>
                <a:spcPts val="1000"/>
              </a:spcBef>
              <a:buSzPct val="100000"/>
              <a:buFont typeface="Arial"/>
              <a:buChar char="•"/>
              <a:defRPr sz="1500" b="1">
                <a:solidFill>
                  <a:srgbClr val="3C708B"/>
                </a:solidFill>
              </a:defRPr>
            </a:pPr>
            <a:r>
              <a:t>Wireless Access Points</a:t>
            </a:r>
          </a:p>
          <a:p>
            <a:pPr marL="228600" indent="-228600">
              <a:lnSpc>
                <a:spcPct val="90000"/>
              </a:lnSpc>
              <a:spcBef>
                <a:spcPts val="1000"/>
              </a:spcBef>
              <a:buSzPct val="100000"/>
              <a:buFont typeface="Arial"/>
              <a:buChar char="•"/>
              <a:defRPr sz="1500" b="1">
                <a:solidFill>
                  <a:srgbClr val="3C708B"/>
                </a:solidFill>
              </a:defRPr>
            </a:pPr>
            <a:r>
              <a:t>Network Cables</a:t>
            </a:r>
          </a:p>
          <a:p>
            <a:pPr marL="228600" indent="-228600">
              <a:lnSpc>
                <a:spcPct val="90000"/>
              </a:lnSpc>
              <a:spcBef>
                <a:spcPts val="1000"/>
              </a:spcBef>
              <a:buSzPct val="100000"/>
              <a:buFont typeface="Arial"/>
              <a:buChar char="•"/>
              <a:defRPr sz="1500" b="1">
                <a:solidFill>
                  <a:srgbClr val="3C708B"/>
                </a:solidFill>
              </a:defRPr>
            </a:pPr>
            <a:r>
              <a:t>Network Cards and Adapters</a:t>
            </a:r>
          </a:p>
          <a:p>
            <a:pPr marL="228600" indent="-228600">
              <a:lnSpc>
                <a:spcPct val="90000"/>
              </a:lnSpc>
              <a:spcBef>
                <a:spcPts val="1000"/>
              </a:spcBef>
              <a:buSzPct val="100000"/>
              <a:buFont typeface="Arial"/>
              <a:buChar char="•"/>
              <a:defRPr sz="1500" b="1">
                <a:solidFill>
                  <a:srgbClr val="3C708B"/>
                </a:solidFill>
              </a:defRPr>
            </a:pPr>
            <a:r>
              <a:t>Storage Cables</a:t>
            </a:r>
          </a:p>
          <a:p>
            <a:pPr marL="228600" indent="-228600">
              <a:lnSpc>
                <a:spcPct val="90000"/>
              </a:lnSpc>
              <a:spcBef>
                <a:spcPts val="1000"/>
              </a:spcBef>
              <a:buSzPct val="100000"/>
              <a:buFont typeface="Arial"/>
              <a:buChar char="•"/>
              <a:defRPr sz="1500" b="1">
                <a:solidFill>
                  <a:srgbClr val="3C708B"/>
                </a:solidFill>
              </a:defRPr>
            </a:pPr>
            <a:r>
              <a:t>Flash Memory and Devices</a:t>
            </a:r>
          </a:p>
        </p:txBody>
      </p:sp>
      <p:sp>
        <p:nvSpPr>
          <p:cNvPr id="185" name="Shape 185"/>
          <p:cNvSpPr/>
          <p:nvPr/>
        </p:nvSpPr>
        <p:spPr>
          <a:xfrm>
            <a:off x="886582" y="5167629"/>
            <a:ext cx="9934450"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100" b="1" u="sng">
                <a:solidFill>
                  <a:srgbClr val="535353"/>
                </a:solidFill>
              </a:defRPr>
            </a:pPr>
            <a:r>
              <a:t>NOTE</a:t>
            </a:r>
            <a:r>
              <a:rPr u="none"/>
              <a:t> : Please check </a:t>
            </a:r>
            <a:r>
              <a:rPr>
                <a:solidFill>
                  <a:srgbClr val="0563C1"/>
                </a:solidFill>
                <a:uFill>
                  <a:solidFill>
                    <a:srgbClr val="0563C1"/>
                  </a:solidFill>
                </a:uFill>
                <a:hlinkClick r:id="rId3"/>
              </a:rPr>
              <a:t>www.howardcomputers.com/ncpa</a:t>
            </a:r>
            <a:r>
              <a:rPr u="none"/>
              <a:t>, to see if a particular manufacturer and part number are approved under the contract.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7" name="Shape 187"/>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TIPS/TAPS</a:t>
            </a:r>
          </a:p>
        </p:txBody>
      </p:sp>
      <p:sp>
        <p:nvSpPr>
          <p:cNvPr id="188" name="Shape 188"/>
          <p:cNvSpPr>
            <a:spLocks noGrp="1"/>
          </p:cNvSpPr>
          <p:nvPr>
            <p:ph type="body" sz="quarter" idx="1"/>
          </p:nvPr>
        </p:nvSpPr>
        <p:spPr>
          <a:xfrm>
            <a:off x="863600" y="3286125"/>
            <a:ext cx="4935439" cy="1200498"/>
          </a:xfrm>
          <a:prstGeom prst="rect">
            <a:avLst/>
          </a:prstGeom>
        </p:spPr>
        <p:txBody>
          <a:bodyPr/>
          <a:lstStyle/>
          <a:p>
            <a:pPr>
              <a:defRPr sz="1500" b="1">
                <a:solidFill>
                  <a:srgbClr val="3C708B"/>
                </a:solidFill>
              </a:defRPr>
            </a:pPr>
            <a:r>
              <a:t>PC and Peripherals - all brands that Howard offers</a:t>
            </a:r>
          </a:p>
          <a:p>
            <a:pPr>
              <a:defRPr sz="1500" b="1">
                <a:solidFill>
                  <a:srgbClr val="3C708B"/>
                </a:solidFill>
              </a:defRPr>
            </a:pPr>
            <a:r>
              <a:t>Networking - all brands that Howard offers </a:t>
            </a:r>
          </a:p>
          <a:p>
            <a:pPr>
              <a:defRPr sz="1500" b="1">
                <a:solidFill>
                  <a:srgbClr val="3C708B"/>
                </a:solidFill>
              </a:defRPr>
            </a:pPr>
            <a:r>
              <a:t>Audio Visual</a:t>
            </a:r>
          </a:p>
        </p:txBody>
      </p:sp>
      <p:sp>
        <p:nvSpPr>
          <p:cNvPr id="189" name="Shape 189"/>
          <p:cNvSpPr/>
          <p:nvPr/>
        </p:nvSpPr>
        <p:spPr>
          <a:xfrm>
            <a:off x="886582" y="1713229"/>
            <a:ext cx="9200033"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100">
                <a:solidFill>
                  <a:srgbClr val="535353"/>
                </a:solidFill>
              </a:defRPr>
            </a:lvl1pPr>
          </a:lstStyle>
          <a:p>
            <a:r>
              <a:t>A purchasing cooperative that is completely bid to save members the time and expense of bidding each purchase</a:t>
            </a:r>
          </a:p>
        </p:txBody>
      </p:sp>
      <p:sp>
        <p:nvSpPr>
          <p:cNvPr id="190" name="Shape 190"/>
          <p:cNvSpPr/>
          <p:nvPr/>
        </p:nvSpPr>
        <p:spPr>
          <a:xfrm>
            <a:off x="886582" y="2741929"/>
            <a:ext cx="9200033" cy="4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100" u="sng">
                <a:solidFill>
                  <a:srgbClr val="535353"/>
                </a:solidFill>
              </a:defRPr>
            </a:lvl1pPr>
          </a:lstStyle>
          <a:p>
            <a:r>
              <a:rPr dirty="0"/>
              <a:t>Howard holds three of the contracts</a:t>
            </a:r>
          </a:p>
        </p:txBody>
      </p:sp>
      <p:sp>
        <p:nvSpPr>
          <p:cNvPr id="191" name="Shape 191"/>
          <p:cNvSpPr/>
          <p:nvPr/>
        </p:nvSpPr>
        <p:spPr>
          <a:xfrm>
            <a:off x="403982" y="4486623"/>
            <a:ext cx="9200033" cy="34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a:defRPr sz="1700" b="1">
                <a:solidFill>
                  <a:srgbClr val="535353"/>
                </a:solidFill>
              </a:defRPr>
            </a:pPr>
            <a:r>
              <a:t>States Participating in TIPS/TAPS</a:t>
            </a:r>
          </a:p>
        </p:txBody>
      </p:sp>
      <p:sp>
        <p:nvSpPr>
          <p:cNvPr id="192" name="Shape 192"/>
          <p:cNvSpPr/>
          <p:nvPr/>
        </p:nvSpPr>
        <p:spPr>
          <a:xfrm>
            <a:off x="403982" y="4799677"/>
            <a:ext cx="10084724" cy="64633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1">
              <a:defRPr sz="1200">
                <a:solidFill>
                  <a:srgbClr val="535353"/>
                </a:solidFill>
              </a:defRPr>
            </a:pPr>
            <a:r>
              <a:rPr dirty="0"/>
              <a:t>Washington, Oregon, Idaho, California, Nevada, Utah, Arizona, Colorado, New Mexico, North Dakota, Nebraska, Kansas, Oklahoma, Texas, Missouri, </a:t>
            </a:r>
            <a:r>
              <a:rPr lang="en-US" dirty="0"/>
              <a:t> </a:t>
            </a:r>
            <a:r>
              <a:rPr lang="en-US" dirty="0" smtClean="0"/>
              <a:t> </a:t>
            </a:r>
          </a:p>
          <a:p>
            <a:pPr lvl="1">
              <a:defRPr sz="1200">
                <a:solidFill>
                  <a:srgbClr val="535353"/>
                </a:solidFill>
              </a:defRPr>
            </a:pPr>
            <a:r>
              <a:rPr dirty="0" smtClean="0"/>
              <a:t>Arkansas</a:t>
            </a:r>
            <a:r>
              <a:rPr dirty="0"/>
              <a:t>, Louisiana, Illinois, Indiana, Kentucky, Tennessee, Alabama, Florida, Georgia, South Carolina, North Carolina, Ohio, Virginia, Pennsylvania, </a:t>
            </a:r>
            <a:endParaRPr lang="en-US" dirty="0" smtClean="0"/>
          </a:p>
          <a:p>
            <a:pPr lvl="1">
              <a:defRPr sz="1200">
                <a:solidFill>
                  <a:srgbClr val="535353"/>
                </a:solidFill>
              </a:defRPr>
            </a:pPr>
            <a:r>
              <a:rPr dirty="0" smtClean="0"/>
              <a:t>Maryland</a:t>
            </a:r>
            <a:r>
              <a:rPr dirty="0"/>
              <a:t>, Delaware, Rhode Island, Massachusetts, and Vermont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4" name="Shape 194"/>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rPr dirty="0"/>
              <a:t>Howard Desktops</a:t>
            </a:r>
          </a:p>
        </p:txBody>
      </p:sp>
      <p:sp>
        <p:nvSpPr>
          <p:cNvPr id="195" name="Shape 195"/>
          <p:cNvSpPr>
            <a:spLocks noGrp="1"/>
          </p:cNvSpPr>
          <p:nvPr>
            <p:ph type="body" sz="quarter" idx="1"/>
          </p:nvPr>
        </p:nvSpPr>
        <p:spPr>
          <a:xfrm>
            <a:off x="853318" y="3848503"/>
            <a:ext cx="2799259" cy="1200498"/>
          </a:xfrm>
          <a:prstGeom prst="rect">
            <a:avLst/>
          </a:prstGeom>
        </p:spPr>
        <p:txBody>
          <a:bodyPr/>
          <a:lstStyle/>
          <a:p>
            <a:pPr>
              <a:defRPr sz="1500" b="1">
                <a:solidFill>
                  <a:srgbClr val="3C708B"/>
                </a:solidFill>
              </a:defRPr>
            </a:pPr>
            <a:r>
              <a:t>Touch Screen</a:t>
            </a:r>
          </a:p>
          <a:p>
            <a:pPr>
              <a:defRPr sz="1500" b="1">
                <a:solidFill>
                  <a:srgbClr val="3C708B"/>
                </a:solidFill>
              </a:defRPr>
            </a:pPr>
            <a:r>
              <a:t>Integrated Intel Graphics</a:t>
            </a:r>
          </a:p>
          <a:p>
            <a:pPr>
              <a:defRPr sz="1500" b="1">
                <a:solidFill>
                  <a:srgbClr val="3C708B"/>
                </a:solidFill>
              </a:defRPr>
            </a:pPr>
            <a:r>
              <a:t>Fully Customizable</a:t>
            </a:r>
          </a:p>
        </p:txBody>
      </p:sp>
      <p:sp>
        <p:nvSpPr>
          <p:cNvPr id="197" name="Shape 197"/>
          <p:cNvSpPr/>
          <p:nvPr/>
        </p:nvSpPr>
        <p:spPr>
          <a:xfrm>
            <a:off x="5059467" y="3855778"/>
            <a:ext cx="2799259" cy="120049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marL="228600" indent="-228600">
              <a:lnSpc>
                <a:spcPct val="90000"/>
              </a:lnSpc>
              <a:spcBef>
                <a:spcPts val="1000"/>
              </a:spcBef>
              <a:buSzPct val="100000"/>
              <a:buFont typeface="Arial"/>
              <a:buChar char="•"/>
              <a:defRPr sz="1500" b="1">
                <a:solidFill>
                  <a:srgbClr val="3C708B"/>
                </a:solidFill>
              </a:defRPr>
            </a:pPr>
            <a:r>
              <a:t>Tower PC</a:t>
            </a:r>
          </a:p>
          <a:p>
            <a:pPr marL="228600" indent="-228600">
              <a:lnSpc>
                <a:spcPct val="90000"/>
              </a:lnSpc>
              <a:spcBef>
                <a:spcPts val="1000"/>
              </a:spcBef>
              <a:buSzPct val="100000"/>
              <a:buFont typeface="Arial"/>
              <a:buChar char="•"/>
              <a:defRPr sz="1500" b="1">
                <a:solidFill>
                  <a:srgbClr val="3C708B"/>
                </a:solidFill>
              </a:defRPr>
            </a:pPr>
            <a:r>
              <a:t>Small Form Factor</a:t>
            </a:r>
          </a:p>
          <a:p>
            <a:pPr marL="228600" indent="-228600">
              <a:lnSpc>
                <a:spcPct val="90000"/>
              </a:lnSpc>
              <a:spcBef>
                <a:spcPts val="1000"/>
              </a:spcBef>
              <a:buSzPct val="100000"/>
              <a:buFont typeface="Arial"/>
              <a:buChar char="•"/>
              <a:defRPr sz="1500" b="1">
                <a:solidFill>
                  <a:srgbClr val="3C708B"/>
                </a:solidFill>
              </a:defRPr>
            </a:pPr>
            <a:r>
              <a:t>Fully Customizable</a:t>
            </a:r>
          </a:p>
        </p:txBody>
      </p:sp>
      <p:sp>
        <p:nvSpPr>
          <p:cNvPr id="198" name="Shape 198"/>
          <p:cNvSpPr/>
          <p:nvPr/>
        </p:nvSpPr>
        <p:spPr>
          <a:xfrm>
            <a:off x="838200" y="3418607"/>
            <a:ext cx="2470273" cy="4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100" b="1">
                <a:solidFill>
                  <a:srgbClr val="535353"/>
                </a:solidFill>
              </a:defRPr>
            </a:lvl1pPr>
          </a:lstStyle>
          <a:p>
            <a:r>
              <a:rPr dirty="0"/>
              <a:t>Howard All-N-One</a:t>
            </a:r>
          </a:p>
        </p:txBody>
      </p:sp>
      <p:sp>
        <p:nvSpPr>
          <p:cNvPr id="199" name="Shape 199"/>
          <p:cNvSpPr/>
          <p:nvPr/>
        </p:nvSpPr>
        <p:spPr>
          <a:xfrm>
            <a:off x="5057050" y="3425882"/>
            <a:ext cx="2470272" cy="4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100" b="1">
                <a:solidFill>
                  <a:srgbClr val="535353"/>
                </a:solidFill>
              </a:defRPr>
            </a:lvl1pPr>
          </a:lstStyle>
          <a:p>
            <a:r>
              <a:rPr dirty="0"/>
              <a:t>Howard Q67MKB</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946" y="984771"/>
            <a:ext cx="3907053" cy="271693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360347"/>
            <a:ext cx="2752393" cy="1965782"/>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Shape 202"/>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Howard Laptops</a:t>
            </a:r>
          </a:p>
        </p:txBody>
      </p:sp>
      <p:sp>
        <p:nvSpPr>
          <p:cNvPr id="203" name="Shape 203"/>
          <p:cNvSpPr/>
          <p:nvPr/>
        </p:nvSpPr>
        <p:spPr>
          <a:xfrm>
            <a:off x="874620" y="4119879"/>
            <a:ext cx="493264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228600" indent="-228600">
              <a:lnSpc>
                <a:spcPct val="90000"/>
              </a:lnSpc>
              <a:spcBef>
                <a:spcPts val="1000"/>
              </a:spcBef>
              <a:buSzPct val="100000"/>
              <a:buFont typeface="Arial"/>
              <a:buChar char="•"/>
              <a:defRPr sz="1900" b="1">
                <a:solidFill>
                  <a:srgbClr val="3C708B"/>
                </a:solidFill>
              </a:defRPr>
            </a:lvl1pPr>
          </a:lstStyle>
          <a:p>
            <a:pPr>
              <a:defRPr b="0">
                <a:solidFill>
                  <a:srgbClr val="000000"/>
                </a:solidFill>
              </a:defRPr>
            </a:pPr>
            <a:r>
              <a:rPr b="1">
                <a:solidFill>
                  <a:srgbClr val="3C708B"/>
                </a:solidFill>
              </a:rPr>
              <a:t>Rugged, affordable, and student friendly</a:t>
            </a:r>
          </a:p>
        </p:txBody>
      </p:sp>
      <p:sp>
        <p:nvSpPr>
          <p:cNvPr id="204" name="Shape 204"/>
          <p:cNvSpPr/>
          <p:nvPr/>
        </p:nvSpPr>
        <p:spPr>
          <a:xfrm>
            <a:off x="6602321" y="4119879"/>
            <a:ext cx="424043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228600" indent="-228600">
              <a:lnSpc>
                <a:spcPct val="90000"/>
              </a:lnSpc>
              <a:spcBef>
                <a:spcPts val="1000"/>
              </a:spcBef>
              <a:buSzPct val="100000"/>
              <a:buFont typeface="Arial"/>
              <a:buChar char="•"/>
              <a:defRPr sz="1900" b="1">
                <a:solidFill>
                  <a:srgbClr val="3C708B"/>
                </a:solidFill>
              </a:defRPr>
            </a:lvl1pPr>
          </a:lstStyle>
          <a:p>
            <a:pPr>
              <a:defRPr b="0">
                <a:solidFill>
                  <a:srgbClr val="000000"/>
                </a:solidFill>
              </a:defRPr>
            </a:pPr>
            <a:r>
              <a:rPr b="1">
                <a:solidFill>
                  <a:srgbClr val="3C708B"/>
                </a:solidFill>
              </a:rPr>
              <a:t>Faster, smarter and more versatile</a:t>
            </a:r>
          </a:p>
        </p:txBody>
      </p:sp>
      <p:sp>
        <p:nvSpPr>
          <p:cNvPr id="205" name="Shape 205"/>
          <p:cNvSpPr/>
          <p:nvPr/>
        </p:nvSpPr>
        <p:spPr>
          <a:xfrm>
            <a:off x="899282" y="4646929"/>
            <a:ext cx="5206521" cy="472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solidFill>
                  <a:srgbClr val="535353"/>
                </a:solidFill>
              </a:defRPr>
            </a:lvl1pPr>
          </a:lstStyle>
          <a:p>
            <a:r>
              <a:t>The 2goPCT2 is Howard’s newest Intel-powered classmate PC. Loaded with features that truly improve the learning experience.</a:t>
            </a:r>
          </a:p>
        </p:txBody>
      </p:sp>
      <p:sp>
        <p:nvSpPr>
          <p:cNvPr id="206" name="Shape 206"/>
          <p:cNvSpPr/>
          <p:nvPr/>
        </p:nvSpPr>
        <p:spPr>
          <a:xfrm>
            <a:off x="6842883" y="4646929"/>
            <a:ext cx="5206521"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solidFill>
                  <a:srgbClr val="535353"/>
                </a:solidFill>
              </a:defRPr>
            </a:lvl1pPr>
          </a:lstStyle>
          <a:p>
            <a:r>
              <a:t>That’s what they’re saying about the new Spring Peak notebooks.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0060" y="1727359"/>
            <a:ext cx="2743200" cy="1828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680" y="1727359"/>
            <a:ext cx="2638800" cy="1828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282" y="1823937"/>
            <a:ext cx="2831480" cy="1828800"/>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8" name="Shape 208"/>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Howard Servers</a:t>
            </a:r>
          </a:p>
        </p:txBody>
      </p:sp>
      <p:sp>
        <p:nvSpPr>
          <p:cNvPr id="209" name="Shape 209"/>
          <p:cNvSpPr/>
          <p:nvPr/>
        </p:nvSpPr>
        <p:spPr>
          <a:xfrm>
            <a:off x="861182" y="4138929"/>
            <a:ext cx="10492618" cy="1015663"/>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2000">
                <a:solidFill>
                  <a:srgbClr val="535353"/>
                </a:solidFill>
              </a:defRPr>
            </a:lvl1pPr>
          </a:lstStyle>
          <a:p>
            <a:r>
              <a:t>Reinforce network security, reduce downtime and increase overall productivity with server solutions from Howard. </a:t>
            </a:r>
            <a:r>
              <a:rPr dirty="0"/>
              <a:t>Choose pedestal or rack-mount configurations, with customizable performance options to suit your business needs.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745" y="1394869"/>
            <a:ext cx="4904509" cy="2431988"/>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rPr dirty="0"/>
              <a:t>Howard </a:t>
            </a:r>
            <a:r>
              <a:rPr lang="en-US" dirty="0" smtClean="0"/>
              <a:t>Kiosk Solutions</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9610" y="798819"/>
            <a:ext cx="2598829" cy="5003188"/>
          </a:xfrm>
          <a:prstGeom prst="rect">
            <a:avLst/>
          </a:prstGeom>
        </p:spPr>
      </p:pic>
      <p:sp>
        <p:nvSpPr>
          <p:cNvPr id="3" name="TextBox 2"/>
          <p:cNvSpPr txBox="1"/>
          <p:nvPr/>
        </p:nvSpPr>
        <p:spPr>
          <a:xfrm>
            <a:off x="940279" y="1570008"/>
            <a:ext cx="7065034"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2"/>
                </a:solidFill>
                <a:effectLst/>
                <a:uFillTx/>
                <a:latin typeface="+mj-lt"/>
                <a:ea typeface="+mj-ea"/>
                <a:cs typeface="+mj-cs"/>
                <a:sym typeface="Calibri"/>
              </a:rPr>
              <a:t>The Kiosk by Howard</a:t>
            </a:r>
            <a:r>
              <a:rPr lang="en-US" dirty="0">
                <a:solidFill>
                  <a:schemeClr val="bg2"/>
                </a:solidFill>
              </a:rPr>
              <a:t> </a:t>
            </a:r>
            <a:r>
              <a:rPr lang="en-US" dirty="0" smtClean="0">
                <a:solidFill>
                  <a:schemeClr val="bg2"/>
                </a:solidFill>
              </a:rPr>
              <a:t>provides the ability to collect cash, credit/debit card, and ACH (e-check) payments, 24/7.</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chemeClr val="bg2"/>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dirty="0" smtClean="0">
                <a:solidFill>
                  <a:schemeClr val="bg2"/>
                </a:solidFill>
              </a:rPr>
              <a:t>We offer a flexible array of services that can be customized to fit your needs, making it an ideal solution for your business. </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chemeClr val="bg2"/>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dirty="0" smtClean="0">
                <a:solidFill>
                  <a:schemeClr val="bg2"/>
                </a:solidFill>
              </a:rPr>
              <a:t>All kiosks come with the following standard package:</a:t>
            </a:r>
          </a:p>
        </p:txBody>
      </p:sp>
      <p:sp>
        <p:nvSpPr>
          <p:cNvPr id="4" name="TextBox 3"/>
          <p:cNvSpPr txBox="1"/>
          <p:nvPr/>
        </p:nvSpPr>
        <p:spPr>
          <a:xfrm>
            <a:off x="940279" y="3601331"/>
            <a:ext cx="3838753"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800" b="0" i="0" u="none" strike="noStrike" cap="none" spc="0" normalizeH="0" baseline="0" dirty="0" smtClean="0">
                <a:ln>
                  <a:noFill/>
                </a:ln>
                <a:solidFill>
                  <a:srgbClr val="427890"/>
                </a:solidFill>
                <a:effectLst/>
                <a:uFillTx/>
                <a:latin typeface="+mj-lt"/>
                <a:ea typeface="+mj-ea"/>
                <a:cs typeface="+mj-cs"/>
                <a:sym typeface="Calibri"/>
              </a:rPr>
              <a:t>19” Touch Screens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dirty="0" smtClean="0">
                <a:solidFill>
                  <a:srgbClr val="427890"/>
                </a:solidFill>
              </a:rPr>
              <a:t>Barcode Scanner</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800" b="0" i="0" u="none" strike="noStrike" cap="none" spc="0" normalizeH="0" baseline="0" dirty="0" smtClean="0">
                <a:ln>
                  <a:noFill/>
                </a:ln>
                <a:solidFill>
                  <a:srgbClr val="427890"/>
                </a:solidFill>
                <a:effectLst/>
                <a:uFillTx/>
                <a:latin typeface="+mj-lt"/>
                <a:ea typeface="+mj-ea"/>
                <a:cs typeface="+mj-cs"/>
                <a:sym typeface="Calibri"/>
              </a:rPr>
              <a:t>Encrypted</a:t>
            </a:r>
            <a:r>
              <a:rPr kumimoji="0" lang="en-US" sz="1800" b="0" i="0" u="none" strike="noStrike" cap="none" spc="0" normalizeH="0" dirty="0" smtClean="0">
                <a:ln>
                  <a:noFill/>
                </a:ln>
                <a:solidFill>
                  <a:srgbClr val="427890"/>
                </a:solidFill>
                <a:effectLst/>
                <a:uFillTx/>
                <a:latin typeface="+mj-lt"/>
                <a:ea typeface="+mj-ea"/>
                <a:cs typeface="+mj-cs"/>
                <a:sym typeface="Calibri"/>
              </a:rPr>
              <a:t> Credit/Debit Card Reader</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baseline="0" dirty="0" smtClean="0">
                <a:solidFill>
                  <a:srgbClr val="427890"/>
                </a:solidFill>
              </a:rPr>
              <a:t>Check Reader</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800" b="0" i="0" u="none" strike="noStrike" cap="none" spc="0" normalizeH="0" dirty="0" smtClean="0">
                <a:ln>
                  <a:noFill/>
                </a:ln>
                <a:solidFill>
                  <a:srgbClr val="427890"/>
                </a:solidFill>
                <a:effectLst/>
                <a:uFillTx/>
                <a:latin typeface="+mj-lt"/>
                <a:ea typeface="+mj-ea"/>
                <a:cs typeface="+mj-cs"/>
                <a:sym typeface="Calibri"/>
              </a:rPr>
              <a:t>Bill Acceptor</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baseline="0" dirty="0" smtClean="0">
                <a:solidFill>
                  <a:srgbClr val="427890"/>
                </a:solidFill>
              </a:rPr>
              <a:t>Web</a:t>
            </a:r>
            <a:r>
              <a:rPr lang="en-US" dirty="0" smtClean="0">
                <a:solidFill>
                  <a:srgbClr val="427890"/>
                </a:solidFill>
              </a:rPr>
              <a:t> Service Secure Connectivity</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800" b="0" i="0" u="none" strike="noStrike" cap="none" spc="0" normalizeH="0" baseline="0" dirty="0" smtClean="0">
                <a:ln>
                  <a:noFill/>
                </a:ln>
                <a:solidFill>
                  <a:srgbClr val="427890"/>
                </a:solidFill>
                <a:effectLst/>
                <a:uFillTx/>
                <a:latin typeface="+mj-lt"/>
                <a:ea typeface="+mj-ea"/>
                <a:cs typeface="+mj-cs"/>
                <a:sym typeface="Calibri"/>
              </a:rPr>
              <a:t>Speakers</a:t>
            </a:r>
            <a:endParaRPr kumimoji="0" lang="en-US" sz="1800" b="0" i="0" u="none" strike="noStrike" cap="none" spc="0" normalizeH="0" baseline="0" dirty="0">
              <a:ln>
                <a:noFill/>
              </a:ln>
              <a:solidFill>
                <a:srgbClr val="427890"/>
              </a:solidFill>
              <a:effectLst/>
              <a:uFillTx/>
              <a:latin typeface="+mj-lt"/>
              <a:ea typeface="+mj-ea"/>
              <a:cs typeface="+mj-cs"/>
              <a:sym typeface="Calibri"/>
            </a:endParaRPr>
          </a:p>
        </p:txBody>
      </p:sp>
      <p:sp>
        <p:nvSpPr>
          <p:cNvPr id="7" name="TextBox 6"/>
          <p:cNvSpPr txBox="1"/>
          <p:nvPr/>
        </p:nvSpPr>
        <p:spPr>
          <a:xfrm>
            <a:off x="4965432" y="3601331"/>
            <a:ext cx="3838753"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800" b="0" i="0" u="none" strike="noStrike" cap="none" spc="0" normalizeH="0" baseline="0" dirty="0" smtClean="0">
                <a:ln>
                  <a:noFill/>
                </a:ln>
                <a:solidFill>
                  <a:srgbClr val="427890"/>
                </a:solidFill>
                <a:effectLst/>
                <a:uFillTx/>
                <a:latin typeface="+mj-lt"/>
                <a:ea typeface="+mj-ea"/>
                <a:cs typeface="+mj-cs"/>
                <a:sym typeface="Calibri"/>
              </a:rPr>
              <a:t>Camera</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dirty="0" smtClean="0">
                <a:solidFill>
                  <a:srgbClr val="427890"/>
                </a:solidFill>
              </a:rPr>
              <a:t>Howard IQ PC</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800" b="0" i="0" u="none" strike="noStrike" cap="none" spc="0" normalizeH="0" baseline="0" dirty="0" smtClean="0">
                <a:ln>
                  <a:noFill/>
                </a:ln>
                <a:solidFill>
                  <a:srgbClr val="427890"/>
                </a:solidFill>
                <a:effectLst/>
                <a:uFillTx/>
                <a:latin typeface="+mj-lt"/>
                <a:ea typeface="+mj-ea"/>
                <a:cs typeface="+mj-cs"/>
                <a:sym typeface="Calibri"/>
              </a:rPr>
              <a:t>Receipt</a:t>
            </a:r>
            <a:r>
              <a:rPr kumimoji="0" lang="en-US" sz="1800" b="0" i="0" u="none" strike="noStrike" cap="none" spc="0" normalizeH="0" dirty="0" smtClean="0">
                <a:ln>
                  <a:noFill/>
                </a:ln>
                <a:solidFill>
                  <a:srgbClr val="427890"/>
                </a:solidFill>
                <a:effectLst/>
                <a:uFillTx/>
                <a:latin typeface="+mj-lt"/>
                <a:ea typeface="+mj-ea"/>
                <a:cs typeface="+mj-cs"/>
                <a:sym typeface="Calibri"/>
              </a:rPr>
              <a:t> Printer</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baseline="0" dirty="0" smtClean="0">
                <a:solidFill>
                  <a:srgbClr val="427890"/>
                </a:solidFill>
              </a:rPr>
              <a:t>Bi-Lingual</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sz="1800" b="0" i="0" u="none" strike="noStrike" cap="none" spc="0" normalizeH="0" dirty="0" smtClean="0">
                <a:ln>
                  <a:noFill/>
                </a:ln>
                <a:solidFill>
                  <a:srgbClr val="427890"/>
                </a:solidFill>
                <a:effectLst/>
                <a:uFillTx/>
                <a:latin typeface="+mj-lt"/>
                <a:ea typeface="+mj-ea"/>
                <a:cs typeface="+mj-cs"/>
                <a:sym typeface="Calibri"/>
              </a:rPr>
              <a:t>Multiple Database Connections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baseline="0" dirty="0" smtClean="0">
                <a:solidFill>
                  <a:srgbClr val="427890"/>
                </a:solidFill>
              </a:rPr>
              <a:t>Customized</a:t>
            </a:r>
            <a:r>
              <a:rPr lang="en-US" dirty="0" smtClean="0">
                <a:solidFill>
                  <a:srgbClr val="427890"/>
                </a:solidFill>
              </a:rPr>
              <a:t> Programming</a:t>
            </a:r>
            <a:endParaRPr kumimoji="0" lang="en-US" sz="1800" b="0" i="0" u="none" strike="noStrike" cap="none" spc="0" normalizeH="0" baseline="0" dirty="0">
              <a:ln>
                <a:noFill/>
              </a:ln>
              <a:solidFill>
                <a:srgbClr val="427890"/>
              </a:solidFill>
              <a:effectLst/>
              <a:uFillTx/>
              <a:latin typeface="+mj-lt"/>
              <a:ea typeface="+mj-ea"/>
              <a:cs typeface="+mj-cs"/>
              <a:sym typeface="Calibri"/>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4" name="Shape 124"/>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About Us</a:t>
            </a:r>
          </a:p>
        </p:txBody>
      </p:sp>
      <p:sp>
        <p:nvSpPr>
          <p:cNvPr id="125" name="Shape 125"/>
          <p:cNvSpPr>
            <a:spLocks noGrp="1"/>
          </p:cNvSpPr>
          <p:nvPr>
            <p:ph type="body" sz="half" idx="1"/>
          </p:nvPr>
        </p:nvSpPr>
        <p:spPr>
          <a:xfrm>
            <a:off x="838200" y="1736725"/>
            <a:ext cx="5181600" cy="3935096"/>
          </a:xfrm>
          <a:prstGeom prst="rect">
            <a:avLst/>
          </a:prstGeom>
        </p:spPr>
        <p:txBody>
          <a:bodyPr/>
          <a:lstStyle/>
          <a:p>
            <a:pPr>
              <a:lnSpc>
                <a:spcPct val="72000"/>
              </a:lnSpc>
              <a:defRPr sz="2200"/>
            </a:pPr>
            <a:r>
              <a:rPr dirty="0">
                <a:solidFill>
                  <a:srgbClr val="535353"/>
                </a:solidFill>
              </a:rPr>
              <a:t>Headquarters is located within the 504 acre</a:t>
            </a:r>
            <a:r>
              <a:rPr dirty="0"/>
              <a:t> </a:t>
            </a:r>
            <a:r>
              <a:rPr b="1" dirty="0">
                <a:solidFill>
                  <a:srgbClr val="3C708B"/>
                </a:solidFill>
              </a:rPr>
              <a:t>Howard Technology Park </a:t>
            </a:r>
            <a:r>
              <a:rPr dirty="0">
                <a:solidFill>
                  <a:srgbClr val="535353"/>
                </a:solidFill>
              </a:rPr>
              <a:t>in</a:t>
            </a:r>
            <a:r>
              <a:rPr dirty="0"/>
              <a:t> </a:t>
            </a:r>
            <a:r>
              <a:rPr dirty="0">
                <a:solidFill>
                  <a:srgbClr val="535353"/>
                </a:solidFill>
              </a:rPr>
              <a:t>Ellisville, MS and houses our executive offices, including Howard Technology Solutions.</a:t>
            </a:r>
          </a:p>
          <a:p>
            <a:pPr>
              <a:lnSpc>
                <a:spcPct val="72000"/>
              </a:lnSpc>
              <a:defRPr sz="2200"/>
            </a:pPr>
            <a:endParaRPr dirty="0">
              <a:solidFill>
                <a:srgbClr val="535353"/>
              </a:solidFill>
            </a:endParaRPr>
          </a:p>
          <a:p>
            <a:pPr>
              <a:lnSpc>
                <a:spcPct val="72000"/>
              </a:lnSpc>
              <a:defRPr sz="2200">
                <a:solidFill>
                  <a:srgbClr val="535353"/>
                </a:solidFill>
              </a:defRPr>
            </a:pPr>
            <a:r>
              <a:rPr dirty="0"/>
              <a:t>Plus a 72,000 sq ft manufacturing plant.</a:t>
            </a:r>
          </a:p>
          <a:p>
            <a:pPr>
              <a:lnSpc>
                <a:spcPct val="72000"/>
              </a:lnSpc>
              <a:defRPr sz="2200">
                <a:solidFill>
                  <a:srgbClr val="535353"/>
                </a:solidFill>
              </a:defRPr>
            </a:pPr>
            <a:endParaRPr dirty="0"/>
          </a:p>
          <a:p>
            <a:pPr>
              <a:lnSpc>
                <a:spcPct val="72000"/>
              </a:lnSpc>
              <a:defRPr sz="2200">
                <a:solidFill>
                  <a:srgbClr val="535353"/>
                </a:solidFill>
              </a:defRPr>
            </a:pPr>
            <a:r>
              <a:rPr dirty="0"/>
              <a:t>ISO 9001/14001 Certified</a:t>
            </a:r>
          </a:p>
          <a:p>
            <a:pPr>
              <a:lnSpc>
                <a:spcPct val="72000"/>
              </a:lnSpc>
              <a:defRPr sz="2200">
                <a:solidFill>
                  <a:srgbClr val="535353"/>
                </a:solidFill>
              </a:defRPr>
            </a:pPr>
            <a:r>
              <a:rPr dirty="0"/>
              <a:t>EPEAT Certified </a:t>
            </a:r>
          </a:p>
        </p:txBody>
      </p:sp>
      <p:pic>
        <p:nvPicPr>
          <p:cNvPr id="126" name="image3-small.jpg"/>
          <p:cNvPicPr>
            <a:picLocks noChangeAspect="1"/>
          </p:cNvPicPr>
          <p:nvPr/>
        </p:nvPicPr>
        <p:blipFill>
          <a:blip r:embed="rId3">
            <a:extLst/>
          </a:blip>
          <a:srcRect r="1" b="3"/>
          <a:stretch>
            <a:fillRect/>
          </a:stretch>
        </p:blipFill>
        <p:spPr>
          <a:xfrm>
            <a:off x="6650181" y="1825625"/>
            <a:ext cx="4839892" cy="3226197"/>
          </a:xfrm>
          <a:custGeom>
            <a:avLst/>
            <a:gdLst/>
            <a:ahLst/>
            <a:cxnLst>
              <a:cxn ang="0">
                <a:pos x="wd2" y="hd2"/>
              </a:cxn>
              <a:cxn ang="5400000">
                <a:pos x="wd2" y="hd2"/>
              </a:cxn>
              <a:cxn ang="10800000">
                <a:pos x="wd2" y="hd2"/>
              </a:cxn>
              <a:cxn ang="16200000">
                <a:pos x="wd2" y="hd2"/>
              </a:cxn>
            </a:cxnLst>
            <a:rect l="0" t="0" r="r" b="b"/>
            <a:pathLst>
              <a:path w="21600" h="21600" extrusionOk="0">
                <a:moveTo>
                  <a:pt x="2400" y="0"/>
                </a:moveTo>
                <a:cubicBezTo>
                  <a:pt x="1075" y="0"/>
                  <a:pt x="0" y="1612"/>
                  <a:pt x="0" y="3600"/>
                </a:cubicBezTo>
                <a:lnTo>
                  <a:pt x="0" y="21600"/>
                </a:lnTo>
                <a:lnTo>
                  <a:pt x="19200" y="21600"/>
                </a:lnTo>
                <a:cubicBezTo>
                  <a:pt x="20525" y="21600"/>
                  <a:pt x="21600" y="19988"/>
                  <a:pt x="21600" y="18000"/>
                </a:cubicBezTo>
                <a:lnTo>
                  <a:pt x="21600" y="0"/>
                </a:lnTo>
                <a:lnTo>
                  <a:pt x="2400" y="0"/>
                </a:lnTo>
                <a:close/>
              </a:path>
            </a:pathLst>
          </a:custGeom>
          <a:ln w="88900" cap="sq">
            <a:solidFill>
              <a:srgbClr val="FFFFFF"/>
            </a:solidFill>
            <a:miter/>
          </a:ln>
          <a:effectLst>
            <a:outerShdw blurRad="254000" rotWithShape="0">
              <a:srgbClr val="000000">
                <a:alpha val="43000"/>
              </a:srgbClr>
            </a:outerShdw>
          </a:effec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13" name="Shape 213"/>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Office Solutions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90688"/>
            <a:ext cx="4499465" cy="3001058"/>
          </a:xfrm>
          <a:prstGeom prst="rect">
            <a:avLst/>
          </a:prstGeom>
        </p:spPr>
      </p:pic>
      <p:sp>
        <p:nvSpPr>
          <p:cNvPr id="3" name="TextBox 2"/>
          <p:cNvSpPr txBox="1"/>
          <p:nvPr/>
        </p:nvSpPr>
        <p:spPr>
          <a:xfrm>
            <a:off x="5891514" y="1690688"/>
            <a:ext cx="5648445"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smtClean="0">
                <a:solidFill>
                  <a:schemeClr val="tx1">
                    <a:lumMod val="85000"/>
                    <a:lumOff val="15000"/>
                  </a:schemeClr>
                </a:solidFill>
              </a:rPr>
              <a:t>Howard can alleviate your need to go through multiple sites by providing you with comprehensive office solutions.  From furniture to software, and everything in between, we have a the right solution for you.</a:t>
            </a:r>
            <a:endParaRPr kumimoji="0" lang="en-US" sz="1800" b="0" i="0" u="none" strike="noStrike" cap="none" spc="0" normalizeH="0" baseline="0" dirty="0">
              <a:ln>
                <a:noFill/>
              </a:ln>
              <a:solidFill>
                <a:schemeClr val="tx1">
                  <a:lumMod val="85000"/>
                  <a:lumOff val="15000"/>
                </a:schemeClr>
              </a:solidFill>
              <a:effectLst/>
              <a:uFillTx/>
              <a:sym typeface="Calibri"/>
            </a:endParaRPr>
          </a:p>
        </p:txBody>
      </p:sp>
      <p:sp>
        <p:nvSpPr>
          <p:cNvPr id="4" name="TextBox 3"/>
          <p:cNvSpPr txBox="1"/>
          <p:nvPr/>
        </p:nvSpPr>
        <p:spPr>
          <a:xfrm>
            <a:off x="6160880" y="2892219"/>
            <a:ext cx="2995477"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b="0" i="0" u="none" strike="noStrike" cap="none" spc="0" normalizeH="0" baseline="0" dirty="0" smtClean="0">
                <a:ln>
                  <a:noFill/>
                </a:ln>
                <a:solidFill>
                  <a:srgbClr val="427890"/>
                </a:solidFill>
                <a:effectLst/>
                <a:uFillTx/>
                <a:sym typeface="Calibri"/>
              </a:rPr>
              <a:t>Computing Solutions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dirty="0" smtClean="0">
                <a:solidFill>
                  <a:srgbClr val="427890"/>
                </a:solidFill>
              </a:rPr>
              <a:t>Audio Visual Solutions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b="0" i="0" u="none" strike="noStrike" cap="none" spc="0" normalizeH="0" baseline="0" dirty="0" smtClean="0">
                <a:ln>
                  <a:noFill/>
                </a:ln>
                <a:solidFill>
                  <a:srgbClr val="427890"/>
                </a:solidFill>
                <a:effectLst/>
                <a:uFillTx/>
                <a:sym typeface="Calibri"/>
              </a:rPr>
              <a:t>Networking</a:t>
            </a:r>
            <a:r>
              <a:rPr kumimoji="0" lang="en-US" b="0" i="0" u="none" strike="noStrike" cap="none" spc="0" normalizeH="0" dirty="0" smtClean="0">
                <a:ln>
                  <a:noFill/>
                </a:ln>
                <a:solidFill>
                  <a:srgbClr val="427890"/>
                </a:solidFill>
                <a:effectLst/>
                <a:uFillTx/>
                <a:sym typeface="Calibri"/>
              </a:rPr>
              <a:t> Infrastructure Solutions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baseline="0" dirty="0" smtClean="0">
                <a:solidFill>
                  <a:srgbClr val="427890"/>
                </a:solidFill>
              </a:rPr>
              <a:t>Network</a:t>
            </a:r>
            <a:r>
              <a:rPr lang="en-US" dirty="0" smtClean="0">
                <a:solidFill>
                  <a:srgbClr val="427890"/>
                </a:solidFill>
              </a:rPr>
              <a:t> Video Solutions</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kumimoji="0" lang="en-US" b="0" i="0" u="none" strike="noStrike" cap="none" spc="0" normalizeH="0" baseline="0" dirty="0" smtClean="0">
                <a:ln>
                  <a:noFill/>
                </a:ln>
                <a:solidFill>
                  <a:srgbClr val="427890"/>
                </a:solidFill>
                <a:effectLst/>
                <a:uFillTx/>
                <a:sym typeface="Calibri"/>
              </a:rPr>
              <a:t>Virtualization</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dirty="0" smtClean="0">
                <a:solidFill>
                  <a:srgbClr val="427890"/>
                </a:solidFill>
              </a:rPr>
              <a:t>Software</a:t>
            </a:r>
          </a:p>
        </p:txBody>
      </p:sp>
      <p:sp>
        <p:nvSpPr>
          <p:cNvPr id="6" name="Rectangle 5"/>
          <p:cNvSpPr/>
          <p:nvPr/>
        </p:nvSpPr>
        <p:spPr>
          <a:xfrm>
            <a:off x="9156357" y="2891015"/>
            <a:ext cx="3163330" cy="2031325"/>
          </a:xfrm>
          <a:prstGeom prst="rect">
            <a:avLst/>
          </a:prstGeom>
        </p:spPr>
        <p:txBody>
          <a:bodyPr wrap="square">
            <a:spAutoFit/>
          </a:bodyPr>
          <a:lstStyle/>
          <a:p>
            <a:pPr marL="285750" indent="-285750">
              <a:buFont typeface="Arial" charset="0"/>
              <a:buChar char="•"/>
            </a:pPr>
            <a:r>
              <a:rPr lang="en-US" dirty="0">
                <a:solidFill>
                  <a:srgbClr val="427890"/>
                </a:solidFill>
              </a:rPr>
              <a:t>Professional Services</a:t>
            </a:r>
          </a:p>
          <a:p>
            <a:pPr marL="285750" indent="-285750">
              <a:buFont typeface="Arial" charset="0"/>
              <a:buChar char="•"/>
            </a:pPr>
            <a:r>
              <a:rPr lang="en-US" dirty="0">
                <a:solidFill>
                  <a:srgbClr val="427890"/>
                </a:solidFill>
              </a:rPr>
              <a:t>E-Commerce and Accessories</a:t>
            </a:r>
          </a:p>
          <a:p>
            <a:pPr marL="285750" indent="-285750">
              <a:buFont typeface="Arial" charset="0"/>
              <a:buChar char="•"/>
            </a:pPr>
            <a:r>
              <a:rPr lang="en-US" dirty="0">
                <a:solidFill>
                  <a:srgbClr val="427890"/>
                </a:solidFill>
              </a:rPr>
              <a:t>Mobile Solutions</a:t>
            </a:r>
          </a:p>
          <a:p>
            <a:pPr marL="285750" indent="-285750">
              <a:buFont typeface="Arial" charset="0"/>
              <a:buChar char="•"/>
            </a:pPr>
            <a:r>
              <a:rPr lang="en-US" dirty="0">
                <a:solidFill>
                  <a:srgbClr val="427890"/>
                </a:solidFill>
              </a:rPr>
              <a:t>Kiosk </a:t>
            </a:r>
          </a:p>
          <a:p>
            <a:pPr marL="285750" indent="-285750">
              <a:buFont typeface="Arial" charset="0"/>
              <a:buChar char="•"/>
            </a:pPr>
            <a:r>
              <a:rPr lang="en-US" dirty="0">
                <a:solidFill>
                  <a:srgbClr val="427890"/>
                </a:solidFill>
              </a:rPr>
              <a:t>Control Rooms and Operation Centers</a:t>
            </a:r>
            <a:endParaRPr lang="en-US"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15" name="Shape 215"/>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rPr dirty="0"/>
              <a:t>Digital Signage</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32827"/>
          <a:stretch/>
        </p:blipFill>
        <p:spPr>
          <a:xfrm>
            <a:off x="838200" y="1825755"/>
            <a:ext cx="2989729" cy="2225413"/>
          </a:xfrm>
          <a:prstGeom prst="rect">
            <a:avLst/>
          </a:prstGeom>
        </p:spPr>
      </p:pic>
      <p:sp>
        <p:nvSpPr>
          <p:cNvPr id="3" name="TextBox 2"/>
          <p:cNvSpPr txBox="1"/>
          <p:nvPr/>
        </p:nvSpPr>
        <p:spPr>
          <a:xfrm>
            <a:off x="4034118" y="1449238"/>
            <a:ext cx="7991106" cy="3139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smtClean="0">
                <a:ln>
                  <a:noFill/>
                </a:ln>
                <a:solidFill>
                  <a:srgbClr val="427890"/>
                </a:solidFill>
                <a:effectLst/>
                <a:uFillTx/>
                <a:latin typeface="+mj-lt"/>
                <a:ea typeface="+mj-ea"/>
                <a:cs typeface="+mj-cs"/>
                <a:sym typeface="Calibri"/>
              </a:rPr>
              <a:t>Deliver</a:t>
            </a:r>
            <a:r>
              <a:rPr kumimoji="0" lang="en-US" sz="2200" b="1" i="0" u="none" strike="noStrike" cap="none" spc="0" normalizeH="0" dirty="0" smtClean="0">
                <a:ln>
                  <a:noFill/>
                </a:ln>
                <a:solidFill>
                  <a:srgbClr val="427890"/>
                </a:solidFill>
                <a:effectLst/>
                <a:uFillTx/>
                <a:latin typeface="+mj-lt"/>
                <a:ea typeface="+mj-ea"/>
                <a:cs typeface="+mj-cs"/>
                <a:sym typeface="Calibri"/>
              </a:rPr>
              <a:t> fresh, relevant information to a wider audience in seconds</a:t>
            </a:r>
            <a:r>
              <a:rPr kumimoji="0" lang="en-US" sz="1800" b="1" i="0" u="none" strike="noStrike" cap="none" spc="0" normalizeH="0" dirty="0" smtClean="0">
                <a:ln>
                  <a:noFill/>
                </a:ln>
                <a:solidFill>
                  <a:srgbClr val="427890"/>
                </a:solidFill>
                <a:effectLst/>
                <a:uFillTx/>
                <a:latin typeface="+mj-lt"/>
                <a:ea typeface="+mj-ea"/>
                <a:cs typeface="+mj-cs"/>
                <a:sym typeface="Calibri"/>
              </a:rPr>
              <a:t>.</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baseline="0" dirty="0" smtClean="0">
                <a:solidFill>
                  <a:srgbClr val="003466"/>
                </a:solidFill>
              </a:rPr>
              <a:t>100%</a:t>
            </a:r>
            <a:r>
              <a:rPr lang="en-US" sz="1600" dirty="0">
                <a:solidFill>
                  <a:srgbClr val="003466"/>
                </a:solidFill>
              </a:rPr>
              <a:t> </a:t>
            </a:r>
            <a:r>
              <a:rPr lang="en-US" sz="1600" dirty="0" smtClean="0">
                <a:solidFill>
                  <a:srgbClr val="003466"/>
                </a:solidFill>
              </a:rPr>
              <a:t>web-based (unlimited user access via a browser)</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003466"/>
                </a:solidFill>
              </a:rPr>
              <a:t>Access from anywhere to anywhere</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003466"/>
                </a:solidFill>
              </a:rPr>
              <a:t>Single content manager (fully scalable, allows growth over time)</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003466"/>
                </a:solidFill>
              </a:rPr>
              <a:t>Populate Image, Media formats, combine bulletins, audio, video, data feeds, flexible multi-window layouts—All in the comfort of your office</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003466"/>
                </a:solidFill>
              </a:rPr>
              <a:t>Better message recall</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003466"/>
                </a:solidFill>
              </a:rPr>
              <a:t>Attractive and Informative </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003466"/>
                </a:solidFill>
              </a:rPr>
              <a:t>Easy, fast customization</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003466"/>
                </a:solidFill>
              </a:rPr>
              <a:t>Target messaging </a:t>
            </a:r>
            <a:r>
              <a:rPr lang="mr-IN" sz="1600" dirty="0" smtClean="0">
                <a:solidFill>
                  <a:srgbClr val="003466"/>
                </a:solidFill>
              </a:rPr>
              <a:t>–</a:t>
            </a:r>
            <a:r>
              <a:rPr lang="en-US" sz="1600" dirty="0" smtClean="0">
                <a:solidFill>
                  <a:srgbClr val="003466"/>
                </a:solidFill>
              </a:rPr>
              <a:t> Desktop messenger, screensaver, RSS publisher, text messenger</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003466"/>
                </a:solidFill>
              </a:rPr>
              <a:t>Conference Room on-site manager- allows you to schedule meetings right at the room sign</a:t>
            </a:r>
          </a:p>
          <a:p>
            <a:pPr marL="285750" marR="0" indent="-285750" algn="l" defTabSz="914400" rtl="0" fontAlgn="auto" latinLnBrk="0" hangingPunct="0">
              <a:lnSpc>
                <a:spcPct val="100000"/>
              </a:lnSpc>
              <a:spcBef>
                <a:spcPts val="0"/>
              </a:spcBef>
              <a:spcAft>
                <a:spcPts val="0"/>
              </a:spcAft>
              <a:buClrTx/>
              <a:buSzTx/>
              <a:buFont typeface="Arial" charset="0"/>
              <a:buChar char="•"/>
              <a:tabLst/>
            </a:pPr>
            <a:r>
              <a:rPr lang="en-US" sz="1600" dirty="0" smtClean="0">
                <a:solidFill>
                  <a:srgbClr val="003466"/>
                </a:solidFill>
              </a:rPr>
              <a:t>Revenue producer for your business</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6279" t="12864" r="15116" b="26615"/>
          <a:stretch/>
        </p:blipFill>
        <p:spPr>
          <a:xfrm>
            <a:off x="5265203" y="4682790"/>
            <a:ext cx="1572630" cy="78036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6631" t="40721" r="36453" b="42484"/>
          <a:stretch/>
        </p:blipFill>
        <p:spPr>
          <a:xfrm>
            <a:off x="6987376" y="4656760"/>
            <a:ext cx="2124635" cy="745734"/>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1554" y="4285127"/>
            <a:ext cx="2035604" cy="151503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7346" y="4871957"/>
            <a:ext cx="2218944" cy="341376"/>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t="8955" b="67059"/>
          <a:stretch/>
        </p:blipFill>
        <p:spPr>
          <a:xfrm>
            <a:off x="632015" y="4714170"/>
            <a:ext cx="2116418" cy="656951"/>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9" name="Shape 219"/>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Storage / Infrastructure</a:t>
            </a:r>
          </a:p>
        </p:txBody>
      </p:sp>
      <p:sp>
        <p:nvSpPr>
          <p:cNvPr id="2" name="Text Placeholder 1"/>
          <p:cNvSpPr>
            <a:spLocks noGrp="1"/>
          </p:cNvSpPr>
          <p:nvPr>
            <p:ph type="body" idx="1"/>
          </p:nvPr>
        </p:nvSpPr>
        <p:spPr>
          <a:xfrm>
            <a:off x="838200" y="1565650"/>
            <a:ext cx="10515600" cy="1509246"/>
          </a:xfrm>
        </p:spPr>
        <p:txBody>
          <a:bodyPr>
            <a:normAutofit/>
          </a:bodyPr>
          <a:lstStyle/>
          <a:p>
            <a:pPr marL="0" indent="0">
              <a:buNone/>
            </a:pPr>
            <a:r>
              <a:rPr lang="en-US" sz="2000" dirty="0" smtClean="0">
                <a:solidFill>
                  <a:srgbClr val="003466"/>
                </a:solidFill>
              </a:rPr>
              <a:t>Storage and data security are at the heart of any organization’s success. With multi-scale servers to keep your infrastructure running around the clock, routers to deliver information to its designated location, and omnipresent security to ensure the longevity of your system, Howard offers the most advanced storage area network solutions on the market today.  So, regardless of the size or need of your organization, Howard can keep you up and running safely. </a:t>
            </a:r>
            <a:endParaRPr lang="en-US" sz="2000" dirty="0">
              <a:solidFill>
                <a:srgbClr val="003466"/>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074896"/>
            <a:ext cx="2452053" cy="12005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2239" y="3516779"/>
            <a:ext cx="1196788" cy="4544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9893" y="2900849"/>
            <a:ext cx="2749144" cy="274914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2368" y="3487433"/>
            <a:ext cx="2126462" cy="48377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5280" y="4370617"/>
            <a:ext cx="1810641" cy="74543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9054" y="4459283"/>
            <a:ext cx="1330036" cy="73152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2084" y="4743336"/>
            <a:ext cx="1392447" cy="199740"/>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1013" y="3304451"/>
            <a:ext cx="986118" cy="986118"/>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t="8955" b="67059"/>
          <a:stretch/>
        </p:blipFill>
        <p:spPr>
          <a:xfrm>
            <a:off x="1039474" y="4459104"/>
            <a:ext cx="2116418" cy="656951"/>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Conference Room &amp; Training Solutions</a:t>
            </a:r>
          </a:p>
        </p:txBody>
      </p:sp>
      <p:pic>
        <p:nvPicPr>
          <p:cNvPr id="4" name="Picture 3"/>
          <p:cNvPicPr>
            <a:picLocks noChangeAspect="1"/>
          </p:cNvPicPr>
          <p:nvPr/>
        </p:nvPicPr>
        <p:blipFill>
          <a:blip r:embed="rId4"/>
          <a:stretch>
            <a:fillRect/>
          </a:stretch>
        </p:blipFill>
        <p:spPr>
          <a:xfrm>
            <a:off x="838200" y="2132684"/>
            <a:ext cx="5305246" cy="2681146"/>
          </a:xfrm>
          <a:prstGeom prst="rect">
            <a:avLst/>
          </a:prstGeom>
        </p:spPr>
      </p:pic>
      <p:sp>
        <p:nvSpPr>
          <p:cNvPr id="3" name="TextBox 2"/>
          <p:cNvSpPr txBox="1"/>
          <p:nvPr/>
        </p:nvSpPr>
        <p:spPr>
          <a:xfrm>
            <a:off x="6652470" y="2132684"/>
            <a:ext cx="5209563"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j-lt"/>
                <a:ea typeface="+mj-ea"/>
                <a:cs typeface="+mj-cs"/>
                <a:sym typeface="Calibri"/>
              </a:rPr>
              <a:t>From your laptops and tablets, software,</a:t>
            </a:r>
            <a:r>
              <a:rPr lang="en-US" dirty="0" smtClean="0"/>
              <a:t> digital signage and projectors, to your boardroom furniture, Howard can provide you with a comprehensive solution for your conference room and training needs. </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3" name="Shape 223"/>
          <p:cNvSpPr>
            <a:spLocks noGrp="1"/>
          </p:cNvSpPr>
          <p:nvPr>
            <p:ph type="title"/>
          </p:nvPr>
        </p:nvSpPr>
        <p:spPr>
          <a:xfrm>
            <a:off x="838200" y="314325"/>
            <a:ext cx="10515600" cy="1325563"/>
          </a:xfrm>
          <a:prstGeom prst="rect">
            <a:avLst/>
          </a:prstGeom>
        </p:spPr>
        <p:txBody>
          <a:bodyPr/>
          <a:lstStyle>
            <a:lvl1pPr>
              <a:defRPr b="1">
                <a:solidFill>
                  <a:srgbClr val="003466"/>
                </a:solidFill>
                <a:latin typeface="Gotham-Bold"/>
                <a:ea typeface="Gotham-Bold"/>
                <a:cs typeface="Gotham-Bold"/>
                <a:sym typeface="Gotham-Bold"/>
              </a:defRPr>
            </a:lvl1pPr>
          </a:lstStyle>
          <a:p>
            <a:r>
              <a:t>HTPP</a:t>
            </a:r>
          </a:p>
        </p:txBody>
      </p:sp>
      <p:sp>
        <p:nvSpPr>
          <p:cNvPr id="224" name="Shape 224"/>
          <p:cNvSpPr/>
          <p:nvPr/>
        </p:nvSpPr>
        <p:spPr>
          <a:xfrm>
            <a:off x="861182" y="1344930"/>
            <a:ext cx="5145576" cy="434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300">
                <a:solidFill>
                  <a:srgbClr val="535353"/>
                </a:solidFill>
              </a:defRPr>
            </a:lvl1pPr>
          </a:lstStyle>
          <a:p>
            <a:r>
              <a:t>Howard Technical Partnership Program</a:t>
            </a:r>
          </a:p>
        </p:txBody>
      </p:sp>
      <p:sp>
        <p:nvSpPr>
          <p:cNvPr id="225" name="Shape 225"/>
          <p:cNvSpPr/>
          <p:nvPr/>
        </p:nvSpPr>
        <p:spPr>
          <a:xfrm>
            <a:off x="873882" y="1967229"/>
            <a:ext cx="10004052"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535353"/>
                </a:solidFill>
              </a:defRPr>
            </a:lvl1pPr>
          </a:lstStyle>
          <a:p>
            <a:r>
              <a:t>Howard Technology Solutions realizes that many organizations handle basic hardware service and support in one of two ways:</a:t>
            </a:r>
          </a:p>
        </p:txBody>
      </p:sp>
      <p:sp>
        <p:nvSpPr>
          <p:cNvPr id="226" name="Shape 226"/>
          <p:cNvSpPr>
            <a:spLocks noGrp="1"/>
          </p:cNvSpPr>
          <p:nvPr>
            <p:ph type="body" sz="quarter" idx="1"/>
          </p:nvPr>
        </p:nvSpPr>
        <p:spPr>
          <a:xfrm>
            <a:off x="863600" y="2701751"/>
            <a:ext cx="9298583" cy="1200498"/>
          </a:xfrm>
          <a:prstGeom prst="rect">
            <a:avLst/>
          </a:prstGeom>
        </p:spPr>
        <p:txBody>
          <a:bodyPr/>
          <a:lstStyle/>
          <a:p>
            <a:pPr>
              <a:defRPr sz="1600" b="1">
                <a:solidFill>
                  <a:srgbClr val="3C708B"/>
                </a:solidFill>
              </a:defRPr>
            </a:pPr>
            <a:r>
              <a:t>make significant investment in establishing and maintaining a group of local service providers </a:t>
            </a:r>
          </a:p>
          <a:p>
            <a:pPr>
              <a:defRPr sz="1600" b="1">
                <a:solidFill>
                  <a:srgbClr val="3C708B"/>
                </a:solidFill>
              </a:defRPr>
            </a:pPr>
            <a:r>
              <a:t>they use their own internal support staff</a:t>
            </a:r>
          </a:p>
        </p:txBody>
      </p:sp>
      <p:sp>
        <p:nvSpPr>
          <p:cNvPr id="227" name="Shape 227"/>
          <p:cNvSpPr/>
          <p:nvPr/>
        </p:nvSpPr>
        <p:spPr>
          <a:xfrm>
            <a:off x="873882" y="3465829"/>
            <a:ext cx="10004052" cy="891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535353"/>
                </a:solidFill>
              </a:defRPr>
            </a:pPr>
            <a:r>
              <a:t>For this reason, we have developed the Howard Technical Partnership Program (HTTP)</a:t>
            </a:r>
          </a:p>
          <a:p>
            <a:pPr>
              <a:defRPr>
                <a:solidFill>
                  <a:srgbClr val="535353"/>
                </a:solidFill>
              </a:defRPr>
            </a:pPr>
            <a:r>
              <a:t>so we can satisfy either option by facilitating timely, cost-effective, quality service in conjunction with our high standards for customer satisfaction.</a:t>
            </a:r>
          </a:p>
        </p:txBody>
      </p:sp>
      <p:sp>
        <p:nvSpPr>
          <p:cNvPr id="228" name="Shape 228"/>
          <p:cNvSpPr/>
          <p:nvPr/>
        </p:nvSpPr>
        <p:spPr>
          <a:xfrm>
            <a:off x="873882" y="4380229"/>
            <a:ext cx="10004052" cy="1158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535353"/>
                </a:solidFill>
              </a:defRPr>
            </a:pPr>
            <a:r>
              <a:t>Managed by our 100% US-based support engineers and technicians, HTTP is an integral part of our strategy to establish direct, personal relationships with our customers to ensure we meet all of their organizations needs. Participation is easy; simply complete an HTTP application online at </a:t>
            </a:r>
            <a:r>
              <a:rPr b="1"/>
              <a:t>www.howardcomputers.com/support</a:t>
            </a:r>
            <a:r>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0" name="Shape 230"/>
          <p:cNvSpPr>
            <a:spLocks noGrp="1"/>
          </p:cNvSpPr>
          <p:nvPr>
            <p:ph type="title"/>
          </p:nvPr>
        </p:nvSpPr>
        <p:spPr>
          <a:xfrm>
            <a:off x="838200" y="314325"/>
            <a:ext cx="10515600" cy="1325563"/>
          </a:xfrm>
          <a:prstGeom prst="rect">
            <a:avLst/>
          </a:prstGeom>
        </p:spPr>
        <p:txBody>
          <a:bodyPr/>
          <a:lstStyle>
            <a:lvl1pPr>
              <a:defRPr b="1">
                <a:solidFill>
                  <a:srgbClr val="003466"/>
                </a:solidFill>
                <a:latin typeface="Gotham-Bold"/>
                <a:ea typeface="Gotham-Bold"/>
                <a:cs typeface="Gotham-Bold"/>
                <a:sym typeface="Gotham-Bold"/>
              </a:defRPr>
            </a:lvl1pPr>
          </a:lstStyle>
          <a:p>
            <a:r>
              <a:t>HTPP</a:t>
            </a:r>
          </a:p>
        </p:txBody>
      </p:sp>
      <p:sp>
        <p:nvSpPr>
          <p:cNvPr id="231" name="Shape 231"/>
          <p:cNvSpPr/>
          <p:nvPr/>
        </p:nvSpPr>
        <p:spPr>
          <a:xfrm>
            <a:off x="861182" y="1344930"/>
            <a:ext cx="5145576" cy="434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300">
                <a:solidFill>
                  <a:srgbClr val="535353"/>
                </a:solidFill>
              </a:defRPr>
            </a:lvl1pPr>
          </a:lstStyle>
          <a:p>
            <a:r>
              <a:t>Howard Technical Partnership Program</a:t>
            </a:r>
          </a:p>
        </p:txBody>
      </p:sp>
      <p:sp>
        <p:nvSpPr>
          <p:cNvPr id="232" name="Shape 232"/>
          <p:cNvSpPr/>
          <p:nvPr/>
        </p:nvSpPr>
        <p:spPr>
          <a:xfrm>
            <a:off x="873882" y="2221229"/>
            <a:ext cx="10004052" cy="383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b="1">
                <a:solidFill>
                  <a:srgbClr val="535353"/>
                </a:solidFill>
              </a:defRPr>
            </a:lvl1pPr>
          </a:lstStyle>
          <a:p>
            <a:r>
              <a:t>Program Highlights</a:t>
            </a:r>
          </a:p>
        </p:txBody>
      </p:sp>
      <p:sp>
        <p:nvSpPr>
          <p:cNvPr id="233" name="Shape 233"/>
          <p:cNvSpPr>
            <a:spLocks noGrp="1"/>
          </p:cNvSpPr>
          <p:nvPr>
            <p:ph type="body" sz="half" idx="1"/>
          </p:nvPr>
        </p:nvSpPr>
        <p:spPr>
          <a:xfrm>
            <a:off x="863600" y="2650951"/>
            <a:ext cx="5411986" cy="3244008"/>
          </a:xfrm>
          <a:prstGeom prst="rect">
            <a:avLst/>
          </a:prstGeom>
        </p:spPr>
        <p:txBody>
          <a:bodyPr/>
          <a:lstStyle/>
          <a:p>
            <a:pPr marL="228600" indent="-228600">
              <a:defRPr sz="1400" b="1">
                <a:solidFill>
                  <a:srgbClr val="3C708B"/>
                </a:solidFill>
              </a:defRPr>
            </a:pPr>
            <a:r>
              <a:t>No subscription fee or certification requirements</a:t>
            </a:r>
          </a:p>
          <a:p>
            <a:pPr marL="228600" indent="-228600">
              <a:defRPr sz="1400" b="1">
                <a:solidFill>
                  <a:srgbClr val="3C708B"/>
                </a:solidFill>
              </a:defRPr>
            </a:pPr>
            <a:r>
              <a:t>Labor reimbursements for authorized repairs</a:t>
            </a:r>
          </a:p>
          <a:p>
            <a:pPr marL="228600" indent="-228600">
              <a:defRPr sz="1400" b="1">
                <a:solidFill>
                  <a:srgbClr val="3C708B"/>
                </a:solidFill>
              </a:defRPr>
            </a:pPr>
            <a:r>
              <a:t>Expedited service and/or replacements part ordering</a:t>
            </a:r>
          </a:p>
          <a:p>
            <a:pPr marL="228600" indent="-228600">
              <a:defRPr sz="1400" b="1">
                <a:solidFill>
                  <a:srgbClr val="3C708B"/>
                </a:solidFill>
              </a:defRPr>
            </a:pPr>
            <a:r>
              <a:t>Free consultation to determine your optimal parts inventory with on-site parts inventory available to qualifying organizations</a:t>
            </a:r>
          </a:p>
          <a:p>
            <a:pPr marL="228600" indent="-228600">
              <a:defRPr sz="1400" b="1">
                <a:solidFill>
                  <a:srgbClr val="3C708B"/>
                </a:solidFill>
              </a:defRPr>
            </a:pPr>
            <a:r>
              <a:t>You NEVER pay for defective parts and shipping is FREE!</a:t>
            </a:r>
          </a:p>
        </p:txBody>
      </p:sp>
      <p:sp>
        <p:nvSpPr>
          <p:cNvPr id="234" name="Shape 234"/>
          <p:cNvSpPr/>
          <p:nvPr/>
        </p:nvSpPr>
        <p:spPr>
          <a:xfrm>
            <a:off x="6385682" y="2221229"/>
            <a:ext cx="10004052" cy="383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b="1">
                <a:solidFill>
                  <a:srgbClr val="535353"/>
                </a:solidFill>
              </a:defRPr>
            </a:lvl1pPr>
          </a:lstStyle>
          <a:p>
            <a:r>
              <a:t>Program Details</a:t>
            </a:r>
          </a:p>
        </p:txBody>
      </p:sp>
      <p:sp>
        <p:nvSpPr>
          <p:cNvPr id="235" name="Shape 235"/>
          <p:cNvSpPr/>
          <p:nvPr/>
        </p:nvSpPr>
        <p:spPr>
          <a:xfrm>
            <a:off x="6375400" y="2650951"/>
            <a:ext cx="10237093" cy="324400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marL="228600" indent="-228600">
              <a:lnSpc>
                <a:spcPct val="90000"/>
              </a:lnSpc>
              <a:spcBef>
                <a:spcPts val="1000"/>
              </a:spcBef>
              <a:buSzPct val="100000"/>
              <a:buFont typeface="Arial"/>
              <a:buChar char="•"/>
              <a:defRPr sz="1400" b="1">
                <a:solidFill>
                  <a:srgbClr val="3C708B"/>
                </a:solidFill>
              </a:defRPr>
            </a:pPr>
            <a:r>
              <a:t>No annual subscription fee.</a:t>
            </a:r>
          </a:p>
          <a:p>
            <a:pPr marL="228600" indent="-228600">
              <a:lnSpc>
                <a:spcPct val="90000"/>
              </a:lnSpc>
              <a:spcBef>
                <a:spcPts val="1000"/>
              </a:spcBef>
              <a:buSzPct val="100000"/>
              <a:buFont typeface="Arial"/>
              <a:buChar char="•"/>
              <a:defRPr sz="1400" b="1">
                <a:solidFill>
                  <a:srgbClr val="3C708B"/>
                </a:solidFill>
              </a:defRPr>
            </a:pPr>
            <a:r>
              <a:t>No certification requirements.</a:t>
            </a:r>
          </a:p>
          <a:p>
            <a:pPr marL="228600" indent="-228600">
              <a:lnSpc>
                <a:spcPct val="90000"/>
              </a:lnSpc>
              <a:spcBef>
                <a:spcPts val="1000"/>
              </a:spcBef>
              <a:buSzPct val="100000"/>
              <a:buFont typeface="Arial"/>
              <a:buChar char="•"/>
              <a:defRPr sz="1400" b="1">
                <a:solidFill>
                  <a:srgbClr val="3C708B"/>
                </a:solidFill>
              </a:defRPr>
            </a:pPr>
            <a:r>
              <a:t>Labor reimbursements</a:t>
            </a:r>
          </a:p>
          <a:p>
            <a:pPr marL="228600" indent="-228600">
              <a:lnSpc>
                <a:spcPct val="90000"/>
              </a:lnSpc>
              <a:spcBef>
                <a:spcPts val="1000"/>
              </a:spcBef>
              <a:buSzPct val="100000"/>
              <a:buFont typeface="Arial"/>
              <a:buChar char="•"/>
              <a:defRPr sz="1400" b="1">
                <a:solidFill>
                  <a:srgbClr val="3C708B"/>
                </a:solidFill>
              </a:defRPr>
            </a:pPr>
            <a:r>
              <a:t>Expedited spare parts ordering.</a:t>
            </a:r>
          </a:p>
          <a:p>
            <a:pPr marL="228600" indent="-228600">
              <a:lnSpc>
                <a:spcPct val="90000"/>
              </a:lnSpc>
              <a:spcBef>
                <a:spcPts val="1000"/>
              </a:spcBef>
              <a:buSzPct val="100000"/>
              <a:buFont typeface="Arial"/>
              <a:buChar char="•"/>
              <a:defRPr sz="1400" b="1">
                <a:solidFill>
                  <a:srgbClr val="3C708B"/>
                </a:solidFill>
              </a:defRPr>
            </a:pPr>
            <a:r>
              <a:t>Recommended spare parts list. </a:t>
            </a:r>
          </a:p>
          <a:p>
            <a:pPr marL="228600" indent="-228600">
              <a:lnSpc>
                <a:spcPct val="90000"/>
              </a:lnSpc>
              <a:spcBef>
                <a:spcPts val="1000"/>
              </a:spcBef>
              <a:buSzPct val="100000"/>
              <a:buFont typeface="Arial"/>
              <a:buChar char="•"/>
              <a:defRPr sz="1400" b="1">
                <a:solidFill>
                  <a:srgbClr val="3C708B"/>
                </a:solidFill>
              </a:defRPr>
            </a:pPr>
            <a:r>
              <a:t>On-site consignment spare parts inventory.</a:t>
            </a:r>
          </a:p>
          <a:p>
            <a:pPr marL="228600" indent="-228600">
              <a:lnSpc>
                <a:spcPct val="90000"/>
              </a:lnSpc>
              <a:spcBef>
                <a:spcPts val="1000"/>
              </a:spcBef>
              <a:buSzPct val="100000"/>
              <a:buFont typeface="Arial"/>
              <a:buChar char="•"/>
              <a:defRPr sz="1400" b="1">
                <a:solidFill>
                  <a:srgbClr val="3C708B"/>
                </a:solidFill>
              </a:defRPr>
            </a:pPr>
            <a:r>
              <a:t>Centralized inventory of spare parts.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8" name="Shape 238"/>
          <p:cNvSpPr/>
          <p:nvPr/>
        </p:nvSpPr>
        <p:spPr>
          <a:xfrm>
            <a:off x="838200" y="1555912"/>
            <a:ext cx="5017316" cy="2723823"/>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sz="1900" b="1">
                <a:solidFill>
                  <a:srgbClr val="535353"/>
                </a:solidFill>
              </a:defRPr>
            </a:pPr>
            <a:r>
              <a:rPr dirty="0"/>
              <a:t>At Howard, we strive to make the return process simple and straightforward by clarifying options and simplifying choices. </a:t>
            </a:r>
          </a:p>
          <a:p>
            <a:pPr>
              <a:defRPr sz="1900" b="1">
                <a:solidFill>
                  <a:srgbClr val="535353"/>
                </a:solidFill>
              </a:defRPr>
            </a:pPr>
            <a:endParaRPr dirty="0"/>
          </a:p>
          <a:p>
            <a:pPr>
              <a:defRPr sz="1900" b="1">
                <a:solidFill>
                  <a:srgbClr val="535353"/>
                </a:solidFill>
              </a:defRPr>
            </a:pPr>
            <a:r>
              <a:rPr dirty="0"/>
              <a:t>It is our goal to see that each transaction is handled promptly and efficiently. </a:t>
            </a:r>
          </a:p>
          <a:p>
            <a:pPr>
              <a:defRPr sz="1900" b="1">
                <a:solidFill>
                  <a:srgbClr val="535353"/>
                </a:solidFill>
              </a:defRPr>
            </a:pPr>
            <a:endParaRPr dirty="0"/>
          </a:p>
          <a:p>
            <a:pPr>
              <a:defRPr sz="1900" b="1">
                <a:solidFill>
                  <a:srgbClr val="535353"/>
                </a:solidFill>
              </a:defRPr>
            </a:pPr>
            <a:r>
              <a:rPr dirty="0"/>
              <a:t>Our return policy is now way you will experience the Howard advantage.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639" y="0"/>
            <a:ext cx="5363361" cy="6945000"/>
          </a:xfrm>
          <a:prstGeom prst="rect">
            <a:avLst/>
          </a:prstGeom>
        </p:spPr>
      </p:pic>
      <p:sp>
        <p:nvSpPr>
          <p:cNvPr id="237" name="Shape 237"/>
          <p:cNvSpPr>
            <a:spLocks noGrp="1"/>
          </p:cNvSpPr>
          <p:nvPr>
            <p:ph type="title"/>
          </p:nvPr>
        </p:nvSpPr>
        <p:spPr>
          <a:xfrm>
            <a:off x="838200" y="314325"/>
            <a:ext cx="10515600" cy="1325563"/>
          </a:xfrm>
          <a:prstGeom prst="rect">
            <a:avLst/>
          </a:prstGeom>
        </p:spPr>
        <p:txBody>
          <a:bodyPr/>
          <a:lstStyle>
            <a:lvl1pPr>
              <a:defRPr b="1">
                <a:solidFill>
                  <a:srgbClr val="003466"/>
                </a:solidFill>
                <a:latin typeface="Gotham-Bold"/>
                <a:ea typeface="Gotham-Bold"/>
                <a:cs typeface="Gotham-Bold"/>
                <a:sym typeface="Gotham-Bold"/>
              </a:defRPr>
            </a:lvl1pPr>
          </a:lstStyle>
          <a:p>
            <a:r>
              <a:rPr dirty="0"/>
              <a:t>Howard Return Policy</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38200" y="314325"/>
            <a:ext cx="10515600" cy="1325563"/>
          </a:xfrm>
          <a:prstGeom prst="rect">
            <a:avLst/>
          </a:prstGeom>
        </p:spPr>
        <p:txBody>
          <a:bodyPr/>
          <a:lstStyle>
            <a:lvl1pPr>
              <a:defRPr b="1">
                <a:solidFill>
                  <a:srgbClr val="003466"/>
                </a:solidFill>
                <a:latin typeface="Gotham-Bold"/>
                <a:ea typeface="Gotham-Bold"/>
                <a:cs typeface="Gotham-Bold"/>
                <a:sym typeface="Gotham-Bold"/>
              </a:defRPr>
            </a:lvl1pPr>
          </a:lstStyle>
          <a:p>
            <a:r>
              <a:t>Quotes / Orders</a:t>
            </a:r>
          </a:p>
        </p:txBody>
      </p:sp>
      <p:sp>
        <p:nvSpPr>
          <p:cNvPr id="241" name="Shape 241"/>
          <p:cNvSpPr/>
          <p:nvPr/>
        </p:nvSpPr>
        <p:spPr>
          <a:xfrm>
            <a:off x="861182" y="2006313"/>
            <a:ext cx="8123427" cy="33855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sz="1600">
                <a:solidFill>
                  <a:srgbClr val="535353"/>
                </a:solidFill>
              </a:defRPr>
            </a:pPr>
            <a:r>
              <a:rPr b="1" dirty="0"/>
              <a:t>For </a:t>
            </a:r>
            <a:r>
              <a:rPr b="1" dirty="0" smtClean="0"/>
              <a:t>Government</a:t>
            </a:r>
            <a:r>
              <a:rPr b="1" dirty="0"/>
              <a:t>, Business, and </a:t>
            </a:r>
            <a:r>
              <a:rPr b="1" dirty="0" smtClean="0"/>
              <a:t>Utility</a:t>
            </a:r>
            <a:r>
              <a:rPr lang="en-US" b="1" dirty="0" smtClean="0"/>
              <a:t> </a:t>
            </a:r>
            <a:r>
              <a:rPr b="1" dirty="0" smtClean="0"/>
              <a:t>quotes</a:t>
            </a:r>
            <a:r>
              <a:rPr b="1" dirty="0"/>
              <a:t>, please send email to:</a:t>
            </a:r>
          </a:p>
        </p:txBody>
      </p:sp>
      <p:sp>
        <p:nvSpPr>
          <p:cNvPr id="242" name="Shape 242"/>
          <p:cNvSpPr/>
          <p:nvPr/>
        </p:nvSpPr>
        <p:spPr>
          <a:xfrm>
            <a:off x="873882" y="1433830"/>
            <a:ext cx="9137574"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b="1">
                <a:solidFill>
                  <a:srgbClr val="535353"/>
                </a:solidFill>
              </a:defRPr>
            </a:lvl1pPr>
          </a:lstStyle>
          <a:p>
            <a:r>
              <a:t>All quotes will be completed in a timely manner.</a:t>
            </a:r>
          </a:p>
        </p:txBody>
      </p:sp>
      <p:sp>
        <p:nvSpPr>
          <p:cNvPr id="244" name="Shape 244"/>
          <p:cNvSpPr/>
          <p:nvPr/>
        </p:nvSpPr>
        <p:spPr>
          <a:xfrm>
            <a:off x="861182" y="2716530"/>
            <a:ext cx="5502596" cy="13696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900">
                <a:solidFill>
                  <a:srgbClr val="535353"/>
                </a:solidFill>
              </a:defRPr>
            </a:pPr>
            <a:r>
              <a:rPr dirty="0"/>
              <a:t>Howard </a:t>
            </a:r>
            <a:r>
              <a:rPr lang="en-US" dirty="0" smtClean="0"/>
              <a:t>Inside </a:t>
            </a:r>
            <a:r>
              <a:rPr dirty="0" smtClean="0"/>
              <a:t>Representative</a:t>
            </a:r>
            <a:r>
              <a:rPr dirty="0"/>
              <a:t>:</a:t>
            </a:r>
          </a:p>
          <a:p>
            <a:pPr>
              <a:defRPr sz="1600" b="1">
                <a:solidFill>
                  <a:srgbClr val="535353"/>
                </a:solidFill>
              </a:defRPr>
            </a:pPr>
            <a:r>
              <a:rPr lang="en-US" dirty="0" smtClean="0"/>
              <a:t>Heather </a:t>
            </a:r>
            <a:r>
              <a:rPr lang="en-US" dirty="0" err="1" smtClean="0"/>
              <a:t>Wigington</a:t>
            </a:r>
            <a:endParaRPr lang="en-US" dirty="0" smtClean="0"/>
          </a:p>
          <a:p>
            <a:pPr>
              <a:defRPr sz="1600">
                <a:solidFill>
                  <a:srgbClr val="535353"/>
                </a:solidFill>
              </a:defRPr>
            </a:pPr>
            <a:r>
              <a:rPr lang="cs-CZ" dirty="0" err="1"/>
              <a:t>Phone</a:t>
            </a:r>
            <a:r>
              <a:rPr lang="cs-CZ" dirty="0"/>
              <a:t>: </a:t>
            </a:r>
            <a:r>
              <a:rPr lang="cs-CZ" dirty="0" smtClean="0"/>
              <a:t>601-399-5712</a:t>
            </a:r>
          </a:p>
          <a:p>
            <a:pPr>
              <a:defRPr sz="1600">
                <a:solidFill>
                  <a:srgbClr val="535353"/>
                </a:solidFill>
              </a:defRPr>
            </a:pPr>
            <a:r>
              <a:rPr lang="cs-CZ" dirty="0" smtClean="0"/>
              <a:t>Fax</a:t>
            </a:r>
            <a:r>
              <a:rPr lang="cs-CZ" dirty="0"/>
              <a:t>: </a:t>
            </a:r>
            <a:r>
              <a:rPr lang="cs-CZ" dirty="0" smtClean="0"/>
              <a:t>601-399-5077</a:t>
            </a:r>
            <a:endParaRPr lang="en-US" dirty="0"/>
          </a:p>
          <a:p>
            <a:pPr>
              <a:defRPr sz="1600">
                <a:solidFill>
                  <a:srgbClr val="535353"/>
                </a:solidFill>
              </a:defRPr>
            </a:pPr>
            <a:r>
              <a:rPr lang="en-US" dirty="0" smtClean="0"/>
              <a:t>Email: </a:t>
            </a:r>
            <a:r>
              <a:rPr lang="en-US" dirty="0" err="1" smtClean="0"/>
              <a:t>hwigington@howard.com</a:t>
            </a:r>
            <a:endParaRPr lang="cs-CZ" dirty="0"/>
          </a:p>
        </p:txBody>
      </p:sp>
      <p:sp>
        <p:nvSpPr>
          <p:cNvPr id="246" name="Shape 246"/>
          <p:cNvSpPr/>
          <p:nvPr/>
        </p:nvSpPr>
        <p:spPr>
          <a:xfrm>
            <a:off x="5787705" y="2711292"/>
            <a:ext cx="5502596" cy="161582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900">
                <a:solidFill>
                  <a:srgbClr val="535353"/>
                </a:solidFill>
              </a:defRPr>
            </a:pPr>
            <a:r>
              <a:rPr lang="en-US" dirty="0" smtClean="0"/>
              <a:t>Enterprise Inside </a:t>
            </a:r>
            <a:r>
              <a:rPr dirty="0" smtClean="0"/>
              <a:t>Sales </a:t>
            </a:r>
            <a:r>
              <a:rPr dirty="0"/>
              <a:t>Manager:</a:t>
            </a:r>
          </a:p>
          <a:p>
            <a:pPr>
              <a:defRPr sz="1600">
                <a:solidFill>
                  <a:srgbClr val="535353"/>
                </a:solidFill>
              </a:defRPr>
            </a:pPr>
            <a:r>
              <a:rPr lang="en-US" b="1" dirty="0" smtClean="0"/>
              <a:t>Kristi Bush</a:t>
            </a:r>
          </a:p>
          <a:p>
            <a:pPr>
              <a:defRPr sz="1600">
                <a:solidFill>
                  <a:srgbClr val="535353"/>
                </a:solidFill>
              </a:defRPr>
            </a:pPr>
            <a:r>
              <a:rPr lang="cs-CZ" dirty="0" err="1" smtClean="0"/>
              <a:t>Phone</a:t>
            </a:r>
            <a:r>
              <a:rPr lang="cs-CZ" dirty="0"/>
              <a:t>: 601-399-5677</a:t>
            </a:r>
          </a:p>
          <a:p>
            <a:pPr>
              <a:defRPr sz="1600">
                <a:solidFill>
                  <a:srgbClr val="535353"/>
                </a:solidFill>
              </a:defRPr>
            </a:pPr>
            <a:r>
              <a:rPr lang="cs-CZ" dirty="0" smtClean="0"/>
              <a:t>Fax</a:t>
            </a:r>
            <a:r>
              <a:rPr lang="cs-CZ" dirty="0"/>
              <a:t>: 601-399-5077</a:t>
            </a:r>
          </a:p>
          <a:p>
            <a:pPr>
              <a:defRPr sz="1600">
                <a:solidFill>
                  <a:srgbClr val="535353"/>
                </a:solidFill>
              </a:defRPr>
            </a:pPr>
            <a:r>
              <a:rPr lang="cs-CZ" dirty="0"/>
              <a:t>Email: </a:t>
            </a:r>
            <a:r>
              <a:rPr lang="cs-CZ" u="sng" dirty="0">
                <a:solidFill>
                  <a:srgbClr val="0563C1"/>
                </a:solidFill>
                <a:uFill>
                  <a:solidFill>
                    <a:srgbClr val="0563C1"/>
                  </a:solidFill>
                </a:uFill>
                <a:hlinkClick r:id="rId3"/>
              </a:rPr>
              <a:t>kbush@howard.com</a:t>
            </a:r>
          </a:p>
          <a:p>
            <a:pPr>
              <a:defRPr sz="1600" b="1">
                <a:solidFill>
                  <a:srgbClr val="535353"/>
                </a:solidFill>
              </a:defRPr>
            </a:pPr>
            <a:endParaRPr dirty="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0" name="Shape 250"/>
          <p:cNvSpPr>
            <a:spLocks noGrp="1"/>
          </p:cNvSpPr>
          <p:nvPr>
            <p:ph type="title"/>
          </p:nvPr>
        </p:nvSpPr>
        <p:spPr>
          <a:xfrm>
            <a:off x="838200" y="314325"/>
            <a:ext cx="10515600" cy="1325563"/>
          </a:xfrm>
          <a:prstGeom prst="rect">
            <a:avLst/>
          </a:prstGeom>
        </p:spPr>
        <p:txBody>
          <a:bodyPr/>
          <a:lstStyle>
            <a:lvl1pPr>
              <a:defRPr b="1">
                <a:solidFill>
                  <a:srgbClr val="003466"/>
                </a:solidFill>
                <a:latin typeface="Gotham-Bold"/>
                <a:ea typeface="Gotham-Bold"/>
                <a:cs typeface="Gotham-Bold"/>
                <a:sym typeface="Gotham-Bold"/>
              </a:defRPr>
            </a:lvl1pPr>
          </a:lstStyle>
          <a:p>
            <a:r>
              <a:t>Ordering</a:t>
            </a:r>
          </a:p>
        </p:txBody>
      </p:sp>
      <p:sp>
        <p:nvSpPr>
          <p:cNvPr id="251" name="Shape 251"/>
          <p:cNvSpPr/>
          <p:nvPr/>
        </p:nvSpPr>
        <p:spPr>
          <a:xfrm>
            <a:off x="838200" y="3032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lnSpc>
                <a:spcPct val="90000"/>
              </a:lnSpc>
              <a:defRPr sz="4400" b="1">
                <a:solidFill>
                  <a:srgbClr val="003466"/>
                </a:solidFill>
                <a:latin typeface="Gotham-Bold"/>
                <a:ea typeface="Gotham-Bold"/>
                <a:cs typeface="Gotham-Bold"/>
                <a:sym typeface="Gotham-Bold"/>
              </a:defRPr>
            </a:lvl1pPr>
          </a:lstStyle>
          <a:p>
            <a:r>
              <a:t>Commission</a:t>
            </a:r>
          </a:p>
        </p:txBody>
      </p:sp>
      <p:sp>
        <p:nvSpPr>
          <p:cNvPr id="252" name="Shape 252"/>
          <p:cNvSpPr>
            <a:spLocks noGrp="1"/>
          </p:cNvSpPr>
          <p:nvPr>
            <p:ph type="body" sz="quarter" idx="1"/>
          </p:nvPr>
        </p:nvSpPr>
        <p:spPr>
          <a:xfrm>
            <a:off x="850900" y="1444451"/>
            <a:ext cx="7969151" cy="1777703"/>
          </a:xfrm>
          <a:prstGeom prst="rect">
            <a:avLst/>
          </a:prstGeom>
        </p:spPr>
        <p:txBody>
          <a:bodyPr/>
          <a:lstStyle/>
          <a:p>
            <a:pPr marL="219455" indent="-219455" defTabSz="877823">
              <a:spcBef>
                <a:spcPts val="900"/>
              </a:spcBef>
              <a:defRPr sz="1536" b="1">
                <a:solidFill>
                  <a:srgbClr val="3C708B"/>
                </a:solidFill>
              </a:defRPr>
            </a:pPr>
            <a:r>
              <a:t>Be sure the Purchase Order is made out to Howard Technology</a:t>
            </a:r>
          </a:p>
          <a:p>
            <a:pPr marL="219455" indent="-219455" defTabSz="877823">
              <a:spcBef>
                <a:spcPts val="900"/>
              </a:spcBef>
              <a:defRPr sz="1536" b="1">
                <a:solidFill>
                  <a:srgbClr val="3C708B"/>
                </a:solidFill>
              </a:defRPr>
            </a:pPr>
            <a:r>
              <a:t>Make certain customer PO references Howard Technology ordering information      -Net 30                                                                                                                      -FOB Destination</a:t>
            </a:r>
          </a:p>
          <a:p>
            <a:pPr marL="219455" indent="-219455" defTabSz="877823">
              <a:spcBef>
                <a:spcPts val="900"/>
              </a:spcBef>
              <a:defRPr sz="1536" b="1">
                <a:solidFill>
                  <a:srgbClr val="3C708B"/>
                </a:solidFill>
              </a:defRPr>
            </a:pPr>
            <a:r>
              <a:t>Make certain customer PO references Howard Technology ordering information      -Customer number:                                                                                                                     -Agent number:</a:t>
            </a:r>
          </a:p>
        </p:txBody>
      </p:sp>
      <p:sp>
        <p:nvSpPr>
          <p:cNvPr id="253" name="Shape 253"/>
          <p:cNvSpPr/>
          <p:nvPr/>
        </p:nvSpPr>
        <p:spPr>
          <a:xfrm>
            <a:off x="850900" y="4086051"/>
            <a:ext cx="7969151" cy="37212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1pPr marL="228600" indent="-228600">
              <a:lnSpc>
                <a:spcPct val="90000"/>
              </a:lnSpc>
              <a:spcBef>
                <a:spcPts val="1000"/>
              </a:spcBef>
              <a:buSzPct val="100000"/>
              <a:buFont typeface="Arial"/>
              <a:buChar char="•"/>
              <a:defRPr sz="1600" b="1">
                <a:solidFill>
                  <a:srgbClr val="3C708B"/>
                </a:solidFill>
              </a:defRPr>
            </a:lvl1pPr>
          </a:lstStyle>
          <a:p>
            <a:r>
              <a:t>Agent Model, Howard will pay _% commission on orders.</a:t>
            </a:r>
          </a:p>
        </p:txBody>
      </p:sp>
      <p:sp>
        <p:nvSpPr>
          <p:cNvPr id="254" name="Shape 254"/>
          <p:cNvSpPr/>
          <p:nvPr/>
        </p:nvSpPr>
        <p:spPr>
          <a:xfrm>
            <a:off x="886582" y="4494530"/>
            <a:ext cx="10178578" cy="980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535353"/>
                </a:solidFill>
              </a:defRPr>
            </a:lvl1pPr>
          </a:lstStyle>
          <a:p>
            <a:r>
              <a:t>Commission will be paid on the 10th of the following month after Howard Technology Solutions receives a payment from the customer. Commission will be based on a _% unless the products do not have enough room for margin for both companies at that time the commission will be discussed with the sales rep and they will know the percent at the time of quote. Reseller will get a commission statement along with a commission check and on the statement it will list the end-users name and the amount of the commission being paid on that order.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6" name="Shape 256"/>
          <p:cNvSpPr>
            <a:spLocks noGrp="1"/>
          </p:cNvSpPr>
          <p:nvPr>
            <p:ph type="title"/>
          </p:nvPr>
        </p:nvSpPr>
        <p:spPr>
          <a:xfrm>
            <a:off x="838200" y="314325"/>
            <a:ext cx="10515600" cy="1325563"/>
          </a:xfrm>
          <a:prstGeom prst="rect">
            <a:avLst/>
          </a:prstGeom>
        </p:spPr>
        <p:txBody>
          <a:bodyPr/>
          <a:lstStyle>
            <a:lvl1pPr>
              <a:defRPr b="1">
                <a:solidFill>
                  <a:srgbClr val="003466"/>
                </a:solidFill>
                <a:latin typeface="Gotham-Bold"/>
                <a:ea typeface="Gotham-Bold"/>
                <a:cs typeface="Gotham-Bold"/>
                <a:sym typeface="Gotham-Bold"/>
              </a:defRPr>
            </a:lvl1pPr>
          </a:lstStyle>
          <a:p>
            <a:r>
              <a:t>Flow Chart</a:t>
            </a:r>
          </a:p>
        </p:txBody>
      </p:sp>
      <p:sp>
        <p:nvSpPr>
          <p:cNvPr id="2" name="Rectangle 1"/>
          <p:cNvSpPr/>
          <p:nvPr/>
        </p:nvSpPr>
        <p:spPr>
          <a:xfrm>
            <a:off x="1113903" y="1450047"/>
            <a:ext cx="2510446" cy="646329"/>
          </a:xfrm>
          <a:prstGeom prst="rect">
            <a:avLst/>
          </a:prstGeom>
          <a:solidFill>
            <a:srgbClr val="42789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1"/>
                </a:solidFill>
                <a:effectLst/>
                <a:uFillTx/>
                <a:latin typeface="+mj-lt"/>
                <a:ea typeface="+mj-ea"/>
                <a:cs typeface="+mj-cs"/>
                <a:sym typeface="Calibri"/>
              </a:rPr>
              <a:t>Contract</a:t>
            </a:r>
            <a:endParaRPr lang="en-US" dirty="0">
              <a:solidFill>
                <a:schemeClr val="bg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smtClean="0">
              <a:ln>
                <a:noFill/>
              </a:ln>
              <a:solidFill>
                <a:schemeClr val="bg1"/>
              </a:solidFill>
              <a:effectLst/>
              <a:uFillTx/>
              <a:latin typeface="+mj-lt"/>
              <a:ea typeface="+mj-ea"/>
              <a:cs typeface="+mj-cs"/>
              <a:sym typeface="Calibri"/>
            </a:endParaRPr>
          </a:p>
        </p:txBody>
      </p:sp>
      <p:sp>
        <p:nvSpPr>
          <p:cNvPr id="4" name="Rectangle 3"/>
          <p:cNvSpPr/>
          <p:nvPr/>
        </p:nvSpPr>
        <p:spPr>
          <a:xfrm>
            <a:off x="4761806" y="1450047"/>
            <a:ext cx="2510446" cy="646329"/>
          </a:xfrm>
          <a:prstGeom prst="rect">
            <a:avLst/>
          </a:prstGeom>
          <a:solidFill>
            <a:srgbClr val="42789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1"/>
                </a:solidFill>
                <a:effectLst/>
                <a:uFillTx/>
                <a:latin typeface="+mj-lt"/>
                <a:ea typeface="+mj-ea"/>
                <a:cs typeface="+mj-cs"/>
                <a:sym typeface="Calibri"/>
              </a:rPr>
              <a:t>Partner/Reseller</a:t>
            </a:r>
          </a:p>
          <a:p>
            <a:pPr marL="0" marR="0" indent="0" algn="l" defTabSz="914400" rtl="0" fontAlgn="auto" latinLnBrk="0" hangingPunct="0">
              <a:lnSpc>
                <a:spcPct val="100000"/>
              </a:lnSpc>
              <a:spcBef>
                <a:spcPts val="0"/>
              </a:spcBef>
              <a:spcAft>
                <a:spcPts val="0"/>
              </a:spcAft>
              <a:buClrTx/>
              <a:buSzTx/>
              <a:buFontTx/>
              <a:buNone/>
              <a:tabLst/>
            </a:pPr>
            <a:r>
              <a:rPr lang="en-US" dirty="0" smtClean="0">
                <a:solidFill>
                  <a:schemeClr val="bg1"/>
                </a:solidFill>
              </a:rPr>
              <a:t>Spec Op</a:t>
            </a:r>
            <a:endParaRPr kumimoji="0" lang="en-US" sz="1800" b="0" i="0" u="none" strike="noStrike" cap="none" spc="0" normalizeH="0" baseline="0" dirty="0">
              <a:ln>
                <a:noFill/>
              </a:ln>
              <a:solidFill>
                <a:schemeClr val="bg1"/>
              </a:solidFill>
              <a:effectLst/>
              <a:uFillTx/>
              <a:sym typeface="Calibri"/>
            </a:endParaRPr>
          </a:p>
        </p:txBody>
      </p:sp>
      <p:sp>
        <p:nvSpPr>
          <p:cNvPr id="5" name="Rectangle 4"/>
          <p:cNvSpPr/>
          <p:nvPr/>
        </p:nvSpPr>
        <p:spPr>
          <a:xfrm>
            <a:off x="8409709" y="1450047"/>
            <a:ext cx="2510446" cy="646329"/>
          </a:xfrm>
          <a:prstGeom prst="rect">
            <a:avLst/>
          </a:prstGeom>
          <a:solidFill>
            <a:srgbClr val="42789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1"/>
                </a:solidFill>
                <a:effectLst/>
                <a:uFillTx/>
                <a:latin typeface="+mj-lt"/>
                <a:ea typeface="+mj-ea"/>
                <a:cs typeface="+mj-cs"/>
                <a:sym typeface="Calibri"/>
              </a:rPr>
              <a:t>Partner/Reseller</a:t>
            </a:r>
          </a:p>
          <a:p>
            <a:pPr marL="0" marR="0" indent="0" algn="l" defTabSz="914400" rtl="0" fontAlgn="auto" latinLnBrk="0" hangingPunct="0">
              <a:lnSpc>
                <a:spcPct val="100000"/>
              </a:lnSpc>
              <a:spcBef>
                <a:spcPts val="0"/>
              </a:spcBef>
              <a:spcAft>
                <a:spcPts val="0"/>
              </a:spcAft>
              <a:buClrTx/>
              <a:buSzTx/>
              <a:buFontTx/>
              <a:buNone/>
              <a:tabLst/>
            </a:pPr>
            <a:r>
              <a:rPr lang="en-US" dirty="0" smtClean="0">
                <a:solidFill>
                  <a:schemeClr val="bg1"/>
                </a:solidFill>
              </a:rPr>
              <a:t>Quotes Howard</a:t>
            </a:r>
            <a:endParaRPr kumimoji="0" lang="en-US" sz="1800" b="0" i="0" u="none" strike="noStrike" cap="none" spc="0" normalizeH="0" baseline="0" dirty="0">
              <a:ln>
                <a:noFill/>
              </a:ln>
              <a:solidFill>
                <a:schemeClr val="bg1"/>
              </a:solidFill>
              <a:effectLst/>
              <a:uFillTx/>
              <a:sym typeface="Calibri"/>
            </a:endParaRPr>
          </a:p>
        </p:txBody>
      </p:sp>
      <p:sp>
        <p:nvSpPr>
          <p:cNvPr id="6" name="Rectangle 5"/>
          <p:cNvSpPr/>
          <p:nvPr/>
        </p:nvSpPr>
        <p:spPr>
          <a:xfrm>
            <a:off x="1113903" y="4120307"/>
            <a:ext cx="2510446" cy="646329"/>
          </a:xfrm>
          <a:prstGeom prst="rect">
            <a:avLst/>
          </a:prstGeom>
          <a:solidFill>
            <a:srgbClr val="0B517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1"/>
                </a:solidFill>
                <a:effectLst/>
                <a:uFillTx/>
                <a:latin typeface="+mj-lt"/>
                <a:ea typeface="+mj-ea"/>
                <a:cs typeface="+mj-cs"/>
                <a:sym typeface="Calibri"/>
              </a:rPr>
              <a:t>Howar</a:t>
            </a:r>
            <a:r>
              <a:rPr lang="en-US" dirty="0" smtClean="0">
                <a:solidFill>
                  <a:schemeClr val="bg1"/>
                </a:solidFill>
              </a:rPr>
              <a:t>d Invoices</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1"/>
                </a:solidFill>
                <a:effectLst/>
                <a:uFillTx/>
                <a:latin typeface="+mj-lt"/>
                <a:ea typeface="+mj-ea"/>
                <a:cs typeface="+mj-cs"/>
                <a:sym typeface="Calibri"/>
              </a:rPr>
              <a:t>Customer</a:t>
            </a:r>
            <a:endParaRPr kumimoji="0" lang="en-US" sz="1800" b="0" i="0" u="none" strike="noStrike" cap="none" spc="0" normalizeH="0" baseline="0" dirty="0">
              <a:ln>
                <a:noFill/>
              </a:ln>
              <a:solidFill>
                <a:schemeClr val="bg1"/>
              </a:solidFill>
              <a:effectLst/>
              <a:uFillTx/>
              <a:latin typeface="+mj-lt"/>
              <a:ea typeface="+mj-ea"/>
              <a:cs typeface="+mj-cs"/>
              <a:sym typeface="Calibri"/>
            </a:endParaRPr>
          </a:p>
        </p:txBody>
      </p:sp>
      <p:sp>
        <p:nvSpPr>
          <p:cNvPr id="7" name="Rectangle 6"/>
          <p:cNvSpPr/>
          <p:nvPr/>
        </p:nvSpPr>
        <p:spPr>
          <a:xfrm>
            <a:off x="1080654" y="2744233"/>
            <a:ext cx="2510446" cy="646329"/>
          </a:xfrm>
          <a:prstGeom prst="rect">
            <a:avLst/>
          </a:prstGeom>
          <a:gradFill>
            <a:gsLst>
              <a:gs pos="0">
                <a:srgbClr val="427890"/>
              </a:gs>
              <a:gs pos="80000">
                <a:srgbClr val="17466C"/>
              </a:gs>
              <a:gs pos="69000">
                <a:srgbClr val="0B517F"/>
              </a:gs>
              <a:gs pos="90000">
                <a:srgbClr val="003466"/>
              </a:gs>
            </a:gsLst>
            <a:lin ang="5400000" scaled="1"/>
          </a:gra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1"/>
                </a:solidFill>
                <a:effectLst/>
                <a:uFillTx/>
                <a:latin typeface="+mj-lt"/>
                <a:ea typeface="+mj-ea"/>
                <a:cs typeface="+mj-cs"/>
                <a:sym typeface="Calibri"/>
              </a:rPr>
              <a:t>Installation by</a:t>
            </a:r>
          </a:p>
          <a:p>
            <a:pPr marL="0" marR="0" indent="0" algn="l" defTabSz="914400" rtl="0" fontAlgn="auto" latinLnBrk="0" hangingPunct="0">
              <a:lnSpc>
                <a:spcPct val="100000"/>
              </a:lnSpc>
              <a:spcBef>
                <a:spcPts val="0"/>
              </a:spcBef>
              <a:spcAft>
                <a:spcPts val="0"/>
              </a:spcAft>
              <a:buClrTx/>
              <a:buSzTx/>
              <a:buFontTx/>
              <a:buNone/>
              <a:tabLst/>
            </a:pPr>
            <a:r>
              <a:rPr lang="en-US" dirty="0" smtClean="0">
                <a:solidFill>
                  <a:schemeClr val="bg1"/>
                </a:solidFill>
              </a:rPr>
              <a:t>Partner/Reseller</a:t>
            </a:r>
            <a:endParaRPr kumimoji="0" lang="en-US" sz="1800" b="0" i="0" u="none" strike="noStrike" cap="none" spc="0" normalizeH="0" baseline="0" dirty="0">
              <a:ln>
                <a:noFill/>
              </a:ln>
              <a:solidFill>
                <a:schemeClr val="bg1"/>
              </a:solidFill>
              <a:effectLst/>
              <a:uFillTx/>
              <a:sym typeface="Calibri"/>
            </a:endParaRPr>
          </a:p>
        </p:txBody>
      </p:sp>
      <p:sp>
        <p:nvSpPr>
          <p:cNvPr id="8" name="Rectangle 7"/>
          <p:cNvSpPr/>
          <p:nvPr/>
        </p:nvSpPr>
        <p:spPr>
          <a:xfrm>
            <a:off x="4761806" y="2744232"/>
            <a:ext cx="2510446" cy="646329"/>
          </a:xfrm>
          <a:prstGeom prst="rect">
            <a:avLst/>
          </a:prstGeom>
          <a:gradFill>
            <a:gsLst>
              <a:gs pos="0">
                <a:srgbClr val="427890"/>
              </a:gs>
              <a:gs pos="80000">
                <a:srgbClr val="17466C"/>
              </a:gs>
              <a:gs pos="69000">
                <a:srgbClr val="0B517F"/>
              </a:gs>
              <a:gs pos="90000">
                <a:srgbClr val="003466"/>
              </a:gs>
            </a:gsLst>
            <a:lin ang="5400000" scaled="1"/>
          </a:gra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1"/>
                </a:solidFill>
                <a:effectLst/>
                <a:uFillTx/>
                <a:latin typeface="+mj-lt"/>
                <a:ea typeface="+mj-ea"/>
                <a:cs typeface="+mj-cs"/>
                <a:sym typeface="Calibri"/>
              </a:rPr>
              <a:t>Customer Sends PO </a:t>
            </a:r>
          </a:p>
          <a:p>
            <a:pPr marL="0" marR="0" indent="0" algn="l" defTabSz="914400" rtl="0" fontAlgn="auto" latinLnBrk="0" hangingPunct="0">
              <a:lnSpc>
                <a:spcPct val="100000"/>
              </a:lnSpc>
              <a:spcBef>
                <a:spcPts val="0"/>
              </a:spcBef>
              <a:spcAft>
                <a:spcPts val="0"/>
              </a:spcAft>
              <a:buClrTx/>
              <a:buSzTx/>
              <a:buFontTx/>
              <a:buNone/>
              <a:tabLst/>
            </a:pPr>
            <a:r>
              <a:rPr lang="en-US" dirty="0" smtClean="0">
                <a:solidFill>
                  <a:schemeClr val="bg1"/>
                </a:solidFill>
              </a:rPr>
              <a:t>To Howard</a:t>
            </a:r>
            <a:endParaRPr kumimoji="0" lang="en-US" sz="1800" b="0" i="0" u="none" strike="noStrike" cap="none" spc="0" normalizeH="0" baseline="0" dirty="0">
              <a:ln>
                <a:noFill/>
              </a:ln>
              <a:solidFill>
                <a:schemeClr val="bg1"/>
              </a:solidFill>
              <a:effectLst/>
              <a:uFillTx/>
              <a:latin typeface="+mj-lt"/>
              <a:ea typeface="+mj-ea"/>
              <a:cs typeface="+mj-cs"/>
              <a:sym typeface="Calibri"/>
            </a:endParaRPr>
          </a:p>
        </p:txBody>
      </p:sp>
      <p:sp>
        <p:nvSpPr>
          <p:cNvPr id="9" name="Rectangle 8"/>
          <p:cNvSpPr/>
          <p:nvPr/>
        </p:nvSpPr>
        <p:spPr>
          <a:xfrm>
            <a:off x="8409709" y="2775610"/>
            <a:ext cx="2510446" cy="646329"/>
          </a:xfrm>
          <a:prstGeom prst="rect">
            <a:avLst/>
          </a:prstGeom>
          <a:gradFill>
            <a:gsLst>
              <a:gs pos="0">
                <a:srgbClr val="427890"/>
              </a:gs>
              <a:gs pos="80000">
                <a:srgbClr val="17466C"/>
              </a:gs>
              <a:gs pos="69000">
                <a:srgbClr val="0B517F"/>
              </a:gs>
              <a:gs pos="90000">
                <a:srgbClr val="003466"/>
              </a:gs>
            </a:gsLst>
            <a:lin ang="5400000" scaled="1"/>
          </a:gra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1"/>
                </a:solidFill>
                <a:effectLst/>
                <a:uFillTx/>
                <a:latin typeface="+mj-lt"/>
                <a:ea typeface="+mj-ea"/>
                <a:cs typeface="+mj-cs"/>
                <a:sym typeface="Calibri"/>
              </a:rPr>
              <a:t>Howard Quotes</a:t>
            </a:r>
          </a:p>
          <a:p>
            <a:pPr marL="0" marR="0" indent="0" algn="l" defTabSz="914400" rtl="0" fontAlgn="auto" latinLnBrk="0" hangingPunct="0">
              <a:lnSpc>
                <a:spcPct val="100000"/>
              </a:lnSpc>
              <a:spcBef>
                <a:spcPts val="0"/>
              </a:spcBef>
              <a:spcAft>
                <a:spcPts val="0"/>
              </a:spcAft>
              <a:buClrTx/>
              <a:buSzTx/>
              <a:buFontTx/>
              <a:buNone/>
              <a:tabLst/>
            </a:pPr>
            <a:r>
              <a:rPr lang="en-US" dirty="0" smtClean="0">
                <a:solidFill>
                  <a:schemeClr val="bg1"/>
                </a:solidFill>
              </a:rPr>
              <a:t>Customer</a:t>
            </a:r>
            <a:endParaRPr kumimoji="0" lang="en-US" sz="1800" b="0" i="0" u="none" strike="noStrike" cap="none" spc="0" normalizeH="0" baseline="0" dirty="0">
              <a:ln>
                <a:noFill/>
              </a:ln>
              <a:solidFill>
                <a:schemeClr val="bg1"/>
              </a:solidFill>
              <a:effectLst/>
              <a:uFillTx/>
              <a:latin typeface="+mj-lt"/>
              <a:ea typeface="+mj-ea"/>
              <a:cs typeface="+mj-cs"/>
              <a:sym typeface="Calibri"/>
            </a:endParaRPr>
          </a:p>
        </p:txBody>
      </p:sp>
      <p:sp>
        <p:nvSpPr>
          <p:cNvPr id="10" name="Rectangle 9"/>
          <p:cNvSpPr/>
          <p:nvPr/>
        </p:nvSpPr>
        <p:spPr>
          <a:xfrm>
            <a:off x="4761806" y="4115518"/>
            <a:ext cx="2510446" cy="646329"/>
          </a:xfrm>
          <a:prstGeom prst="rect">
            <a:avLst/>
          </a:prstGeom>
          <a:solidFill>
            <a:srgbClr val="0B517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1"/>
                </a:solidFill>
                <a:effectLst/>
                <a:uFillTx/>
                <a:latin typeface="+mj-lt"/>
                <a:ea typeface="+mj-ea"/>
                <a:cs typeface="+mj-cs"/>
                <a:sym typeface="Calibri"/>
              </a:rPr>
              <a:t>Customer Pays</a:t>
            </a:r>
          </a:p>
          <a:p>
            <a:pPr marL="0" marR="0" indent="0" algn="l" defTabSz="914400" rtl="0" fontAlgn="auto" latinLnBrk="0" hangingPunct="0">
              <a:lnSpc>
                <a:spcPct val="100000"/>
              </a:lnSpc>
              <a:spcBef>
                <a:spcPts val="0"/>
              </a:spcBef>
              <a:spcAft>
                <a:spcPts val="0"/>
              </a:spcAft>
              <a:buClrTx/>
              <a:buSzTx/>
              <a:buFontTx/>
              <a:buNone/>
              <a:tabLst/>
            </a:pPr>
            <a:r>
              <a:rPr lang="en-US" dirty="0" smtClean="0">
                <a:solidFill>
                  <a:schemeClr val="bg1"/>
                </a:solidFill>
              </a:rPr>
              <a:t>Howard</a:t>
            </a:r>
            <a:endParaRPr kumimoji="0" lang="en-US" sz="1800" b="0" i="0" u="none" strike="noStrike" cap="none" spc="0" normalizeH="0" baseline="0" dirty="0">
              <a:ln>
                <a:noFill/>
              </a:ln>
              <a:solidFill>
                <a:schemeClr val="bg1"/>
              </a:solidFill>
              <a:effectLst/>
              <a:uFillTx/>
              <a:latin typeface="+mj-lt"/>
              <a:ea typeface="+mj-ea"/>
              <a:cs typeface="+mj-cs"/>
              <a:sym typeface="Calibri"/>
            </a:endParaRPr>
          </a:p>
        </p:txBody>
      </p:sp>
      <p:sp>
        <p:nvSpPr>
          <p:cNvPr id="11" name="Rectangle 10"/>
          <p:cNvSpPr/>
          <p:nvPr/>
        </p:nvSpPr>
        <p:spPr>
          <a:xfrm>
            <a:off x="8409709" y="4101173"/>
            <a:ext cx="2510446" cy="646329"/>
          </a:xfrm>
          <a:prstGeom prst="rect">
            <a:avLst/>
          </a:prstGeom>
          <a:solidFill>
            <a:srgbClr val="0B517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1"/>
                </a:solidFill>
                <a:effectLst/>
                <a:uFillTx/>
                <a:latin typeface="+mj-lt"/>
                <a:ea typeface="+mj-ea"/>
                <a:cs typeface="+mj-cs"/>
                <a:sym typeface="Calibri"/>
              </a:rPr>
              <a:t>Howard Pays</a:t>
            </a:r>
          </a:p>
          <a:p>
            <a:pPr marL="0" marR="0" indent="0" algn="l" defTabSz="914400" rtl="0" fontAlgn="auto" latinLnBrk="0" hangingPunct="0">
              <a:lnSpc>
                <a:spcPct val="100000"/>
              </a:lnSpc>
              <a:spcBef>
                <a:spcPts val="0"/>
              </a:spcBef>
              <a:spcAft>
                <a:spcPts val="0"/>
              </a:spcAft>
              <a:buClrTx/>
              <a:buSzTx/>
              <a:buFontTx/>
              <a:buNone/>
              <a:tabLst/>
            </a:pPr>
            <a:r>
              <a:rPr lang="en-US" dirty="0" smtClean="0">
                <a:solidFill>
                  <a:schemeClr val="bg1"/>
                </a:solidFill>
              </a:rPr>
              <a:t>Partner/Reseller</a:t>
            </a:r>
            <a:endParaRPr kumimoji="0" lang="en-US" sz="1800" b="0" i="0" u="none" strike="noStrike" cap="none" spc="0" normalizeH="0" baseline="0" dirty="0">
              <a:ln>
                <a:noFill/>
              </a:ln>
              <a:solidFill>
                <a:schemeClr val="bg1"/>
              </a:solidFill>
              <a:effectLst/>
              <a:uFillTx/>
              <a:latin typeface="+mj-lt"/>
              <a:ea typeface="+mj-ea"/>
              <a:cs typeface="+mj-cs"/>
              <a:sym typeface="Calibri"/>
            </a:endParaRPr>
          </a:p>
        </p:txBody>
      </p:sp>
      <p:cxnSp>
        <p:nvCxnSpPr>
          <p:cNvPr id="12" name="Straight Arrow Connector 11"/>
          <p:cNvCxnSpPr/>
          <p:nvPr/>
        </p:nvCxnSpPr>
        <p:spPr>
          <a:xfrm>
            <a:off x="3858936" y="1778466"/>
            <a:ext cx="671119" cy="0"/>
          </a:xfrm>
          <a:prstGeom prst="straightConnector1">
            <a:avLst/>
          </a:prstGeom>
          <a:noFill/>
          <a:ln w="85725" cap="flat">
            <a:solidFill>
              <a:srgbClr val="FFC00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7534712" y="1773211"/>
            <a:ext cx="671119" cy="0"/>
          </a:xfrm>
          <a:prstGeom prst="straightConnector1">
            <a:avLst/>
          </a:prstGeom>
          <a:noFill/>
          <a:ln w="85725" cap="flat">
            <a:solidFill>
              <a:srgbClr val="FFC00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5" name="Straight Arrow Connector 14"/>
          <p:cNvCxnSpPr/>
          <p:nvPr/>
        </p:nvCxnSpPr>
        <p:spPr>
          <a:xfrm>
            <a:off x="9664932" y="2214867"/>
            <a:ext cx="1399" cy="442251"/>
          </a:xfrm>
          <a:prstGeom prst="straightConnector1">
            <a:avLst/>
          </a:prstGeom>
          <a:noFill/>
          <a:ln w="85725" cap="flat">
            <a:solidFill>
              <a:srgbClr val="FFC00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8" name="Straight Arrow Connector 17"/>
          <p:cNvCxnSpPr/>
          <p:nvPr/>
        </p:nvCxnSpPr>
        <p:spPr>
          <a:xfrm>
            <a:off x="2334478" y="3534309"/>
            <a:ext cx="1399" cy="442251"/>
          </a:xfrm>
          <a:prstGeom prst="straightConnector1">
            <a:avLst/>
          </a:prstGeom>
          <a:noFill/>
          <a:ln w="85725" cap="flat">
            <a:solidFill>
              <a:srgbClr val="FFC00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9" name="Straight Arrow Connector 18"/>
          <p:cNvCxnSpPr/>
          <p:nvPr/>
        </p:nvCxnSpPr>
        <p:spPr>
          <a:xfrm>
            <a:off x="7534712" y="4421362"/>
            <a:ext cx="671119" cy="0"/>
          </a:xfrm>
          <a:prstGeom prst="straightConnector1">
            <a:avLst/>
          </a:prstGeom>
          <a:noFill/>
          <a:ln w="85725" cap="flat">
            <a:solidFill>
              <a:srgbClr val="FFC00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0" name="Straight Arrow Connector 19"/>
          <p:cNvCxnSpPr/>
          <p:nvPr/>
        </p:nvCxnSpPr>
        <p:spPr>
          <a:xfrm>
            <a:off x="3858935" y="4448469"/>
            <a:ext cx="671119" cy="0"/>
          </a:xfrm>
          <a:prstGeom prst="straightConnector1">
            <a:avLst/>
          </a:prstGeom>
          <a:noFill/>
          <a:ln w="85725" cap="flat">
            <a:solidFill>
              <a:srgbClr val="FFC00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1" name="Straight Arrow Connector 20"/>
          <p:cNvCxnSpPr/>
          <p:nvPr/>
        </p:nvCxnSpPr>
        <p:spPr>
          <a:xfrm flipH="1" flipV="1">
            <a:off x="3858935" y="3052016"/>
            <a:ext cx="671119" cy="0"/>
          </a:xfrm>
          <a:prstGeom prst="straightConnector1">
            <a:avLst/>
          </a:prstGeom>
          <a:noFill/>
          <a:ln w="85725" cap="flat">
            <a:solidFill>
              <a:srgbClr val="FFC00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2" name="Straight Arrow Connector 21"/>
          <p:cNvCxnSpPr/>
          <p:nvPr/>
        </p:nvCxnSpPr>
        <p:spPr>
          <a:xfrm flipH="1" flipV="1">
            <a:off x="7467600" y="3067396"/>
            <a:ext cx="671119" cy="0"/>
          </a:xfrm>
          <a:prstGeom prst="straightConnector1">
            <a:avLst/>
          </a:prstGeom>
          <a:noFill/>
          <a:ln w="85725" cap="flat">
            <a:solidFill>
              <a:srgbClr val="FFC000"/>
            </a:solidFill>
            <a:prstDash val="solid"/>
            <a:miter lim="800000"/>
            <a:tailEnd type="triangle"/>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Howard Partner Program Benefits</a:t>
            </a:r>
          </a:p>
        </p:txBody>
      </p:sp>
      <p:sp>
        <p:nvSpPr>
          <p:cNvPr id="129" name="Shape 129"/>
          <p:cNvSpPr>
            <a:spLocks noGrp="1"/>
          </p:cNvSpPr>
          <p:nvPr>
            <p:ph type="body" sz="half" idx="1"/>
          </p:nvPr>
        </p:nvSpPr>
        <p:spPr>
          <a:xfrm>
            <a:off x="914400" y="1690688"/>
            <a:ext cx="5181600" cy="3989960"/>
          </a:xfrm>
          <a:prstGeom prst="rect">
            <a:avLst/>
          </a:prstGeom>
        </p:spPr>
        <p:txBody>
          <a:bodyPr/>
          <a:lstStyle/>
          <a:p>
            <a:pPr>
              <a:lnSpc>
                <a:spcPct val="72000"/>
              </a:lnSpc>
              <a:defRPr sz="2300">
                <a:solidFill>
                  <a:srgbClr val="535353"/>
                </a:solidFill>
              </a:defRPr>
            </a:pPr>
            <a:r>
              <a:t>NCPA Contract</a:t>
            </a:r>
          </a:p>
          <a:p>
            <a:pPr>
              <a:lnSpc>
                <a:spcPct val="72000"/>
              </a:lnSpc>
              <a:defRPr sz="2300">
                <a:solidFill>
                  <a:srgbClr val="535353"/>
                </a:solidFill>
              </a:defRPr>
            </a:pPr>
            <a:r>
              <a:t>Unique Product Offerings</a:t>
            </a:r>
          </a:p>
          <a:p>
            <a:pPr>
              <a:lnSpc>
                <a:spcPct val="72000"/>
              </a:lnSpc>
              <a:defRPr sz="2300">
                <a:solidFill>
                  <a:srgbClr val="535353"/>
                </a:solidFill>
              </a:defRPr>
            </a:pPr>
            <a:r>
              <a:t>Tradeshow Support</a:t>
            </a:r>
          </a:p>
          <a:p>
            <a:pPr>
              <a:lnSpc>
                <a:spcPct val="72000"/>
              </a:lnSpc>
              <a:defRPr sz="2300">
                <a:solidFill>
                  <a:srgbClr val="535353"/>
                </a:solidFill>
              </a:defRPr>
            </a:pPr>
            <a:r>
              <a:t>Co-branded Marketing Materials</a:t>
            </a:r>
          </a:p>
          <a:p>
            <a:pPr>
              <a:lnSpc>
                <a:spcPct val="72000"/>
              </a:lnSpc>
              <a:defRPr sz="2300">
                <a:solidFill>
                  <a:srgbClr val="535353"/>
                </a:solidFill>
              </a:defRPr>
            </a:pPr>
            <a:r>
              <a:t>Dedicated Inside Sales Support</a:t>
            </a:r>
          </a:p>
          <a:p>
            <a:pPr>
              <a:lnSpc>
                <a:spcPct val="72000"/>
              </a:lnSpc>
              <a:defRPr sz="2300">
                <a:solidFill>
                  <a:srgbClr val="535353"/>
                </a:solidFill>
              </a:defRPr>
            </a:pPr>
            <a:r>
              <a:t>Financial Backing on Large Opportunities</a:t>
            </a:r>
          </a:p>
          <a:p>
            <a:pPr>
              <a:lnSpc>
                <a:spcPct val="72000"/>
              </a:lnSpc>
              <a:defRPr sz="2300">
                <a:solidFill>
                  <a:srgbClr val="535353"/>
                </a:solidFill>
              </a:defRPr>
            </a:pPr>
            <a:r>
              <a:t>HTPP</a:t>
            </a:r>
          </a:p>
          <a:p>
            <a:pPr>
              <a:lnSpc>
                <a:spcPct val="72000"/>
              </a:lnSpc>
              <a:defRPr sz="2300">
                <a:solidFill>
                  <a:srgbClr val="535353"/>
                </a:solidFill>
              </a:defRPr>
            </a:pPr>
            <a:r>
              <a:t>Access to National, Multi-State Level Contracts</a:t>
            </a:r>
          </a:p>
          <a:p>
            <a:pPr marL="685800" lvl="1" indent="-228600">
              <a:lnSpc>
                <a:spcPct val="72000"/>
              </a:lnSpc>
              <a:spcBef>
                <a:spcPts val="500"/>
              </a:spcBef>
              <a:defRPr sz="2000">
                <a:solidFill>
                  <a:srgbClr val="535353"/>
                </a:solidFill>
              </a:defRPr>
            </a:pPr>
            <a:r>
              <a:t>Tips/Taps</a:t>
            </a:r>
          </a:p>
        </p:txBody>
      </p:sp>
      <p:pic>
        <p:nvPicPr>
          <p:cNvPr id="130" name="image4.jpg"/>
          <p:cNvPicPr>
            <a:picLocks noChangeAspect="1"/>
          </p:cNvPicPr>
          <p:nvPr/>
        </p:nvPicPr>
        <p:blipFill>
          <a:blip r:embed="rId3">
            <a:extLst/>
          </a:blip>
          <a:stretch>
            <a:fillRect/>
          </a:stretch>
        </p:blipFill>
        <p:spPr>
          <a:xfrm>
            <a:off x="6254496" y="1370648"/>
            <a:ext cx="3747777" cy="4038404"/>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8" name="Shape 258"/>
          <p:cNvSpPr>
            <a:spLocks noGrp="1"/>
          </p:cNvSpPr>
          <p:nvPr>
            <p:ph type="title"/>
          </p:nvPr>
        </p:nvSpPr>
        <p:spPr>
          <a:xfrm>
            <a:off x="838200" y="314325"/>
            <a:ext cx="10515600" cy="1325563"/>
          </a:xfrm>
          <a:prstGeom prst="rect">
            <a:avLst/>
          </a:prstGeom>
        </p:spPr>
        <p:txBody>
          <a:bodyPr/>
          <a:lstStyle>
            <a:lvl1pPr>
              <a:defRPr b="1">
                <a:solidFill>
                  <a:srgbClr val="003466"/>
                </a:solidFill>
                <a:latin typeface="Gotham-Bold"/>
                <a:ea typeface="Gotham-Bold"/>
                <a:cs typeface="Gotham-Bold"/>
                <a:sym typeface="Gotham-Bold"/>
              </a:defRPr>
            </a:lvl1pPr>
          </a:lstStyle>
          <a:p>
            <a:r>
              <a:rPr dirty="0" smtClean="0"/>
              <a:t>Howard </a:t>
            </a:r>
            <a:r>
              <a:rPr dirty="0"/>
              <a:t>Products &amp; Services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63051"/>
            <a:ext cx="5168783" cy="39076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220" y="1341919"/>
            <a:ext cx="5510868" cy="5153293"/>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0" name="Shape 260"/>
          <p:cNvSpPr>
            <a:spLocks noGrp="1"/>
          </p:cNvSpPr>
          <p:nvPr>
            <p:ph type="title"/>
          </p:nvPr>
        </p:nvSpPr>
        <p:spPr>
          <a:xfrm>
            <a:off x="838200" y="314325"/>
            <a:ext cx="10515600" cy="1325563"/>
          </a:xfrm>
          <a:prstGeom prst="rect">
            <a:avLst/>
          </a:prstGeom>
        </p:spPr>
        <p:txBody>
          <a:bodyPr/>
          <a:lstStyle>
            <a:lvl1pPr>
              <a:defRPr b="1">
                <a:solidFill>
                  <a:srgbClr val="003466"/>
                </a:solidFill>
                <a:latin typeface="Gotham-Bold"/>
                <a:ea typeface="Gotham-Bold"/>
                <a:cs typeface="Gotham-Bold"/>
                <a:sym typeface="Gotham-Bold"/>
              </a:defRPr>
            </a:lvl1pPr>
          </a:lstStyle>
          <a:p>
            <a:r>
              <a:rPr dirty="0"/>
              <a:t>Howard </a:t>
            </a:r>
            <a:r>
              <a:rPr dirty="0" smtClean="0"/>
              <a:t>Products </a:t>
            </a:r>
            <a:r>
              <a:rPr dirty="0"/>
              <a:t>&amp; Services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92571"/>
            <a:ext cx="5442673" cy="516540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436" b="9495"/>
          <a:stretch/>
        </p:blipFill>
        <p:spPr>
          <a:xfrm>
            <a:off x="6402512" y="1417738"/>
            <a:ext cx="5621008" cy="3607268"/>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0" name="Shape 260"/>
          <p:cNvSpPr>
            <a:spLocks noGrp="1"/>
          </p:cNvSpPr>
          <p:nvPr>
            <p:ph type="title"/>
          </p:nvPr>
        </p:nvSpPr>
        <p:spPr>
          <a:xfrm>
            <a:off x="838200" y="314325"/>
            <a:ext cx="10515600" cy="1325563"/>
          </a:xfrm>
          <a:prstGeom prst="rect">
            <a:avLst/>
          </a:prstGeom>
        </p:spPr>
        <p:txBody>
          <a:bodyPr/>
          <a:lstStyle>
            <a:lvl1pPr>
              <a:defRPr b="1">
                <a:solidFill>
                  <a:srgbClr val="003466"/>
                </a:solidFill>
                <a:latin typeface="Gotham-Bold"/>
                <a:ea typeface="Gotham-Bold"/>
                <a:cs typeface="Gotham-Bold"/>
                <a:sym typeface="Gotham-Bold"/>
              </a:defRPr>
            </a:lvl1pPr>
          </a:lstStyle>
          <a:p>
            <a:r>
              <a:rPr dirty="0"/>
              <a:t>Howard </a:t>
            </a:r>
            <a:r>
              <a:rPr dirty="0" smtClean="0"/>
              <a:t>Products </a:t>
            </a:r>
            <a:r>
              <a:rPr dirty="0"/>
              <a:t>&amp; Services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3221"/>
            <a:ext cx="5054192" cy="361845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165" y="1523221"/>
            <a:ext cx="5008635" cy="3413652"/>
          </a:xfrm>
          <a:prstGeom prst="rect">
            <a:avLst/>
          </a:prstGeom>
        </p:spPr>
      </p:pic>
    </p:spTree>
    <p:extLst>
      <p:ext uri="{BB962C8B-B14F-4D97-AF65-F5344CB8AC3E}">
        <p14:creationId xmlns:p14="http://schemas.microsoft.com/office/powerpoint/2010/main" val="141237630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0" name="Shape 260"/>
          <p:cNvSpPr>
            <a:spLocks noGrp="1"/>
          </p:cNvSpPr>
          <p:nvPr>
            <p:ph type="title"/>
          </p:nvPr>
        </p:nvSpPr>
        <p:spPr>
          <a:xfrm>
            <a:off x="838200" y="314325"/>
            <a:ext cx="10515600" cy="1325563"/>
          </a:xfrm>
          <a:prstGeom prst="rect">
            <a:avLst/>
          </a:prstGeom>
        </p:spPr>
        <p:txBody>
          <a:bodyPr/>
          <a:lstStyle>
            <a:lvl1pPr>
              <a:defRPr b="1">
                <a:solidFill>
                  <a:srgbClr val="003466"/>
                </a:solidFill>
                <a:latin typeface="Gotham-Bold"/>
                <a:ea typeface="Gotham-Bold"/>
                <a:cs typeface="Gotham-Bold"/>
                <a:sym typeface="Gotham-Bold"/>
              </a:defRPr>
            </a:lvl1pPr>
          </a:lstStyle>
          <a:p>
            <a:r>
              <a:rPr dirty="0"/>
              <a:t>Howard </a:t>
            </a:r>
            <a:r>
              <a:rPr dirty="0" smtClean="0"/>
              <a:t>Products </a:t>
            </a:r>
            <a:r>
              <a:rPr dirty="0"/>
              <a:t>&amp; Services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84851"/>
            <a:ext cx="4873082" cy="45350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84851"/>
            <a:ext cx="4466322" cy="17204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462" y="3244419"/>
            <a:ext cx="4319398" cy="113890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3304" y="4375867"/>
            <a:ext cx="4329018" cy="1868764"/>
          </a:xfrm>
          <a:prstGeom prst="rect">
            <a:avLst/>
          </a:prstGeom>
        </p:spPr>
      </p:pic>
    </p:spTree>
    <p:extLst>
      <p:ext uri="{BB962C8B-B14F-4D97-AF65-F5344CB8AC3E}">
        <p14:creationId xmlns:p14="http://schemas.microsoft.com/office/powerpoint/2010/main" val="157630574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2" name="Shape 132"/>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NCPA Website</a:t>
            </a:r>
          </a:p>
        </p:txBody>
      </p:sp>
      <p:sp>
        <p:nvSpPr>
          <p:cNvPr id="133" name="Shape 133"/>
          <p:cNvSpPr>
            <a:spLocks noGrp="1"/>
          </p:cNvSpPr>
          <p:nvPr>
            <p:ph type="body" sz="half" idx="1"/>
          </p:nvPr>
        </p:nvSpPr>
        <p:spPr>
          <a:prstGeom prst="rect">
            <a:avLst/>
          </a:prstGeom>
        </p:spPr>
        <p:txBody>
          <a:bodyPr/>
          <a:lstStyle/>
          <a:p>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60"/>
          <a:stretch/>
        </p:blipFill>
        <p:spPr>
          <a:xfrm>
            <a:off x="1662544" y="1299633"/>
            <a:ext cx="7892813" cy="5403322"/>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Shape 135"/>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NCPA Approved Servers</a:t>
            </a:r>
          </a:p>
        </p:txBody>
      </p:sp>
      <p:sp>
        <p:nvSpPr>
          <p:cNvPr id="136" name="Shape 136"/>
          <p:cNvSpPr>
            <a:spLocks noGrp="1"/>
          </p:cNvSpPr>
          <p:nvPr>
            <p:ph type="body" sz="half" idx="1"/>
          </p:nvPr>
        </p:nvSpPr>
        <p:spPr>
          <a:prstGeom prst="rect">
            <a:avLst/>
          </a:prstGeom>
        </p:spPr>
        <p:txBody>
          <a:bodyPr/>
          <a:lstStyle/>
          <a:p>
            <a:r>
              <a:rPr b="1">
                <a:solidFill>
                  <a:srgbClr val="3C708B"/>
                </a:solidFill>
              </a:rPr>
              <a:t>HOWARD</a:t>
            </a:r>
          </a:p>
          <a:p>
            <a:r>
              <a:rPr b="1">
                <a:solidFill>
                  <a:srgbClr val="3C708B"/>
                </a:solidFill>
              </a:rPr>
              <a:t>LENOVO</a:t>
            </a:r>
          </a:p>
        </p:txBody>
      </p:sp>
      <p:pic>
        <p:nvPicPr>
          <p:cNvPr id="137" name="lenovo_server.jpg"/>
          <p:cNvPicPr>
            <a:picLocks noChangeAspect="1"/>
          </p:cNvPicPr>
          <p:nvPr/>
        </p:nvPicPr>
        <p:blipFill>
          <a:blip r:embed="rId3">
            <a:extLst/>
          </a:blip>
          <a:stretch>
            <a:fillRect/>
          </a:stretch>
        </p:blipFill>
        <p:spPr>
          <a:xfrm>
            <a:off x="4131722" y="2437631"/>
            <a:ext cx="3388718" cy="2541538"/>
          </a:xfrm>
          <a:prstGeom prst="rect">
            <a:avLst/>
          </a:prstGeom>
          <a:ln w="12700">
            <a:miter lim="400000"/>
          </a:ln>
        </p:spPr>
      </p:pic>
      <p:pic>
        <p:nvPicPr>
          <p:cNvPr id="138" name="howard server .jpg"/>
          <p:cNvPicPr>
            <a:picLocks noChangeAspect="1"/>
          </p:cNvPicPr>
          <p:nvPr/>
        </p:nvPicPr>
        <p:blipFill>
          <a:blip r:embed="rId4">
            <a:extLst/>
          </a:blip>
          <a:stretch>
            <a:fillRect/>
          </a:stretch>
        </p:blipFill>
        <p:spPr>
          <a:xfrm>
            <a:off x="6982321" y="1591369"/>
            <a:ext cx="3388718" cy="2541539"/>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NCPA Approved for Workstations</a:t>
            </a:r>
          </a:p>
        </p:txBody>
      </p:sp>
      <p:sp>
        <p:nvSpPr>
          <p:cNvPr id="141" name="Shape 141"/>
          <p:cNvSpPr>
            <a:spLocks noGrp="1"/>
          </p:cNvSpPr>
          <p:nvPr>
            <p:ph type="body" sz="half" idx="1"/>
          </p:nvPr>
        </p:nvSpPr>
        <p:spPr>
          <a:xfrm>
            <a:off x="838200" y="1736725"/>
            <a:ext cx="5181600" cy="4351338"/>
          </a:xfrm>
          <a:prstGeom prst="rect">
            <a:avLst/>
          </a:prstGeom>
        </p:spPr>
        <p:txBody>
          <a:bodyPr/>
          <a:lstStyle/>
          <a:p>
            <a:r>
              <a:rPr b="1">
                <a:solidFill>
                  <a:srgbClr val="3C708B"/>
                </a:solidFill>
              </a:rPr>
              <a:t>Howard</a:t>
            </a:r>
          </a:p>
          <a:p>
            <a:r>
              <a:rPr b="1">
                <a:solidFill>
                  <a:srgbClr val="3C708B"/>
                </a:solidFill>
              </a:rPr>
              <a:t>Panasonic</a:t>
            </a:r>
          </a:p>
          <a:p>
            <a:r>
              <a:rPr b="1">
                <a:solidFill>
                  <a:srgbClr val="3C708B"/>
                </a:solidFill>
              </a:rPr>
              <a:t>Fujitsu</a:t>
            </a:r>
          </a:p>
          <a:p>
            <a:r>
              <a:rPr b="1">
                <a:solidFill>
                  <a:srgbClr val="3C708B"/>
                </a:solidFill>
              </a:rPr>
              <a:t>Toshiba</a:t>
            </a:r>
          </a:p>
          <a:p>
            <a:r>
              <a:rPr b="1">
                <a:solidFill>
                  <a:srgbClr val="3C708B"/>
                </a:solidFill>
              </a:rPr>
              <a:t>Lenovo</a:t>
            </a:r>
          </a:p>
          <a:p>
            <a:r>
              <a:rPr b="1">
                <a:solidFill>
                  <a:srgbClr val="3C708B"/>
                </a:solidFill>
              </a:rPr>
              <a:t>Acer</a:t>
            </a:r>
          </a:p>
          <a:p>
            <a:r>
              <a:rPr b="1">
                <a:solidFill>
                  <a:srgbClr val="3C708B"/>
                </a:solidFill>
              </a:rPr>
              <a:t>Intel Reader</a:t>
            </a:r>
          </a:p>
        </p:txBody>
      </p:sp>
      <p:sp>
        <p:nvSpPr>
          <p:cNvPr id="142" name="Shape 142"/>
          <p:cNvSpPr/>
          <p:nvPr/>
        </p:nvSpPr>
        <p:spPr>
          <a:xfrm>
            <a:off x="3794882" y="4081171"/>
            <a:ext cx="5374604"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535353"/>
                </a:solidFill>
              </a:defRPr>
            </a:lvl1pPr>
          </a:lstStyle>
          <a:p>
            <a:r>
              <a:t>Ideal for sophisticated, graphic-intensive programs like AutoCAD, Photoshop, &amp; other 3D applications</a:t>
            </a:r>
          </a:p>
        </p:txBody>
      </p:sp>
      <p:sp>
        <p:nvSpPr>
          <p:cNvPr id="143" name="Shape 143"/>
          <p:cNvSpPr/>
          <p:nvPr/>
        </p:nvSpPr>
        <p:spPr>
          <a:xfrm>
            <a:off x="3794882" y="4741571"/>
            <a:ext cx="5374604"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535353"/>
                </a:solidFill>
              </a:defRPr>
            </a:lvl1pPr>
          </a:lstStyle>
          <a:p>
            <a:r>
              <a:t>Delivers peak levels of performance while using less energy, dramatically reducing operating costs.</a:t>
            </a:r>
          </a:p>
        </p:txBody>
      </p:sp>
      <p:pic>
        <p:nvPicPr>
          <p:cNvPr id="144" name="acer_desktop.png"/>
          <p:cNvPicPr>
            <a:picLocks noChangeAspect="1"/>
          </p:cNvPicPr>
          <p:nvPr/>
        </p:nvPicPr>
        <p:blipFill>
          <a:blip r:embed="rId3">
            <a:extLst/>
          </a:blip>
          <a:stretch>
            <a:fillRect/>
          </a:stretch>
        </p:blipFill>
        <p:spPr>
          <a:xfrm>
            <a:off x="8919107" y="1736927"/>
            <a:ext cx="1196992" cy="2078721"/>
          </a:xfrm>
          <a:prstGeom prst="rect">
            <a:avLst/>
          </a:prstGeom>
          <a:ln w="12700">
            <a:miter lim="400000"/>
          </a:ln>
        </p:spPr>
      </p:pic>
      <p:pic>
        <p:nvPicPr>
          <p:cNvPr id="145" name="desktop_monitor.png"/>
          <p:cNvPicPr>
            <a:picLocks noChangeAspect="1"/>
          </p:cNvPicPr>
          <p:nvPr/>
        </p:nvPicPr>
        <p:blipFill>
          <a:blip r:embed="rId4">
            <a:extLst/>
          </a:blip>
          <a:stretch>
            <a:fillRect/>
          </a:stretch>
        </p:blipFill>
        <p:spPr>
          <a:xfrm>
            <a:off x="6334228" y="1762327"/>
            <a:ext cx="2503917" cy="2027921"/>
          </a:xfrm>
          <a:prstGeom prst="rect">
            <a:avLst/>
          </a:prstGeom>
          <a:ln w="12700">
            <a:miter lim="400000"/>
          </a:ln>
        </p:spPr>
      </p:pic>
      <p:pic>
        <p:nvPicPr>
          <p:cNvPr id="146" name="desktop_monitor.png"/>
          <p:cNvPicPr>
            <a:picLocks noChangeAspect="1"/>
          </p:cNvPicPr>
          <p:nvPr/>
        </p:nvPicPr>
        <p:blipFill>
          <a:blip r:embed="rId4">
            <a:extLst/>
          </a:blip>
          <a:stretch>
            <a:fillRect/>
          </a:stretch>
        </p:blipFill>
        <p:spPr>
          <a:xfrm>
            <a:off x="3806928" y="1762327"/>
            <a:ext cx="2503917" cy="202792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8" name="Shape 148"/>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NCPA Approved for Printers</a:t>
            </a:r>
          </a:p>
        </p:txBody>
      </p:sp>
      <p:sp>
        <p:nvSpPr>
          <p:cNvPr id="149" name="Shape 149"/>
          <p:cNvSpPr>
            <a:spLocks noGrp="1"/>
          </p:cNvSpPr>
          <p:nvPr>
            <p:ph type="body" sz="half" idx="1"/>
          </p:nvPr>
        </p:nvSpPr>
        <p:spPr>
          <a:xfrm>
            <a:off x="838200" y="1609725"/>
            <a:ext cx="2176463" cy="4348163"/>
          </a:xfrm>
          <a:prstGeom prst="rect">
            <a:avLst/>
          </a:prstGeom>
        </p:spPr>
        <p:txBody>
          <a:bodyPr>
            <a:normAutofit/>
          </a:bodyPr>
          <a:lstStyle/>
          <a:p>
            <a:r>
              <a:rPr sz="3600" b="1" dirty="0">
                <a:solidFill>
                  <a:srgbClr val="3C708B"/>
                </a:solidFill>
              </a:rPr>
              <a:t>HP</a:t>
            </a:r>
          </a:p>
          <a:p>
            <a:r>
              <a:rPr sz="3600" b="1" dirty="0">
                <a:solidFill>
                  <a:srgbClr val="3C708B"/>
                </a:solidFill>
              </a:rPr>
              <a:t>Lexmark</a:t>
            </a:r>
          </a:p>
          <a:p>
            <a:r>
              <a:rPr sz="3600" b="1" dirty="0">
                <a:solidFill>
                  <a:srgbClr val="3C708B"/>
                </a:solidFill>
              </a:rPr>
              <a:t>Brother</a:t>
            </a:r>
          </a:p>
          <a:p>
            <a:r>
              <a:rPr sz="3600" b="1" dirty="0" smtClean="0">
                <a:solidFill>
                  <a:srgbClr val="3C708B"/>
                </a:solidFill>
              </a:rPr>
              <a:t>OkiData</a:t>
            </a:r>
          </a:p>
        </p:txBody>
      </p:sp>
      <p:pic>
        <p:nvPicPr>
          <p:cNvPr id="150" name="hpprinter.png"/>
          <p:cNvPicPr>
            <a:picLocks noChangeAspect="1"/>
          </p:cNvPicPr>
          <p:nvPr/>
        </p:nvPicPr>
        <p:blipFill>
          <a:blip r:embed="rId3">
            <a:extLst/>
          </a:blip>
          <a:stretch>
            <a:fillRect/>
          </a:stretch>
        </p:blipFill>
        <p:spPr>
          <a:xfrm>
            <a:off x="6590222" y="1690688"/>
            <a:ext cx="4302694" cy="2807784"/>
          </a:xfrm>
          <a:prstGeom prst="rect">
            <a:avLst/>
          </a:prstGeom>
          <a:ln w="12700">
            <a:miter lim="400000"/>
          </a:ln>
        </p:spPr>
      </p:pic>
      <p:sp>
        <p:nvSpPr>
          <p:cNvPr id="6" name="Shape 149"/>
          <p:cNvSpPr txBox="1">
            <a:spLocks/>
          </p:cNvSpPr>
          <p:nvPr/>
        </p:nvSpPr>
        <p:spPr>
          <a:xfrm>
            <a:off x="3469481" y="1609724"/>
            <a:ext cx="2176463" cy="43481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hangingPunct="1"/>
            <a:r>
              <a:rPr lang="en-US" sz="3600" b="1" dirty="0" smtClean="0">
                <a:solidFill>
                  <a:srgbClr val="3C708B"/>
                </a:solidFill>
              </a:rPr>
              <a:t>Samsung</a:t>
            </a:r>
          </a:p>
          <a:p>
            <a:pPr hangingPunct="1"/>
            <a:r>
              <a:rPr lang="en-US" sz="3600" b="1" dirty="0" smtClean="0">
                <a:solidFill>
                  <a:srgbClr val="3C708B"/>
                </a:solidFill>
              </a:rPr>
              <a:t>Ricoh</a:t>
            </a:r>
          </a:p>
          <a:p>
            <a:pPr hangingPunct="1"/>
            <a:r>
              <a:rPr lang="en-US" sz="3600" b="1" dirty="0" smtClean="0">
                <a:solidFill>
                  <a:srgbClr val="3C708B"/>
                </a:solidFill>
              </a:rPr>
              <a:t>Konica</a:t>
            </a:r>
          </a:p>
          <a:p>
            <a:pPr hangingPunct="1"/>
            <a:r>
              <a:rPr lang="en-US" sz="3600" b="1" dirty="0" smtClean="0">
                <a:solidFill>
                  <a:srgbClr val="3C708B"/>
                </a:solidFill>
              </a:rPr>
              <a:t>Xerox</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lvl1pPr>
              <a:defRPr b="1">
                <a:solidFill>
                  <a:srgbClr val="003466"/>
                </a:solidFill>
                <a:latin typeface="Gotham-Bold"/>
                <a:ea typeface="Gotham-Bold"/>
                <a:cs typeface="Gotham-Bold"/>
                <a:sym typeface="Gotham-Bold"/>
              </a:defRPr>
            </a:lvl1pPr>
          </a:lstStyle>
          <a:p>
            <a:r>
              <a:t>NCPA Approved for PDAs</a:t>
            </a:r>
          </a:p>
        </p:txBody>
      </p:sp>
      <p:pic>
        <p:nvPicPr>
          <p:cNvPr id="153" name="Pocket_pc.jpg"/>
          <p:cNvPicPr>
            <a:picLocks noChangeAspect="1"/>
          </p:cNvPicPr>
          <p:nvPr/>
        </p:nvPicPr>
        <p:blipFill>
          <a:blip r:embed="rId3">
            <a:extLst/>
          </a:blip>
          <a:stretch>
            <a:fillRect/>
          </a:stretch>
        </p:blipFill>
        <p:spPr>
          <a:xfrm>
            <a:off x="2194439" y="1805782"/>
            <a:ext cx="1781420" cy="2777483"/>
          </a:xfrm>
          <a:prstGeom prst="rect">
            <a:avLst/>
          </a:prstGeom>
          <a:ln w="12700">
            <a:miter lim="400000"/>
          </a:ln>
        </p:spPr>
      </p:pic>
      <p:pic>
        <p:nvPicPr>
          <p:cNvPr id="154" name="PTL565E_d3_2.jpg"/>
          <p:cNvPicPr>
            <a:picLocks noChangeAspect="1"/>
          </p:cNvPicPr>
          <p:nvPr/>
        </p:nvPicPr>
        <p:blipFill>
          <a:blip r:embed="rId4">
            <a:extLst/>
          </a:blip>
          <a:stretch>
            <a:fillRect/>
          </a:stretch>
        </p:blipFill>
        <p:spPr>
          <a:xfrm>
            <a:off x="6363592" y="1617175"/>
            <a:ext cx="1328843" cy="2910798"/>
          </a:xfrm>
          <a:prstGeom prst="rect">
            <a:avLst/>
          </a:prstGeom>
          <a:ln w="12700">
            <a:miter lim="400000"/>
          </a:ln>
        </p:spPr>
      </p:pic>
      <p:pic>
        <p:nvPicPr>
          <p:cNvPr id="155" name="asuspda.jpg"/>
          <p:cNvPicPr>
            <a:picLocks noChangeAspect="1"/>
          </p:cNvPicPr>
          <p:nvPr/>
        </p:nvPicPr>
        <p:blipFill>
          <a:blip r:embed="rId5">
            <a:extLst/>
          </a:blip>
          <a:stretch>
            <a:fillRect/>
          </a:stretch>
        </p:blipFill>
        <p:spPr>
          <a:xfrm>
            <a:off x="4354177" y="1760351"/>
            <a:ext cx="1445502" cy="2777483"/>
          </a:xfrm>
          <a:prstGeom prst="rect">
            <a:avLst/>
          </a:prstGeom>
          <a:ln w="12700">
            <a:miter lim="400000"/>
          </a:ln>
        </p:spPr>
      </p:pic>
      <p:sp>
        <p:nvSpPr>
          <p:cNvPr id="156" name="Shape 156"/>
          <p:cNvSpPr/>
          <p:nvPr/>
        </p:nvSpPr>
        <p:spPr>
          <a:xfrm>
            <a:off x="3328988" y="4977129"/>
            <a:ext cx="5262379" cy="46166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2200">
                <a:solidFill>
                  <a:srgbClr val="535353"/>
                </a:solidFill>
              </a:defRPr>
            </a:lvl1pPr>
          </a:lstStyle>
          <a:p>
            <a:r>
              <a:rPr sz="2400" dirty="0"/>
              <a:t>PDAs - Pharos - Viewsonic</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8" name="Shape 158"/>
          <p:cNvSpPr>
            <a:spLocks noGrp="1"/>
          </p:cNvSpPr>
          <p:nvPr>
            <p:ph type="title"/>
          </p:nvPr>
        </p:nvSpPr>
        <p:spPr>
          <a:xfrm>
            <a:off x="838200" y="365125"/>
            <a:ext cx="11353800" cy="1325563"/>
          </a:xfrm>
          <a:prstGeom prst="rect">
            <a:avLst/>
          </a:prstGeom>
        </p:spPr>
        <p:txBody>
          <a:bodyPr/>
          <a:lstStyle>
            <a:lvl1pPr defTabSz="905255">
              <a:defRPr sz="4356" b="1">
                <a:solidFill>
                  <a:srgbClr val="003466"/>
                </a:solidFill>
                <a:latin typeface="Gotham-Bold"/>
                <a:ea typeface="Gotham-Bold"/>
                <a:cs typeface="Gotham-Bold"/>
                <a:sym typeface="Gotham-Bold"/>
              </a:defRPr>
            </a:lvl1pPr>
          </a:lstStyle>
          <a:p>
            <a:r>
              <a:rPr dirty="0"/>
              <a:t>Instructional and Public Safety Bundles</a:t>
            </a:r>
          </a:p>
        </p:txBody>
      </p:sp>
      <p:sp>
        <p:nvSpPr>
          <p:cNvPr id="159" name="Shape 159"/>
          <p:cNvSpPr>
            <a:spLocks noGrp="1"/>
          </p:cNvSpPr>
          <p:nvPr>
            <p:ph type="body" sz="half" idx="1"/>
          </p:nvPr>
        </p:nvSpPr>
        <p:spPr>
          <a:xfrm>
            <a:off x="838200" y="1546225"/>
            <a:ext cx="10515600" cy="2719488"/>
          </a:xfrm>
          <a:prstGeom prst="rect">
            <a:avLst/>
          </a:prstGeom>
        </p:spPr>
        <p:txBody>
          <a:bodyPr/>
          <a:lstStyle/>
          <a:p>
            <a:pPr>
              <a:defRPr sz="1500"/>
            </a:pPr>
            <a:r>
              <a:rPr dirty="0">
                <a:solidFill>
                  <a:srgbClr val="3C708B"/>
                </a:solidFill>
              </a:rPr>
              <a:t>Elmo TT02RX + NCPA approved desktop/laptop</a:t>
            </a:r>
          </a:p>
          <a:p>
            <a:pPr>
              <a:defRPr sz="1500"/>
            </a:pPr>
            <a:r>
              <a:rPr dirty="0">
                <a:solidFill>
                  <a:srgbClr val="3C708B"/>
                </a:solidFill>
              </a:rPr>
              <a:t>FrontRow Pro Digital + NCPA approved desktop/laptop</a:t>
            </a:r>
          </a:p>
          <a:p>
            <a:pPr>
              <a:defRPr sz="1500"/>
            </a:pPr>
            <a:r>
              <a:rPr dirty="0">
                <a:solidFill>
                  <a:srgbClr val="3C708B"/>
                </a:solidFill>
              </a:rPr>
              <a:t>Turning Point 24/32 student response cards + NCPA approved desktop/laptop</a:t>
            </a:r>
          </a:p>
          <a:p>
            <a:pPr>
              <a:defRPr sz="1500"/>
            </a:pPr>
            <a:r>
              <a:rPr dirty="0">
                <a:solidFill>
                  <a:srgbClr val="3C708B"/>
                </a:solidFill>
              </a:rPr>
              <a:t>Mimio + NCPA approved desktop/laptop</a:t>
            </a:r>
          </a:p>
          <a:p>
            <a:pPr>
              <a:defRPr sz="1500"/>
            </a:pPr>
            <a:r>
              <a:rPr dirty="0">
                <a:solidFill>
                  <a:srgbClr val="3C708B"/>
                </a:solidFill>
              </a:rPr>
              <a:t>Dyknow software + NCPA approved desktop/laptop</a:t>
            </a:r>
          </a:p>
          <a:p>
            <a:pPr>
              <a:defRPr sz="1500"/>
            </a:pPr>
            <a:r>
              <a:rPr dirty="0">
                <a:solidFill>
                  <a:srgbClr val="3C708B"/>
                </a:solidFill>
              </a:rPr>
              <a:t>AverMedia CP155</a:t>
            </a:r>
            <a:r>
              <a:rPr dirty="0"/>
              <a:t> </a:t>
            </a:r>
            <a:r>
              <a:rPr dirty="0">
                <a:solidFill>
                  <a:srgbClr val="3C708B"/>
                </a:solidFill>
              </a:rPr>
              <a:t>+ NCPA approved desktop/laptop</a:t>
            </a:r>
          </a:p>
          <a:p>
            <a:pPr>
              <a:defRPr sz="1500"/>
            </a:pPr>
            <a:r>
              <a:rPr dirty="0">
                <a:solidFill>
                  <a:srgbClr val="3C708B"/>
                </a:solidFill>
              </a:rPr>
              <a:t>Panasonic Toughbook/ Arbitrator/ Havis/ Gamber Johnson</a:t>
            </a:r>
          </a:p>
        </p:txBody>
      </p:sp>
      <p:sp>
        <p:nvSpPr>
          <p:cNvPr id="160" name="Shape 160"/>
          <p:cNvSpPr/>
          <p:nvPr/>
        </p:nvSpPr>
        <p:spPr>
          <a:xfrm>
            <a:off x="1013582" y="3910329"/>
            <a:ext cx="3665115" cy="383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b="1">
                <a:solidFill>
                  <a:srgbClr val="535353"/>
                </a:solidFill>
              </a:defRPr>
            </a:lvl1pPr>
          </a:lstStyle>
          <a:p>
            <a:r>
              <a:t>21st Century Classrooms</a:t>
            </a:r>
          </a:p>
        </p:txBody>
      </p:sp>
      <p:sp>
        <p:nvSpPr>
          <p:cNvPr id="161" name="Shape 161"/>
          <p:cNvSpPr/>
          <p:nvPr/>
        </p:nvSpPr>
        <p:spPr>
          <a:xfrm>
            <a:off x="838199" y="4276725"/>
            <a:ext cx="10515601" cy="13255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marL="176021" indent="-176021" defTabSz="704087">
              <a:lnSpc>
                <a:spcPct val="90000"/>
              </a:lnSpc>
              <a:spcBef>
                <a:spcPts val="700"/>
              </a:spcBef>
              <a:buSzPct val="100000"/>
              <a:buFont typeface="Arial"/>
              <a:buChar char="•"/>
              <a:defRPr sz="1309"/>
            </a:pPr>
            <a:r>
              <a:rPr b="1" u="sng">
                <a:solidFill>
                  <a:srgbClr val="535353"/>
                </a:solidFill>
              </a:rPr>
              <a:t>BASIC-</a:t>
            </a:r>
            <a:r>
              <a:t> </a:t>
            </a:r>
            <a:r>
              <a:rPr>
                <a:solidFill>
                  <a:srgbClr val="3C708B"/>
                </a:solidFill>
              </a:rPr>
              <a:t>NCPA approved desktop/laptop, Mimio Interactive, Mimio Wireless, &amp; Elmo TT02RX</a:t>
            </a:r>
          </a:p>
          <a:p>
            <a:pPr marL="176021" indent="-176021" defTabSz="704087">
              <a:lnSpc>
                <a:spcPct val="90000"/>
              </a:lnSpc>
              <a:spcBef>
                <a:spcPts val="700"/>
              </a:spcBef>
              <a:buSzPct val="100000"/>
              <a:buFont typeface="Arial"/>
              <a:buChar char="•"/>
              <a:defRPr sz="1309" b="1" u="sng">
                <a:solidFill>
                  <a:srgbClr val="535353"/>
                </a:solidFill>
              </a:defRPr>
            </a:pPr>
            <a:r>
              <a:t>INTERMEDIATE- </a:t>
            </a:r>
            <a:r>
              <a:rPr b="0" u="none">
                <a:solidFill>
                  <a:srgbClr val="3C708B"/>
                </a:solidFill>
              </a:rPr>
              <a:t>NCPA approved desktop/laptop, Mimio Wireless, Mimio Interactive, Turning Point 32 pack response cards &amp; Elmo TT02RX</a:t>
            </a:r>
          </a:p>
          <a:p>
            <a:pPr marL="176021" indent="-176021" defTabSz="704087">
              <a:lnSpc>
                <a:spcPct val="90000"/>
              </a:lnSpc>
              <a:spcBef>
                <a:spcPts val="700"/>
              </a:spcBef>
              <a:buSzPct val="100000"/>
              <a:buFont typeface="Arial"/>
              <a:buChar char="•"/>
              <a:defRPr sz="1309" b="1" u="sng">
                <a:solidFill>
                  <a:srgbClr val="535353"/>
                </a:solidFill>
              </a:defRPr>
            </a:pPr>
            <a:r>
              <a:t>INTERMEDIATE- </a:t>
            </a:r>
            <a:r>
              <a:rPr b="0" u="none">
                <a:solidFill>
                  <a:srgbClr val="3C708B"/>
                </a:solidFill>
              </a:rPr>
              <a:t>NCPA approved desktop/laptop, Mimio Wireless, Mimio Interactive, Turning Point 32 pack response cards, FrontRow Pro Digital &amp; Elmo TT02RX</a:t>
            </a:r>
          </a:p>
          <a:p>
            <a:pPr marL="176021" indent="-176021" defTabSz="704087">
              <a:lnSpc>
                <a:spcPct val="90000"/>
              </a:lnSpc>
              <a:spcBef>
                <a:spcPts val="700"/>
              </a:spcBef>
              <a:buSzPct val="100000"/>
              <a:buFont typeface="Arial"/>
              <a:buChar char="•"/>
              <a:defRPr sz="1309" b="1" u="sng">
                <a:solidFill>
                  <a:srgbClr val="535353"/>
                </a:solidFill>
              </a:defRPr>
            </a:pPr>
            <a:r>
              <a:rPr u="none"/>
              <a:t>Howard Petcarts</a:t>
            </a:r>
            <a:r>
              <a:rPr b="0" u="none">
                <a:solidFill>
                  <a:srgbClr val="3C708B"/>
                </a:solidFill>
              </a:rPr>
              <a:t> (Basic, Aver, Elmo Models)</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1556</TotalTime>
  <Words>1623</Words>
  <Application>Microsoft Macintosh PowerPoint</Application>
  <PresentationFormat>Widescreen</PresentationFormat>
  <Paragraphs>256</Paragraphs>
  <Slides>33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Gotham-Bold</vt:lpstr>
      <vt:lpstr>Office Theme</vt:lpstr>
      <vt:lpstr>HOWARD TECHNOLOGY SOLUTIONS</vt:lpstr>
      <vt:lpstr>About Us</vt:lpstr>
      <vt:lpstr>Howard Partner Program Benefits</vt:lpstr>
      <vt:lpstr>NCPA Website</vt:lpstr>
      <vt:lpstr>NCPA Approved Servers</vt:lpstr>
      <vt:lpstr>NCPA Approved for Workstations</vt:lpstr>
      <vt:lpstr>NCPA Approved for Printers</vt:lpstr>
      <vt:lpstr>NCPA Approved for PDAs</vt:lpstr>
      <vt:lpstr>Instructional and Public Safety Bundles</vt:lpstr>
      <vt:lpstr>NCPA Approved for Monitors</vt:lpstr>
      <vt:lpstr>NCPA Approved for Projectors</vt:lpstr>
      <vt:lpstr>NCPA Approved for OS/ Software</vt:lpstr>
      <vt:lpstr>NCPA Approved LAN / WAN</vt:lpstr>
      <vt:lpstr>NCPA Approved Accessories</vt:lpstr>
      <vt:lpstr>TIPS/TAPS</vt:lpstr>
      <vt:lpstr>Howard Desktops</vt:lpstr>
      <vt:lpstr>Howard Laptops</vt:lpstr>
      <vt:lpstr>Howard Servers</vt:lpstr>
      <vt:lpstr>Howard Kiosk Solutions</vt:lpstr>
      <vt:lpstr>Office Solutions</vt:lpstr>
      <vt:lpstr>Digital Signage</vt:lpstr>
      <vt:lpstr>Storage / Infrastructure</vt:lpstr>
      <vt:lpstr>Conference Room &amp; Training Solutions</vt:lpstr>
      <vt:lpstr>HTPP</vt:lpstr>
      <vt:lpstr>HTPP</vt:lpstr>
      <vt:lpstr>Howard Return Policy</vt:lpstr>
      <vt:lpstr>Quotes / Orders</vt:lpstr>
      <vt:lpstr>Ordering</vt:lpstr>
      <vt:lpstr>Flow Chart</vt:lpstr>
      <vt:lpstr>Howard Products &amp; Services</vt:lpstr>
      <vt:lpstr>Howard Products &amp; Services</vt:lpstr>
      <vt:lpstr>Howard Products &amp; Services</vt:lpstr>
      <vt:lpstr>Howard Products &amp; Services</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HOWARD TECHNOLOGY SOLUTIONS</dc:title>
  <cp:lastModifiedBy>Ashley Grant</cp:lastModifiedBy>
  <cp:revision>40</cp:revision>
  <dcterms:modified xsi:type="dcterms:W3CDTF">2017-02-09T19:08:54Z</dcterms:modified>
</cp:coreProperties>
</file>