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9" r:id="rId21"/>
    <p:sldId id="276" r:id="rId22"/>
    <p:sldId id="278" r:id="rId23"/>
    <p:sldId id="280" r:id="rId24"/>
    <p:sldId id="281" r:id="rId25"/>
    <p:sldId id="277"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86"/>
    <p:restoredTop sz="94654"/>
  </p:normalViewPr>
  <p:slideViewPr>
    <p:cSldViewPr snapToGrid="0" snapToObjects="1">
      <p:cViewPr varScale="1">
        <p:scale>
          <a:sx n="126" d="100"/>
          <a:sy n="126" d="100"/>
        </p:scale>
        <p:origin x="300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7CAA62F-582D-D748-B200-FA712409B3F9}" type="datetimeFigureOut">
              <a:rPr lang="en-US" smtClean="0"/>
              <a:t>6/22/17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B0C126-044B-5E44-8D75-D62EE50F7389}" type="slidenum">
              <a:rPr lang="en-US" smtClean="0"/>
              <a:t>‹#›</a:t>
            </a:fld>
            <a:endParaRPr lang="en-US"/>
          </a:p>
        </p:txBody>
      </p:sp>
    </p:spTree>
    <p:extLst>
      <p:ext uri="{BB962C8B-B14F-4D97-AF65-F5344CB8AC3E}">
        <p14:creationId xmlns:p14="http://schemas.microsoft.com/office/powerpoint/2010/main" val="2092209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7CAA62F-582D-D748-B200-FA712409B3F9}" type="datetimeFigureOut">
              <a:rPr lang="en-US" smtClean="0"/>
              <a:t>6/22/17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B0C126-044B-5E44-8D75-D62EE50F7389}" type="slidenum">
              <a:rPr lang="en-US" smtClean="0"/>
              <a:t>‹#›</a:t>
            </a:fld>
            <a:endParaRPr lang="en-US"/>
          </a:p>
        </p:txBody>
      </p:sp>
    </p:spTree>
    <p:extLst>
      <p:ext uri="{BB962C8B-B14F-4D97-AF65-F5344CB8AC3E}">
        <p14:creationId xmlns:p14="http://schemas.microsoft.com/office/powerpoint/2010/main" val="1344621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7CAA62F-582D-D748-B200-FA712409B3F9}" type="datetimeFigureOut">
              <a:rPr lang="en-US" smtClean="0"/>
              <a:t>6/22/17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B0C126-044B-5E44-8D75-D62EE50F7389}" type="slidenum">
              <a:rPr lang="en-US" smtClean="0"/>
              <a:t>‹#›</a:t>
            </a:fld>
            <a:endParaRPr lang="en-US"/>
          </a:p>
        </p:txBody>
      </p:sp>
    </p:spTree>
    <p:extLst>
      <p:ext uri="{BB962C8B-B14F-4D97-AF65-F5344CB8AC3E}">
        <p14:creationId xmlns:p14="http://schemas.microsoft.com/office/powerpoint/2010/main" val="1080023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7CAA62F-582D-D748-B200-FA712409B3F9}" type="datetimeFigureOut">
              <a:rPr lang="en-US" smtClean="0"/>
              <a:t>6/22/17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B0C126-044B-5E44-8D75-D62EE50F7389}" type="slidenum">
              <a:rPr lang="en-US" smtClean="0"/>
              <a:t>‹#›</a:t>
            </a:fld>
            <a:endParaRPr lang="en-US"/>
          </a:p>
        </p:txBody>
      </p:sp>
    </p:spTree>
    <p:extLst>
      <p:ext uri="{BB962C8B-B14F-4D97-AF65-F5344CB8AC3E}">
        <p14:creationId xmlns:p14="http://schemas.microsoft.com/office/powerpoint/2010/main" val="861645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CAA62F-582D-D748-B200-FA712409B3F9}" type="datetimeFigureOut">
              <a:rPr lang="en-US" smtClean="0"/>
              <a:t>6/22/17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B0C126-044B-5E44-8D75-D62EE50F7389}" type="slidenum">
              <a:rPr lang="en-US" smtClean="0"/>
              <a:t>‹#›</a:t>
            </a:fld>
            <a:endParaRPr lang="en-US"/>
          </a:p>
        </p:txBody>
      </p:sp>
    </p:spTree>
    <p:extLst>
      <p:ext uri="{BB962C8B-B14F-4D97-AF65-F5344CB8AC3E}">
        <p14:creationId xmlns:p14="http://schemas.microsoft.com/office/powerpoint/2010/main" val="1194459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7CAA62F-582D-D748-B200-FA712409B3F9}" type="datetimeFigureOut">
              <a:rPr lang="en-US" smtClean="0"/>
              <a:t>6/22/17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B0C126-044B-5E44-8D75-D62EE50F7389}" type="slidenum">
              <a:rPr lang="en-US" smtClean="0"/>
              <a:t>‹#›</a:t>
            </a:fld>
            <a:endParaRPr lang="en-US"/>
          </a:p>
        </p:txBody>
      </p:sp>
    </p:spTree>
    <p:extLst>
      <p:ext uri="{BB962C8B-B14F-4D97-AF65-F5344CB8AC3E}">
        <p14:creationId xmlns:p14="http://schemas.microsoft.com/office/powerpoint/2010/main" val="610423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7CAA62F-582D-D748-B200-FA712409B3F9}" type="datetimeFigureOut">
              <a:rPr lang="en-US" smtClean="0"/>
              <a:t>6/22/17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B0C126-044B-5E44-8D75-D62EE50F7389}" type="slidenum">
              <a:rPr lang="en-US" smtClean="0"/>
              <a:t>‹#›</a:t>
            </a:fld>
            <a:endParaRPr lang="en-US"/>
          </a:p>
        </p:txBody>
      </p:sp>
    </p:spTree>
    <p:extLst>
      <p:ext uri="{BB962C8B-B14F-4D97-AF65-F5344CB8AC3E}">
        <p14:creationId xmlns:p14="http://schemas.microsoft.com/office/powerpoint/2010/main" val="865962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7CAA62F-582D-D748-B200-FA712409B3F9}" type="datetimeFigureOut">
              <a:rPr lang="en-US" smtClean="0"/>
              <a:t>6/22/17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B0C126-044B-5E44-8D75-D62EE50F7389}" type="slidenum">
              <a:rPr lang="en-US" smtClean="0"/>
              <a:t>‹#›</a:t>
            </a:fld>
            <a:endParaRPr lang="en-US"/>
          </a:p>
        </p:txBody>
      </p:sp>
    </p:spTree>
    <p:extLst>
      <p:ext uri="{BB962C8B-B14F-4D97-AF65-F5344CB8AC3E}">
        <p14:creationId xmlns:p14="http://schemas.microsoft.com/office/powerpoint/2010/main" val="739061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CAA62F-582D-D748-B200-FA712409B3F9}" type="datetimeFigureOut">
              <a:rPr lang="en-US" smtClean="0"/>
              <a:t>6/22/17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B0C126-044B-5E44-8D75-D62EE50F7389}" type="slidenum">
              <a:rPr lang="en-US" smtClean="0"/>
              <a:t>‹#›</a:t>
            </a:fld>
            <a:endParaRPr lang="en-US"/>
          </a:p>
        </p:txBody>
      </p:sp>
    </p:spTree>
    <p:extLst>
      <p:ext uri="{BB962C8B-B14F-4D97-AF65-F5344CB8AC3E}">
        <p14:creationId xmlns:p14="http://schemas.microsoft.com/office/powerpoint/2010/main" val="367048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CAA62F-582D-D748-B200-FA712409B3F9}" type="datetimeFigureOut">
              <a:rPr lang="en-US" smtClean="0"/>
              <a:t>6/22/17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B0C126-044B-5E44-8D75-D62EE50F7389}" type="slidenum">
              <a:rPr lang="en-US" smtClean="0"/>
              <a:t>‹#›</a:t>
            </a:fld>
            <a:endParaRPr lang="en-US"/>
          </a:p>
        </p:txBody>
      </p:sp>
    </p:spTree>
    <p:extLst>
      <p:ext uri="{BB962C8B-B14F-4D97-AF65-F5344CB8AC3E}">
        <p14:creationId xmlns:p14="http://schemas.microsoft.com/office/powerpoint/2010/main" val="1407424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CAA62F-582D-D748-B200-FA712409B3F9}" type="datetimeFigureOut">
              <a:rPr lang="en-US" smtClean="0"/>
              <a:t>6/22/17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B0C126-044B-5E44-8D75-D62EE50F7389}" type="slidenum">
              <a:rPr lang="en-US" smtClean="0"/>
              <a:t>‹#›</a:t>
            </a:fld>
            <a:endParaRPr lang="en-US"/>
          </a:p>
        </p:txBody>
      </p:sp>
    </p:spTree>
    <p:extLst>
      <p:ext uri="{BB962C8B-B14F-4D97-AF65-F5344CB8AC3E}">
        <p14:creationId xmlns:p14="http://schemas.microsoft.com/office/powerpoint/2010/main" val="5259477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CAA62F-582D-D748-B200-FA712409B3F9}" type="datetimeFigureOut">
              <a:rPr lang="en-US" smtClean="0"/>
              <a:t>6/22/17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B0C126-044B-5E44-8D75-D62EE50F7389}" type="slidenum">
              <a:rPr lang="en-US" smtClean="0"/>
              <a:t>‹#›</a:t>
            </a:fld>
            <a:endParaRPr lang="en-US"/>
          </a:p>
        </p:txBody>
      </p:sp>
    </p:spTree>
    <p:extLst>
      <p:ext uri="{BB962C8B-B14F-4D97-AF65-F5344CB8AC3E}">
        <p14:creationId xmlns:p14="http://schemas.microsoft.com/office/powerpoint/2010/main" val="12810505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7.jpeg"/><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Box 3"/>
          <p:cNvSpPr txBox="1">
            <a:spLocks noChangeArrowheads="1"/>
          </p:cNvSpPr>
          <p:nvPr/>
        </p:nvSpPr>
        <p:spPr bwMode="auto">
          <a:xfrm>
            <a:off x="4826000" y="1259609"/>
            <a:ext cx="40513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4800" dirty="0" smtClean="0">
                <a:solidFill>
                  <a:schemeClr val="bg1"/>
                </a:solidFill>
                <a:latin typeface="Bernard MT Condensed" panose="02050806060905020404" pitchFamily="18" charset="0"/>
                <a:cs typeface="Arial" panose="020B0604020202020204" pitchFamily="34" charset="0"/>
              </a:rPr>
              <a:t>2014 </a:t>
            </a:r>
          </a:p>
          <a:p>
            <a:pPr algn="ctr" eaLnBrk="1" hangingPunct="1"/>
            <a:r>
              <a:rPr lang="en-US" sz="4800" dirty="0" smtClean="0">
                <a:solidFill>
                  <a:schemeClr val="bg1"/>
                </a:solidFill>
                <a:latin typeface="Bernard MT Condensed" panose="02050806060905020404" pitchFamily="18" charset="0"/>
                <a:cs typeface="Arial" panose="020B0604020202020204" pitchFamily="34" charset="0"/>
              </a:rPr>
              <a:t>Stockholder’s </a:t>
            </a:r>
          </a:p>
          <a:p>
            <a:pPr algn="ctr" eaLnBrk="1" hangingPunct="1"/>
            <a:r>
              <a:rPr lang="en-US" sz="4800" dirty="0" smtClean="0">
                <a:solidFill>
                  <a:schemeClr val="bg1"/>
                </a:solidFill>
                <a:latin typeface="Bernard MT Condensed" panose="02050806060905020404" pitchFamily="18" charset="0"/>
                <a:cs typeface="Arial" panose="020B0604020202020204" pitchFamily="34" charset="0"/>
              </a:rPr>
              <a:t>Meeting</a:t>
            </a:r>
            <a:endParaRPr lang="en-US" sz="4800" dirty="0">
              <a:solidFill>
                <a:schemeClr val="bg1"/>
              </a:solidFill>
              <a:latin typeface="Bernard MT Condensed" panose="02050806060905020404" pitchFamily="18" charset="0"/>
              <a:cs typeface="Arial" panose="020B0604020202020204" pitchFamily="34" charset="0"/>
            </a:endParaRPr>
          </a:p>
        </p:txBody>
      </p:sp>
      <p:sp>
        <p:nvSpPr>
          <p:cNvPr id="4101" name="TextBox 4"/>
          <p:cNvSpPr txBox="1">
            <a:spLocks noChangeArrowheads="1"/>
          </p:cNvSpPr>
          <p:nvPr/>
        </p:nvSpPr>
        <p:spPr bwMode="auto">
          <a:xfrm>
            <a:off x="4749800" y="4140200"/>
            <a:ext cx="4051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4400" dirty="0">
                <a:solidFill>
                  <a:schemeClr val="bg1"/>
                </a:solidFill>
                <a:latin typeface="Bernard MT Condensed" panose="02050806060905020404" pitchFamily="18" charset="0"/>
              </a:rPr>
              <a:t>WELCOME</a:t>
            </a:r>
          </a:p>
        </p:txBody>
      </p:sp>
      <p:pic>
        <p:nvPicPr>
          <p:cNvPr id="6" name="Picture 5" descr="01 Welcome.jpg"/>
          <p:cNvPicPr>
            <a:picLocks noChangeAspect="1"/>
          </p:cNvPicPr>
          <p:nvPr/>
        </p:nvPicPr>
        <p:blipFill>
          <a:blip r:embed="rId2"/>
          <a:stretch>
            <a:fillRect/>
          </a:stretch>
        </p:blipFill>
        <p:spPr>
          <a:xfrm>
            <a:off x="0" y="0"/>
            <a:ext cx="9144000" cy="6858000"/>
          </a:xfrm>
          <a:prstGeom prst="rect">
            <a:avLst/>
          </a:prstGeom>
        </p:spPr>
      </p:pic>
      <p:sp>
        <p:nvSpPr>
          <p:cNvPr id="8" name="TextBox 7"/>
          <p:cNvSpPr txBox="1">
            <a:spLocks noChangeArrowheads="1"/>
          </p:cNvSpPr>
          <p:nvPr/>
        </p:nvSpPr>
        <p:spPr bwMode="auto">
          <a:xfrm>
            <a:off x="4699000" y="1689100"/>
            <a:ext cx="4229100"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lang="en-US" sz="3200" dirty="0" smtClean="0">
              <a:solidFill>
                <a:schemeClr val="bg1"/>
              </a:solidFill>
              <a:latin typeface="Avenir Medium"/>
              <a:cs typeface="Avenir Medium"/>
            </a:endParaRPr>
          </a:p>
          <a:p>
            <a:pPr algn="ctr" eaLnBrk="1" hangingPunct="1"/>
            <a:endParaRPr lang="en-US" sz="3200" dirty="0" smtClean="0">
              <a:solidFill>
                <a:schemeClr val="bg1"/>
              </a:solidFill>
              <a:latin typeface="Avenir Medium"/>
              <a:cs typeface="Avenir Medium"/>
            </a:endParaRPr>
          </a:p>
          <a:p>
            <a:pPr algn="ctr" eaLnBrk="1" hangingPunct="1"/>
            <a:r>
              <a:rPr lang="en-US" sz="5000" dirty="0" smtClean="0">
                <a:solidFill>
                  <a:schemeClr val="bg1"/>
                </a:solidFill>
                <a:latin typeface="Avenir Medium"/>
                <a:cs typeface="Avenir Medium"/>
              </a:rPr>
              <a:t>WELCOME</a:t>
            </a:r>
            <a:endParaRPr lang="en-US" sz="5000" dirty="0">
              <a:solidFill>
                <a:schemeClr val="bg1"/>
              </a:solidFill>
              <a:latin typeface="Avenir Medium"/>
              <a:cs typeface="Avenir Medium"/>
            </a:endParaRPr>
          </a:p>
        </p:txBody>
      </p:sp>
      <p:sp>
        <p:nvSpPr>
          <p:cNvPr id="4" name="Slide Number Placeholder 3"/>
          <p:cNvSpPr>
            <a:spLocks noGrp="1"/>
          </p:cNvSpPr>
          <p:nvPr>
            <p:ph type="sldNum" sz="quarter" idx="12"/>
          </p:nvPr>
        </p:nvSpPr>
        <p:spPr/>
        <p:txBody>
          <a:bodyPr/>
          <a:lstStyle/>
          <a:p>
            <a:pPr>
              <a:defRPr/>
            </a:pPr>
            <a:fld id="{1E745F62-82B9-4F5B-A304-DBDB82392A59}" type="slidenum">
              <a:rPr lang="en-US" smtClean="0"/>
              <a:pPr>
                <a:defRPr/>
              </a:pPr>
              <a:t>1</a:t>
            </a:fld>
            <a:endParaRPr lang="en-US"/>
          </a:p>
        </p:txBody>
      </p:sp>
    </p:spTree>
    <p:extLst>
      <p:ext uri="{BB962C8B-B14F-4D97-AF65-F5344CB8AC3E}">
        <p14:creationId xmlns:p14="http://schemas.microsoft.com/office/powerpoint/2010/main" val="768945549"/>
      </p:ext>
    </p:extLst>
  </p:cSld>
  <p:clrMapOvr>
    <a:masterClrMapping/>
  </p:clrMapOvr>
  <p:transition>
    <p:strips dir="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01 Industries Header.jpg"/>
          <p:cNvPicPr>
            <a:picLocks noChangeAspect="1"/>
          </p:cNvPicPr>
          <p:nvPr/>
        </p:nvPicPr>
        <p:blipFill>
          <a:blip r:embed="rId2"/>
          <a:stretch>
            <a:fillRect/>
          </a:stretch>
        </p:blipFill>
        <p:spPr>
          <a:xfrm>
            <a:off x="0" y="0"/>
            <a:ext cx="9144000" cy="758785"/>
          </a:xfrm>
          <a:prstGeom prst="rect">
            <a:avLst/>
          </a:prstGeom>
        </p:spPr>
      </p:pic>
      <p:pic>
        <p:nvPicPr>
          <p:cNvPr id="12" name="Picture 11" descr="Footer.jpg"/>
          <p:cNvPicPr>
            <a:picLocks noChangeAspect="1"/>
          </p:cNvPicPr>
          <p:nvPr/>
        </p:nvPicPr>
        <p:blipFill>
          <a:blip r:embed="rId3"/>
          <a:stretch>
            <a:fillRect/>
          </a:stretch>
        </p:blipFill>
        <p:spPr>
          <a:xfrm>
            <a:off x="0" y="5127707"/>
            <a:ext cx="9144000" cy="1730293"/>
          </a:xfrm>
          <a:prstGeom prst="rect">
            <a:avLst/>
          </a:prstGeom>
        </p:spPr>
      </p:pic>
      <p:sp>
        <p:nvSpPr>
          <p:cNvPr id="9" name="TextBox 22"/>
          <p:cNvSpPr txBox="1">
            <a:spLocks noChangeArrowheads="1"/>
          </p:cNvSpPr>
          <p:nvPr/>
        </p:nvSpPr>
        <p:spPr bwMode="auto">
          <a:xfrm>
            <a:off x="1390650" y="935036"/>
            <a:ext cx="636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3200" b="1" dirty="0">
                <a:solidFill>
                  <a:srgbClr val="15539A"/>
                </a:solidFill>
                <a:latin typeface="Avenir Medium"/>
                <a:cs typeface="Avenir Medium"/>
              </a:rPr>
              <a:t>BUSINESS MODEL EXAMPLES</a:t>
            </a:r>
          </a:p>
        </p:txBody>
      </p:sp>
      <p:sp>
        <p:nvSpPr>
          <p:cNvPr id="8" name="Rectangle 7"/>
          <p:cNvSpPr/>
          <p:nvPr/>
        </p:nvSpPr>
        <p:spPr>
          <a:xfrm>
            <a:off x="833120" y="2262422"/>
            <a:ext cx="7486650" cy="1569660"/>
          </a:xfrm>
          <a:prstGeom prst="rect">
            <a:avLst/>
          </a:prstGeom>
        </p:spPr>
        <p:txBody>
          <a:bodyPr wrap="square">
            <a:spAutoFit/>
          </a:bodyPr>
          <a:lstStyle/>
          <a:p>
            <a:r>
              <a:rPr lang="en-US" sz="2400" dirty="0">
                <a:solidFill>
                  <a:srgbClr val="15539A"/>
                </a:solidFill>
                <a:latin typeface="Helvetica"/>
                <a:cs typeface="Helvetica"/>
              </a:rPr>
              <a:t>Howard Industries, Inc. – Business Model #1</a:t>
            </a:r>
          </a:p>
          <a:p>
            <a:pPr marL="342900" indent="-342900">
              <a:buFont typeface="Arial" panose="020B0604020202020204" pitchFamily="34" charset="0"/>
              <a:buChar char="•"/>
            </a:pPr>
            <a:r>
              <a:rPr lang="en-US" sz="2400" dirty="0">
                <a:solidFill>
                  <a:srgbClr val="15539A"/>
                </a:solidFill>
                <a:latin typeface="Helvetica"/>
                <a:cs typeface="Helvetica"/>
              </a:rPr>
              <a:t>Improve existing pole type transformer</a:t>
            </a:r>
          </a:p>
          <a:p>
            <a:pPr marL="342900" indent="-342900">
              <a:buFont typeface="Arial" panose="020B0604020202020204" pitchFamily="34" charset="0"/>
              <a:buChar char="•"/>
            </a:pPr>
            <a:r>
              <a:rPr lang="en-US" sz="2400" dirty="0">
                <a:solidFill>
                  <a:srgbClr val="15539A"/>
                </a:solidFill>
                <a:latin typeface="Helvetica"/>
                <a:cs typeface="Helvetica"/>
              </a:rPr>
              <a:t>Sales through manufacturing agents to utility companies</a:t>
            </a:r>
          </a:p>
        </p:txBody>
      </p:sp>
      <p:sp>
        <p:nvSpPr>
          <p:cNvPr id="2" name="Slide Number Placeholder 1"/>
          <p:cNvSpPr>
            <a:spLocks noGrp="1"/>
          </p:cNvSpPr>
          <p:nvPr>
            <p:ph type="sldNum" sz="quarter" idx="12"/>
          </p:nvPr>
        </p:nvSpPr>
        <p:spPr/>
        <p:txBody>
          <a:bodyPr/>
          <a:lstStyle/>
          <a:p>
            <a:pPr>
              <a:defRPr/>
            </a:pPr>
            <a:fld id="{1E745F62-82B9-4F5B-A304-DBDB82392A59}" type="slidenum">
              <a:rPr lang="en-US" smtClean="0"/>
              <a:pPr>
                <a:defRPr/>
              </a:pPr>
              <a:t>10</a:t>
            </a:fld>
            <a:endParaRPr lang="en-US"/>
          </a:p>
        </p:txBody>
      </p:sp>
    </p:spTree>
    <p:extLst>
      <p:ext uri="{BB962C8B-B14F-4D97-AF65-F5344CB8AC3E}">
        <p14:creationId xmlns:p14="http://schemas.microsoft.com/office/powerpoint/2010/main" val="1592075949"/>
      </p:ext>
    </p:extLst>
  </p:cSld>
  <p:clrMapOvr>
    <a:masterClrMapping/>
  </p:clrMapOvr>
  <p:transition>
    <p:strips dir="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E745F62-82B9-4F5B-A304-DBDB82392A59}" type="slidenum">
              <a:rPr lang="en-US" smtClean="0"/>
              <a:pPr>
                <a:defRPr/>
              </a:pPr>
              <a:t>11</a:t>
            </a:fld>
            <a:endParaRPr lang="en-US"/>
          </a:p>
        </p:txBody>
      </p:sp>
      <p:pic>
        <p:nvPicPr>
          <p:cNvPr id="3" name="Picture 2" descr="01 Industries Header.jpg"/>
          <p:cNvPicPr>
            <a:picLocks noChangeAspect="1"/>
          </p:cNvPicPr>
          <p:nvPr/>
        </p:nvPicPr>
        <p:blipFill>
          <a:blip r:embed="rId2"/>
          <a:stretch>
            <a:fillRect/>
          </a:stretch>
        </p:blipFill>
        <p:spPr>
          <a:xfrm>
            <a:off x="0" y="0"/>
            <a:ext cx="9144000" cy="758785"/>
          </a:xfrm>
          <a:prstGeom prst="rect">
            <a:avLst/>
          </a:prstGeom>
        </p:spPr>
      </p:pic>
      <p:pic>
        <p:nvPicPr>
          <p:cNvPr id="4" name="Picture 3" descr="Footer.jpg"/>
          <p:cNvPicPr>
            <a:picLocks noChangeAspect="1"/>
          </p:cNvPicPr>
          <p:nvPr/>
        </p:nvPicPr>
        <p:blipFill>
          <a:blip r:embed="rId3"/>
          <a:stretch>
            <a:fillRect/>
          </a:stretch>
        </p:blipFill>
        <p:spPr>
          <a:xfrm>
            <a:off x="0" y="5127707"/>
            <a:ext cx="9144000" cy="1730293"/>
          </a:xfrm>
          <a:prstGeom prst="rect">
            <a:avLst/>
          </a:prstGeom>
        </p:spPr>
      </p:pic>
      <p:sp>
        <p:nvSpPr>
          <p:cNvPr id="5" name="TextBox 22"/>
          <p:cNvSpPr txBox="1">
            <a:spLocks noChangeArrowheads="1"/>
          </p:cNvSpPr>
          <p:nvPr/>
        </p:nvSpPr>
        <p:spPr bwMode="auto">
          <a:xfrm>
            <a:off x="1390650" y="935036"/>
            <a:ext cx="636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3200" b="1" dirty="0">
                <a:solidFill>
                  <a:srgbClr val="15539A"/>
                </a:solidFill>
                <a:latin typeface="Avenir Medium"/>
                <a:cs typeface="Avenir Medium"/>
              </a:rPr>
              <a:t>BUSINESS MODEL EXAMPLES</a:t>
            </a:r>
          </a:p>
        </p:txBody>
      </p:sp>
      <p:sp>
        <p:nvSpPr>
          <p:cNvPr id="6" name="Rectangle 5"/>
          <p:cNvSpPr/>
          <p:nvPr/>
        </p:nvSpPr>
        <p:spPr>
          <a:xfrm>
            <a:off x="833120" y="2262422"/>
            <a:ext cx="7486650" cy="2677656"/>
          </a:xfrm>
          <a:prstGeom prst="rect">
            <a:avLst/>
          </a:prstGeom>
        </p:spPr>
        <p:txBody>
          <a:bodyPr wrap="square">
            <a:spAutoFit/>
          </a:bodyPr>
          <a:lstStyle/>
          <a:p>
            <a:r>
              <a:rPr lang="en-US" sz="2400" dirty="0">
                <a:solidFill>
                  <a:srgbClr val="15539A"/>
                </a:solidFill>
                <a:latin typeface="Helvetica"/>
                <a:cs typeface="Helvetica"/>
              </a:rPr>
              <a:t>Howard Industries, Inc. – Business Model #2</a:t>
            </a:r>
          </a:p>
          <a:p>
            <a:pPr marL="342900" indent="-342900">
              <a:buFont typeface="Arial" panose="020B0604020202020204" pitchFamily="34" charset="0"/>
              <a:buChar char="•"/>
            </a:pPr>
            <a:r>
              <a:rPr lang="en-US" sz="2400" dirty="0">
                <a:solidFill>
                  <a:srgbClr val="15539A"/>
                </a:solidFill>
                <a:latin typeface="Helvetica"/>
                <a:cs typeface="Helvetica"/>
              </a:rPr>
              <a:t>Improve existing single phase pad transformers and three phase pad transformers</a:t>
            </a:r>
          </a:p>
          <a:p>
            <a:pPr marL="342900" indent="-342900">
              <a:buFont typeface="Arial" panose="020B0604020202020204" pitchFamily="34" charset="0"/>
              <a:buChar char="•"/>
            </a:pPr>
            <a:r>
              <a:rPr lang="en-US" sz="2400" dirty="0">
                <a:solidFill>
                  <a:srgbClr val="15539A"/>
                </a:solidFill>
                <a:latin typeface="Helvetica"/>
                <a:cs typeface="Helvetica"/>
              </a:rPr>
              <a:t>Sales through manufacturing agents to utility companies</a:t>
            </a:r>
          </a:p>
          <a:p>
            <a:pPr marL="342900" indent="-342900">
              <a:buFont typeface="Arial" panose="020B0604020202020204" pitchFamily="34" charset="0"/>
              <a:buChar char="•"/>
            </a:pPr>
            <a:r>
              <a:rPr lang="en-US" sz="2400" dirty="0">
                <a:solidFill>
                  <a:srgbClr val="15539A"/>
                </a:solidFill>
                <a:latin typeface="Helvetica"/>
                <a:cs typeface="Helvetica"/>
              </a:rPr>
              <a:t>Diversify into lighting</a:t>
            </a:r>
          </a:p>
          <a:p>
            <a:pPr marL="342900" indent="-342900">
              <a:buFont typeface="Arial" panose="020B0604020202020204" pitchFamily="34" charset="0"/>
              <a:buChar char="•"/>
            </a:pPr>
            <a:r>
              <a:rPr lang="en-US" sz="2400" dirty="0">
                <a:solidFill>
                  <a:srgbClr val="15539A"/>
                </a:solidFill>
                <a:latin typeface="Helvetica"/>
                <a:cs typeface="Helvetica"/>
              </a:rPr>
              <a:t>Sales through agents and distributors</a:t>
            </a:r>
          </a:p>
        </p:txBody>
      </p:sp>
    </p:spTree>
    <p:extLst>
      <p:ext uri="{BB962C8B-B14F-4D97-AF65-F5344CB8AC3E}">
        <p14:creationId xmlns:p14="http://schemas.microsoft.com/office/powerpoint/2010/main" val="10777762"/>
      </p:ext>
    </p:extLst>
  </p:cSld>
  <p:clrMapOvr>
    <a:masterClrMapping/>
  </p:clrMapOvr>
  <p:transition>
    <p:strips dir="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01 Industries Header.jpg"/>
          <p:cNvPicPr>
            <a:picLocks noChangeAspect="1"/>
          </p:cNvPicPr>
          <p:nvPr/>
        </p:nvPicPr>
        <p:blipFill>
          <a:blip r:embed="rId2"/>
          <a:stretch>
            <a:fillRect/>
          </a:stretch>
        </p:blipFill>
        <p:spPr>
          <a:xfrm>
            <a:off x="0" y="0"/>
            <a:ext cx="9144000" cy="758785"/>
          </a:xfrm>
          <a:prstGeom prst="rect">
            <a:avLst/>
          </a:prstGeom>
        </p:spPr>
      </p:pic>
      <p:pic>
        <p:nvPicPr>
          <p:cNvPr id="12" name="Picture 11" descr="Footer.jpg"/>
          <p:cNvPicPr>
            <a:picLocks noChangeAspect="1"/>
          </p:cNvPicPr>
          <p:nvPr/>
        </p:nvPicPr>
        <p:blipFill>
          <a:blip r:embed="rId3"/>
          <a:stretch>
            <a:fillRect/>
          </a:stretch>
        </p:blipFill>
        <p:spPr>
          <a:xfrm>
            <a:off x="0" y="5127707"/>
            <a:ext cx="9144000" cy="1730293"/>
          </a:xfrm>
          <a:prstGeom prst="rect">
            <a:avLst/>
          </a:prstGeom>
        </p:spPr>
      </p:pic>
      <p:sp>
        <p:nvSpPr>
          <p:cNvPr id="9" name="TextBox 22"/>
          <p:cNvSpPr txBox="1">
            <a:spLocks noChangeArrowheads="1"/>
          </p:cNvSpPr>
          <p:nvPr/>
        </p:nvSpPr>
        <p:spPr bwMode="auto">
          <a:xfrm>
            <a:off x="1390650" y="760371"/>
            <a:ext cx="636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3200" b="1" dirty="0">
                <a:solidFill>
                  <a:srgbClr val="15539A"/>
                </a:solidFill>
                <a:latin typeface="Avenir Medium"/>
                <a:cs typeface="Avenir Medium"/>
              </a:rPr>
              <a:t>BUSINESS MODEL EXAMPLES</a:t>
            </a:r>
          </a:p>
        </p:txBody>
      </p:sp>
      <p:sp>
        <p:nvSpPr>
          <p:cNvPr id="4" name="Rectangle 3"/>
          <p:cNvSpPr/>
          <p:nvPr/>
        </p:nvSpPr>
        <p:spPr>
          <a:xfrm>
            <a:off x="200025" y="1468538"/>
            <a:ext cx="8743950" cy="4524315"/>
          </a:xfrm>
          <a:prstGeom prst="rect">
            <a:avLst/>
          </a:prstGeom>
        </p:spPr>
        <p:txBody>
          <a:bodyPr wrap="square">
            <a:spAutoFit/>
          </a:bodyPr>
          <a:lstStyle/>
          <a:p>
            <a:r>
              <a:rPr lang="en-US" sz="2400" dirty="0">
                <a:solidFill>
                  <a:srgbClr val="15539A"/>
                </a:solidFill>
                <a:latin typeface="Helvetica"/>
                <a:cs typeface="Helvetica"/>
              </a:rPr>
              <a:t>Howard Industries, Inc, –  Current Business Model #3 </a:t>
            </a:r>
          </a:p>
          <a:p>
            <a:pPr marL="342900" indent="-342900">
              <a:buFont typeface="Arial" panose="020B0604020202020204" pitchFamily="34" charset="0"/>
              <a:buChar char="•"/>
            </a:pPr>
            <a:r>
              <a:rPr lang="en-US" sz="2400" dirty="0">
                <a:solidFill>
                  <a:srgbClr val="15539A"/>
                </a:solidFill>
                <a:latin typeface="Helvetica"/>
                <a:cs typeface="Helvetica"/>
              </a:rPr>
              <a:t>Continue to expand and improve transformer products, focus on utilities, industry and international markets.</a:t>
            </a:r>
          </a:p>
          <a:p>
            <a:pPr marL="342900" indent="-342900">
              <a:buFont typeface="Arial" panose="020B0604020202020204" pitchFamily="34" charset="0"/>
              <a:buChar char="•"/>
            </a:pPr>
            <a:r>
              <a:rPr lang="en-US" sz="2400" dirty="0">
                <a:solidFill>
                  <a:schemeClr val="accent5"/>
                </a:solidFill>
                <a:latin typeface="Helvetica"/>
                <a:cs typeface="Helvetica"/>
              </a:rPr>
              <a:t>Develop</a:t>
            </a:r>
            <a:r>
              <a:rPr lang="en-US" sz="2400" dirty="0">
                <a:solidFill>
                  <a:srgbClr val="15539A"/>
                </a:solidFill>
                <a:latin typeface="Helvetica"/>
                <a:cs typeface="Helvetica"/>
              </a:rPr>
              <a:t> Research &amp; Development </a:t>
            </a:r>
            <a:r>
              <a:rPr lang="en-US" sz="2400" dirty="0" smtClean="0">
                <a:solidFill>
                  <a:srgbClr val="15539A"/>
                </a:solidFill>
                <a:latin typeface="Helvetica"/>
                <a:cs typeface="Helvetica"/>
              </a:rPr>
              <a:t>                       Engineering </a:t>
            </a:r>
            <a:r>
              <a:rPr lang="en-US" sz="2400" dirty="0">
                <a:solidFill>
                  <a:srgbClr val="15539A"/>
                </a:solidFill>
                <a:latin typeface="Helvetica"/>
                <a:cs typeface="Helvetica"/>
              </a:rPr>
              <a:t>Departments in each division to improve existing products and develop new ones.</a:t>
            </a:r>
          </a:p>
          <a:p>
            <a:pPr marL="342900" indent="-342900">
              <a:buFont typeface="Arial" panose="020B0604020202020204" pitchFamily="34" charset="0"/>
              <a:buChar char="•"/>
            </a:pPr>
            <a:r>
              <a:rPr lang="en-US" sz="2400" dirty="0">
                <a:solidFill>
                  <a:srgbClr val="15539A"/>
                </a:solidFill>
                <a:latin typeface="Helvetica"/>
                <a:cs typeface="Helvetica"/>
              </a:rPr>
              <a:t>Expand and improve lighting products, focus on all markets.</a:t>
            </a:r>
          </a:p>
          <a:p>
            <a:pPr marL="342900" indent="-342900">
              <a:buFont typeface="Arial" panose="020B0604020202020204" pitchFamily="34" charset="0"/>
              <a:buChar char="•"/>
            </a:pPr>
            <a:r>
              <a:rPr lang="en-US" sz="2400" dirty="0">
                <a:solidFill>
                  <a:srgbClr val="15539A"/>
                </a:solidFill>
                <a:latin typeface="Helvetica"/>
                <a:cs typeface="Helvetica"/>
              </a:rPr>
              <a:t>Develop a consumer presence with HowardStore.com, Amazon, </a:t>
            </a:r>
            <a:r>
              <a:rPr lang="en-US" sz="2400" dirty="0" err="1">
                <a:solidFill>
                  <a:srgbClr val="15539A"/>
                </a:solidFill>
                <a:latin typeface="Helvetica"/>
                <a:cs typeface="Helvetica"/>
              </a:rPr>
              <a:t>Ebay</a:t>
            </a:r>
            <a:r>
              <a:rPr lang="en-US" sz="2400" dirty="0">
                <a:solidFill>
                  <a:srgbClr val="15539A"/>
                </a:solidFill>
                <a:latin typeface="Helvetica"/>
                <a:cs typeface="Helvetica"/>
              </a:rPr>
              <a:t> and other marketplaces.</a:t>
            </a:r>
          </a:p>
          <a:p>
            <a:pPr marL="342900" indent="-342900">
              <a:buFont typeface="Arial" panose="020B0604020202020204" pitchFamily="34" charset="0"/>
              <a:buChar char="•"/>
            </a:pPr>
            <a:r>
              <a:rPr lang="en-US" sz="2400" dirty="0">
                <a:solidFill>
                  <a:srgbClr val="15539A"/>
                </a:solidFill>
                <a:latin typeface="Helvetica"/>
                <a:cs typeface="Helvetica"/>
              </a:rPr>
              <a:t>Develop new products and markets – Kiosk, Digital Signage, Telemedicine and Infection Control.</a:t>
            </a:r>
          </a:p>
          <a:p>
            <a:pPr marL="342900" indent="-342900">
              <a:buFont typeface="Arial" panose="020B0604020202020204" pitchFamily="34" charset="0"/>
              <a:buChar char="•"/>
            </a:pPr>
            <a:endParaRPr lang="en-US" dirty="0">
              <a:solidFill>
                <a:srgbClr val="15539A"/>
              </a:solidFill>
              <a:latin typeface="Helvetica"/>
              <a:cs typeface="Helvetica"/>
            </a:endParaRPr>
          </a:p>
        </p:txBody>
      </p:sp>
      <p:sp>
        <p:nvSpPr>
          <p:cNvPr id="2" name="Slide Number Placeholder 1"/>
          <p:cNvSpPr>
            <a:spLocks noGrp="1"/>
          </p:cNvSpPr>
          <p:nvPr>
            <p:ph type="sldNum" sz="quarter" idx="12"/>
          </p:nvPr>
        </p:nvSpPr>
        <p:spPr/>
        <p:txBody>
          <a:bodyPr/>
          <a:lstStyle/>
          <a:p>
            <a:pPr>
              <a:defRPr/>
            </a:pPr>
            <a:fld id="{1E745F62-82B9-4F5B-A304-DBDB82392A59}" type="slidenum">
              <a:rPr lang="en-US" smtClean="0"/>
              <a:pPr>
                <a:defRPr/>
              </a:pPr>
              <a:t>12</a:t>
            </a:fld>
            <a:endParaRPr lang="en-US"/>
          </a:p>
        </p:txBody>
      </p:sp>
    </p:spTree>
    <p:extLst>
      <p:ext uri="{BB962C8B-B14F-4D97-AF65-F5344CB8AC3E}">
        <p14:creationId xmlns:p14="http://schemas.microsoft.com/office/powerpoint/2010/main" val="1044162074"/>
      </p:ext>
    </p:extLst>
  </p:cSld>
  <p:clrMapOvr>
    <a:masterClrMapping/>
  </p:clrMapOvr>
  <p:transition>
    <p:strips dir="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01 Industries Header.jpg"/>
          <p:cNvPicPr>
            <a:picLocks noChangeAspect="1"/>
          </p:cNvPicPr>
          <p:nvPr/>
        </p:nvPicPr>
        <p:blipFill>
          <a:blip r:embed="rId2"/>
          <a:stretch>
            <a:fillRect/>
          </a:stretch>
        </p:blipFill>
        <p:spPr>
          <a:xfrm>
            <a:off x="0" y="0"/>
            <a:ext cx="9144000" cy="758785"/>
          </a:xfrm>
          <a:prstGeom prst="rect">
            <a:avLst/>
          </a:prstGeom>
        </p:spPr>
      </p:pic>
      <p:pic>
        <p:nvPicPr>
          <p:cNvPr id="12" name="Picture 11" descr="Footer.jpg"/>
          <p:cNvPicPr>
            <a:picLocks noChangeAspect="1"/>
          </p:cNvPicPr>
          <p:nvPr/>
        </p:nvPicPr>
        <p:blipFill>
          <a:blip r:embed="rId3"/>
          <a:stretch>
            <a:fillRect/>
          </a:stretch>
        </p:blipFill>
        <p:spPr>
          <a:xfrm>
            <a:off x="0" y="5127707"/>
            <a:ext cx="9144000" cy="1730293"/>
          </a:xfrm>
          <a:prstGeom prst="rect">
            <a:avLst/>
          </a:prstGeom>
        </p:spPr>
      </p:pic>
      <p:sp>
        <p:nvSpPr>
          <p:cNvPr id="2" name="Slide Number Placeholder 1"/>
          <p:cNvSpPr>
            <a:spLocks noGrp="1"/>
          </p:cNvSpPr>
          <p:nvPr>
            <p:ph type="sldNum" sz="quarter" idx="12"/>
          </p:nvPr>
        </p:nvSpPr>
        <p:spPr/>
        <p:txBody>
          <a:bodyPr/>
          <a:lstStyle/>
          <a:p>
            <a:pPr>
              <a:defRPr/>
            </a:pPr>
            <a:fld id="{1E745F62-82B9-4F5B-A304-DBDB82392A59}" type="slidenum">
              <a:rPr lang="en-US" smtClean="0"/>
              <a:pPr>
                <a:defRPr/>
              </a:pPr>
              <a:t>13</a:t>
            </a:fld>
            <a:endParaRPr lang="en-US"/>
          </a:p>
        </p:txBody>
      </p:sp>
      <p:sp>
        <p:nvSpPr>
          <p:cNvPr id="13" name="Title 1"/>
          <p:cNvSpPr txBox="1">
            <a:spLocks/>
          </p:cNvSpPr>
          <p:nvPr/>
        </p:nvSpPr>
        <p:spPr>
          <a:xfrm>
            <a:off x="337457" y="1046162"/>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accent5"/>
                </a:solidFill>
              </a:rPr>
              <a:t>Most Important Job</a:t>
            </a:r>
            <a:endParaRPr lang="en-US" b="1" dirty="0">
              <a:solidFill>
                <a:schemeClr val="accent5"/>
              </a:solidFill>
            </a:endParaRPr>
          </a:p>
        </p:txBody>
      </p:sp>
      <p:sp>
        <p:nvSpPr>
          <p:cNvPr id="14" name="Content Placeholder 2"/>
          <p:cNvSpPr txBox="1">
            <a:spLocks/>
          </p:cNvSpPr>
          <p:nvPr/>
        </p:nvSpPr>
        <p:spPr>
          <a:xfrm>
            <a:off x="337457" y="2506662"/>
            <a:ext cx="8022772" cy="29688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accent5"/>
                </a:solidFill>
              </a:rPr>
              <a:t>What is the most important job of the President, </a:t>
            </a:r>
          </a:p>
          <a:p>
            <a:pPr marL="0" indent="0">
              <a:buFont typeface="Arial" panose="020B0604020202020204" pitchFamily="34" charset="0"/>
              <a:buNone/>
            </a:pPr>
            <a:r>
              <a:rPr lang="en-US" dirty="0" smtClean="0">
                <a:solidFill>
                  <a:schemeClr val="accent5"/>
                </a:solidFill>
              </a:rPr>
              <a:t>Vice President, and Manager?</a:t>
            </a:r>
          </a:p>
          <a:p>
            <a:pPr marL="0" indent="0">
              <a:buFont typeface="Arial" panose="020B0604020202020204" pitchFamily="34" charset="0"/>
              <a:buNone/>
            </a:pPr>
            <a:endParaRPr lang="en-US" dirty="0" smtClean="0">
              <a:solidFill>
                <a:schemeClr val="accent5"/>
              </a:solidFill>
            </a:endParaRPr>
          </a:p>
          <a:p>
            <a:pPr marL="0" indent="0">
              <a:buFont typeface="Arial" panose="020B0604020202020204" pitchFamily="34" charset="0"/>
              <a:buNone/>
            </a:pPr>
            <a:r>
              <a:rPr lang="en-US" dirty="0" smtClean="0">
                <a:solidFill>
                  <a:schemeClr val="accent5"/>
                </a:solidFill>
              </a:rPr>
              <a:t>	• Having the right people for each position</a:t>
            </a:r>
          </a:p>
          <a:p>
            <a:pPr marL="0" indent="0">
              <a:buFont typeface="Arial" panose="020B0604020202020204" pitchFamily="34" charset="0"/>
              <a:buNone/>
            </a:pPr>
            <a:r>
              <a:rPr lang="en-US" dirty="0" smtClean="0">
                <a:solidFill>
                  <a:schemeClr val="accent5"/>
                </a:solidFill>
              </a:rPr>
              <a:t>	• Firing the non-producers</a:t>
            </a:r>
          </a:p>
        </p:txBody>
      </p:sp>
    </p:spTree>
    <p:extLst>
      <p:ext uri="{BB962C8B-B14F-4D97-AF65-F5344CB8AC3E}">
        <p14:creationId xmlns:p14="http://schemas.microsoft.com/office/powerpoint/2010/main" val="436545968"/>
      </p:ext>
    </p:extLst>
  </p:cSld>
  <p:clrMapOvr>
    <a:masterClrMapping/>
  </p:clrMapOvr>
  <p:transition>
    <p:strips dir="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01 Industries Header.jpg"/>
          <p:cNvPicPr>
            <a:picLocks noChangeAspect="1"/>
          </p:cNvPicPr>
          <p:nvPr/>
        </p:nvPicPr>
        <p:blipFill>
          <a:blip r:embed="rId2"/>
          <a:stretch>
            <a:fillRect/>
          </a:stretch>
        </p:blipFill>
        <p:spPr>
          <a:xfrm>
            <a:off x="0" y="0"/>
            <a:ext cx="9144000" cy="758785"/>
          </a:xfrm>
          <a:prstGeom prst="rect">
            <a:avLst/>
          </a:prstGeom>
        </p:spPr>
      </p:pic>
      <p:pic>
        <p:nvPicPr>
          <p:cNvPr id="12" name="Picture 11" descr="Footer.jpg"/>
          <p:cNvPicPr>
            <a:picLocks noChangeAspect="1"/>
          </p:cNvPicPr>
          <p:nvPr/>
        </p:nvPicPr>
        <p:blipFill>
          <a:blip r:embed="rId3"/>
          <a:stretch>
            <a:fillRect/>
          </a:stretch>
        </p:blipFill>
        <p:spPr>
          <a:xfrm>
            <a:off x="0" y="5127707"/>
            <a:ext cx="9144000" cy="1730293"/>
          </a:xfrm>
          <a:prstGeom prst="rect">
            <a:avLst/>
          </a:prstGeom>
        </p:spPr>
      </p:pic>
      <p:sp>
        <p:nvSpPr>
          <p:cNvPr id="2" name="Slide Number Placeholder 1"/>
          <p:cNvSpPr>
            <a:spLocks noGrp="1"/>
          </p:cNvSpPr>
          <p:nvPr>
            <p:ph type="sldNum" sz="quarter" idx="12"/>
          </p:nvPr>
        </p:nvSpPr>
        <p:spPr/>
        <p:txBody>
          <a:bodyPr/>
          <a:lstStyle/>
          <a:p>
            <a:pPr>
              <a:defRPr/>
            </a:pPr>
            <a:fld id="{1E745F62-82B9-4F5B-A304-DBDB82392A59}" type="slidenum">
              <a:rPr lang="en-US" smtClean="0"/>
              <a:pPr>
                <a:defRPr/>
              </a:pPr>
              <a:t>14</a:t>
            </a:fld>
            <a:endParaRPr lang="en-US"/>
          </a:p>
        </p:txBody>
      </p:sp>
      <p:sp>
        <p:nvSpPr>
          <p:cNvPr id="7" name="Title 1"/>
          <p:cNvSpPr txBox="1">
            <a:spLocks/>
          </p:cNvSpPr>
          <p:nvPr/>
        </p:nvSpPr>
        <p:spPr>
          <a:xfrm>
            <a:off x="152400" y="909639"/>
            <a:ext cx="10515600" cy="75587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accent5"/>
                </a:solidFill>
              </a:rPr>
              <a:t>Mental Models</a:t>
            </a:r>
            <a:endParaRPr lang="en-US" b="1" dirty="0">
              <a:solidFill>
                <a:schemeClr val="accent5"/>
              </a:solidFill>
            </a:endParaRPr>
          </a:p>
        </p:txBody>
      </p:sp>
      <p:sp>
        <p:nvSpPr>
          <p:cNvPr id="8" name="Content Placeholder 2"/>
          <p:cNvSpPr txBox="1">
            <a:spLocks/>
          </p:cNvSpPr>
          <p:nvPr/>
        </p:nvSpPr>
        <p:spPr>
          <a:xfrm>
            <a:off x="152400" y="1816369"/>
            <a:ext cx="8654143" cy="49051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accent5"/>
                </a:solidFill>
              </a:rPr>
              <a:t>What is the mental model of the President, Vice President (VP), and Manager?</a:t>
            </a:r>
          </a:p>
          <a:p>
            <a:pPr marL="0" indent="0">
              <a:buFont typeface="Arial" panose="020B0604020202020204" pitchFamily="34" charset="0"/>
              <a:buNone/>
            </a:pPr>
            <a:r>
              <a:rPr lang="en-US" dirty="0" smtClean="0">
                <a:solidFill>
                  <a:schemeClr val="accent5"/>
                </a:solidFill>
              </a:rPr>
              <a:t>	• Are they satisfied with the school’s growth and 	department 	growth? What are the Mental Blocks 	that prevent them from changing?</a:t>
            </a:r>
          </a:p>
          <a:p>
            <a:pPr marL="0" indent="0">
              <a:buFont typeface="Arial" panose="020B0604020202020204" pitchFamily="34" charset="0"/>
              <a:buNone/>
            </a:pPr>
            <a:r>
              <a:rPr lang="en-US" dirty="0" smtClean="0">
                <a:solidFill>
                  <a:schemeClr val="accent5"/>
                </a:solidFill>
              </a:rPr>
              <a:t>	• Examples of VP sales Mental Model and 	   	 	President’s Mental Model</a:t>
            </a:r>
          </a:p>
          <a:p>
            <a:pPr marL="0" indent="0">
              <a:buFont typeface="Arial" panose="020B0604020202020204" pitchFamily="34" charset="0"/>
              <a:buNone/>
            </a:pPr>
            <a:r>
              <a:rPr lang="en-US" dirty="0" smtClean="0">
                <a:solidFill>
                  <a:schemeClr val="accent5"/>
                </a:solidFill>
              </a:rPr>
              <a:t>	• David Perkins—Sales Growth vs Profit</a:t>
            </a:r>
            <a:endParaRPr lang="en-US" dirty="0">
              <a:solidFill>
                <a:schemeClr val="accent5"/>
              </a:solidFill>
            </a:endParaRPr>
          </a:p>
        </p:txBody>
      </p:sp>
    </p:spTree>
    <p:extLst>
      <p:ext uri="{BB962C8B-B14F-4D97-AF65-F5344CB8AC3E}">
        <p14:creationId xmlns:p14="http://schemas.microsoft.com/office/powerpoint/2010/main" val="2075169766"/>
      </p:ext>
    </p:extLst>
  </p:cSld>
  <p:clrMapOvr>
    <a:masterClrMapping/>
  </p:clrMapOvr>
  <p:transition>
    <p:strips dir="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01 Industries Header.jpg"/>
          <p:cNvPicPr>
            <a:picLocks noChangeAspect="1"/>
          </p:cNvPicPr>
          <p:nvPr/>
        </p:nvPicPr>
        <p:blipFill>
          <a:blip r:embed="rId2"/>
          <a:stretch>
            <a:fillRect/>
          </a:stretch>
        </p:blipFill>
        <p:spPr>
          <a:xfrm>
            <a:off x="0" y="0"/>
            <a:ext cx="9144000" cy="758785"/>
          </a:xfrm>
          <a:prstGeom prst="rect">
            <a:avLst/>
          </a:prstGeom>
        </p:spPr>
      </p:pic>
      <p:pic>
        <p:nvPicPr>
          <p:cNvPr id="12" name="Picture 11" descr="Footer.jpg"/>
          <p:cNvPicPr>
            <a:picLocks noChangeAspect="1"/>
          </p:cNvPicPr>
          <p:nvPr/>
        </p:nvPicPr>
        <p:blipFill>
          <a:blip r:embed="rId3"/>
          <a:stretch>
            <a:fillRect/>
          </a:stretch>
        </p:blipFill>
        <p:spPr>
          <a:xfrm>
            <a:off x="0" y="5127707"/>
            <a:ext cx="9144000" cy="1730293"/>
          </a:xfrm>
          <a:prstGeom prst="rect">
            <a:avLst/>
          </a:prstGeom>
        </p:spPr>
      </p:pic>
      <p:sp>
        <p:nvSpPr>
          <p:cNvPr id="2" name="Slide Number Placeholder 1"/>
          <p:cNvSpPr>
            <a:spLocks noGrp="1"/>
          </p:cNvSpPr>
          <p:nvPr>
            <p:ph type="sldNum" sz="quarter" idx="12"/>
          </p:nvPr>
        </p:nvSpPr>
        <p:spPr/>
        <p:txBody>
          <a:bodyPr/>
          <a:lstStyle/>
          <a:p>
            <a:pPr>
              <a:defRPr/>
            </a:pPr>
            <a:fld id="{1E745F62-82B9-4F5B-A304-DBDB82392A59}" type="slidenum">
              <a:rPr lang="en-US" smtClean="0"/>
              <a:pPr>
                <a:defRPr/>
              </a:pPr>
              <a:t>15</a:t>
            </a:fld>
            <a:endParaRPr lang="en-US"/>
          </a:p>
        </p:txBody>
      </p:sp>
      <p:sp>
        <p:nvSpPr>
          <p:cNvPr id="5" name="Title 1"/>
          <p:cNvSpPr txBox="1">
            <a:spLocks/>
          </p:cNvSpPr>
          <p:nvPr/>
        </p:nvSpPr>
        <p:spPr>
          <a:xfrm>
            <a:off x="718457" y="1046162"/>
            <a:ext cx="721722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accent5"/>
                </a:solidFill>
              </a:rPr>
              <a:t>Budget Types</a:t>
            </a:r>
            <a:endParaRPr lang="en-US" b="1" dirty="0">
              <a:solidFill>
                <a:schemeClr val="accent5"/>
              </a:solidFill>
            </a:endParaRPr>
          </a:p>
        </p:txBody>
      </p:sp>
      <p:sp>
        <p:nvSpPr>
          <p:cNvPr id="6" name="Content Placeholder 2"/>
          <p:cNvSpPr txBox="1">
            <a:spLocks/>
          </p:cNvSpPr>
          <p:nvPr/>
        </p:nvSpPr>
        <p:spPr>
          <a:xfrm>
            <a:off x="718457" y="2506662"/>
            <a:ext cx="7217229" cy="32845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accent5"/>
                </a:solidFill>
              </a:rPr>
              <a:t>Two Budget Types:</a:t>
            </a:r>
          </a:p>
          <a:p>
            <a:pPr marL="0" indent="0">
              <a:buFont typeface="Arial" panose="020B0604020202020204" pitchFamily="34" charset="0"/>
              <a:buNone/>
            </a:pPr>
            <a:endParaRPr lang="en-US" dirty="0" smtClean="0">
              <a:solidFill>
                <a:schemeClr val="accent5"/>
              </a:solidFill>
            </a:endParaRPr>
          </a:p>
          <a:p>
            <a:pPr marL="0" indent="0">
              <a:buFont typeface="Arial" panose="020B0604020202020204" pitchFamily="34" charset="0"/>
              <a:buNone/>
            </a:pPr>
            <a:r>
              <a:rPr lang="en-US" dirty="0" smtClean="0">
                <a:solidFill>
                  <a:schemeClr val="accent5"/>
                </a:solidFill>
              </a:rPr>
              <a:t>	• Operational Budget</a:t>
            </a:r>
          </a:p>
          <a:p>
            <a:pPr marL="0" indent="0">
              <a:buFont typeface="Arial" panose="020B0604020202020204" pitchFamily="34" charset="0"/>
              <a:buNone/>
            </a:pPr>
            <a:r>
              <a:rPr lang="en-US" dirty="0" smtClean="0">
                <a:solidFill>
                  <a:schemeClr val="accent5"/>
                </a:solidFill>
              </a:rPr>
              <a:t>	• Growth Budget </a:t>
            </a:r>
          </a:p>
          <a:p>
            <a:pPr marL="0" indent="0">
              <a:buFont typeface="Arial" panose="020B0604020202020204" pitchFamily="34" charset="0"/>
              <a:buNone/>
            </a:pPr>
            <a:r>
              <a:rPr lang="en-US" dirty="0" smtClean="0">
                <a:solidFill>
                  <a:schemeClr val="accent5"/>
                </a:solidFill>
              </a:rPr>
              <a:t>	</a:t>
            </a:r>
          </a:p>
          <a:p>
            <a:pPr marL="0" indent="0">
              <a:buFont typeface="Arial" panose="020B0604020202020204" pitchFamily="34" charset="0"/>
              <a:buNone/>
            </a:pPr>
            <a:r>
              <a:rPr lang="en-US" dirty="0" smtClean="0">
                <a:solidFill>
                  <a:schemeClr val="accent5"/>
                </a:solidFill>
              </a:rPr>
              <a:t>	Total Budget</a:t>
            </a:r>
          </a:p>
          <a:p>
            <a:pPr marL="0" indent="0">
              <a:buFont typeface="Arial" panose="020B0604020202020204" pitchFamily="34" charset="0"/>
              <a:buNone/>
            </a:pPr>
            <a:r>
              <a:rPr lang="en-US" dirty="0" smtClean="0"/>
              <a:t>	</a:t>
            </a:r>
            <a:endParaRPr lang="en-US" dirty="0"/>
          </a:p>
        </p:txBody>
      </p:sp>
    </p:spTree>
    <p:extLst>
      <p:ext uri="{BB962C8B-B14F-4D97-AF65-F5344CB8AC3E}">
        <p14:creationId xmlns:p14="http://schemas.microsoft.com/office/powerpoint/2010/main" val="2017460786"/>
      </p:ext>
    </p:extLst>
  </p:cSld>
  <p:clrMapOvr>
    <a:masterClrMapping/>
  </p:clrMapOvr>
  <p:transition>
    <p:strips dir="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01 Industries Header.jpg"/>
          <p:cNvPicPr>
            <a:picLocks noChangeAspect="1"/>
          </p:cNvPicPr>
          <p:nvPr/>
        </p:nvPicPr>
        <p:blipFill>
          <a:blip r:embed="rId2"/>
          <a:stretch>
            <a:fillRect/>
          </a:stretch>
        </p:blipFill>
        <p:spPr>
          <a:xfrm>
            <a:off x="0" y="0"/>
            <a:ext cx="9144000" cy="758785"/>
          </a:xfrm>
          <a:prstGeom prst="rect">
            <a:avLst/>
          </a:prstGeom>
        </p:spPr>
      </p:pic>
      <p:pic>
        <p:nvPicPr>
          <p:cNvPr id="12" name="Picture 11" descr="Footer.jpg"/>
          <p:cNvPicPr>
            <a:picLocks noChangeAspect="1"/>
          </p:cNvPicPr>
          <p:nvPr/>
        </p:nvPicPr>
        <p:blipFill>
          <a:blip r:embed="rId3"/>
          <a:stretch>
            <a:fillRect/>
          </a:stretch>
        </p:blipFill>
        <p:spPr>
          <a:xfrm>
            <a:off x="0" y="5127707"/>
            <a:ext cx="9144000" cy="1730293"/>
          </a:xfrm>
          <a:prstGeom prst="rect">
            <a:avLst/>
          </a:prstGeom>
        </p:spPr>
      </p:pic>
      <p:sp>
        <p:nvSpPr>
          <p:cNvPr id="2" name="Slide Number Placeholder 1"/>
          <p:cNvSpPr>
            <a:spLocks noGrp="1"/>
          </p:cNvSpPr>
          <p:nvPr>
            <p:ph type="sldNum" sz="quarter" idx="12"/>
          </p:nvPr>
        </p:nvSpPr>
        <p:spPr/>
        <p:txBody>
          <a:bodyPr/>
          <a:lstStyle/>
          <a:p>
            <a:pPr>
              <a:defRPr/>
            </a:pPr>
            <a:fld id="{1E745F62-82B9-4F5B-A304-DBDB82392A59}" type="slidenum">
              <a:rPr lang="en-US" smtClean="0"/>
              <a:pPr>
                <a:defRPr/>
              </a:pPr>
              <a:t>16</a:t>
            </a:fld>
            <a:endParaRPr lang="en-US"/>
          </a:p>
        </p:txBody>
      </p:sp>
      <p:sp>
        <p:nvSpPr>
          <p:cNvPr id="5" name="Title 1"/>
          <p:cNvSpPr txBox="1">
            <a:spLocks/>
          </p:cNvSpPr>
          <p:nvPr/>
        </p:nvSpPr>
        <p:spPr>
          <a:xfrm>
            <a:off x="838200" y="1388382"/>
            <a:ext cx="767715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accent5"/>
                </a:solidFill>
              </a:rPr>
              <a:t>POLM</a:t>
            </a:r>
            <a:endParaRPr lang="en-US" b="1" dirty="0">
              <a:solidFill>
                <a:schemeClr val="accent5"/>
              </a:solidFill>
            </a:endParaRPr>
          </a:p>
        </p:txBody>
      </p:sp>
      <p:sp>
        <p:nvSpPr>
          <p:cNvPr id="6" name="Content Placeholder 2"/>
          <p:cNvSpPr txBox="1">
            <a:spLocks/>
          </p:cNvSpPr>
          <p:nvPr/>
        </p:nvSpPr>
        <p:spPr>
          <a:xfrm>
            <a:off x="838200" y="2848882"/>
            <a:ext cx="767715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solidFill>
                  <a:schemeClr val="accent5"/>
                </a:solidFill>
              </a:rPr>
              <a:t>Plan</a:t>
            </a:r>
          </a:p>
          <a:p>
            <a:r>
              <a:rPr lang="en-US" dirty="0" smtClean="0">
                <a:solidFill>
                  <a:schemeClr val="accent5"/>
                </a:solidFill>
              </a:rPr>
              <a:t>Organization</a:t>
            </a:r>
          </a:p>
          <a:p>
            <a:r>
              <a:rPr lang="en-US" dirty="0" smtClean="0">
                <a:solidFill>
                  <a:schemeClr val="accent5"/>
                </a:solidFill>
              </a:rPr>
              <a:t>Development</a:t>
            </a:r>
          </a:p>
          <a:p>
            <a:r>
              <a:rPr lang="en-US" dirty="0" smtClean="0">
                <a:solidFill>
                  <a:schemeClr val="accent5"/>
                </a:solidFill>
              </a:rPr>
              <a:t>Measurement</a:t>
            </a:r>
          </a:p>
          <a:p>
            <a:endParaRPr lang="en-US" dirty="0"/>
          </a:p>
        </p:txBody>
      </p:sp>
    </p:spTree>
    <p:extLst>
      <p:ext uri="{BB962C8B-B14F-4D97-AF65-F5344CB8AC3E}">
        <p14:creationId xmlns:p14="http://schemas.microsoft.com/office/powerpoint/2010/main" val="844127819"/>
      </p:ext>
    </p:extLst>
  </p:cSld>
  <p:clrMapOvr>
    <a:masterClrMapping/>
  </p:clrMapOvr>
  <p:transition>
    <p:strips dir="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01 Industries Header.jpg"/>
          <p:cNvPicPr>
            <a:picLocks noChangeAspect="1"/>
          </p:cNvPicPr>
          <p:nvPr/>
        </p:nvPicPr>
        <p:blipFill>
          <a:blip r:embed="rId2"/>
          <a:stretch>
            <a:fillRect/>
          </a:stretch>
        </p:blipFill>
        <p:spPr>
          <a:xfrm>
            <a:off x="0" y="0"/>
            <a:ext cx="9144000" cy="758785"/>
          </a:xfrm>
          <a:prstGeom prst="rect">
            <a:avLst/>
          </a:prstGeom>
        </p:spPr>
      </p:pic>
      <p:pic>
        <p:nvPicPr>
          <p:cNvPr id="12" name="Picture 11" descr="Footer.jpg"/>
          <p:cNvPicPr>
            <a:picLocks noChangeAspect="1"/>
          </p:cNvPicPr>
          <p:nvPr/>
        </p:nvPicPr>
        <p:blipFill>
          <a:blip r:embed="rId3"/>
          <a:stretch>
            <a:fillRect/>
          </a:stretch>
        </p:blipFill>
        <p:spPr>
          <a:xfrm>
            <a:off x="0" y="5127707"/>
            <a:ext cx="9144000" cy="1730293"/>
          </a:xfrm>
          <a:prstGeom prst="rect">
            <a:avLst/>
          </a:prstGeom>
        </p:spPr>
      </p:pic>
      <p:sp>
        <p:nvSpPr>
          <p:cNvPr id="2" name="Slide Number Placeholder 1"/>
          <p:cNvSpPr>
            <a:spLocks noGrp="1"/>
          </p:cNvSpPr>
          <p:nvPr>
            <p:ph type="sldNum" sz="quarter" idx="12"/>
          </p:nvPr>
        </p:nvSpPr>
        <p:spPr/>
        <p:txBody>
          <a:bodyPr/>
          <a:lstStyle/>
          <a:p>
            <a:pPr>
              <a:defRPr/>
            </a:pPr>
            <a:fld id="{1E745F62-82B9-4F5B-A304-DBDB82392A59}" type="slidenum">
              <a:rPr lang="en-US" smtClean="0"/>
              <a:pPr>
                <a:defRPr/>
              </a:pPr>
              <a:t>17</a:t>
            </a:fld>
            <a:endParaRPr lang="en-US"/>
          </a:p>
        </p:txBody>
      </p:sp>
      <p:sp>
        <p:nvSpPr>
          <p:cNvPr id="5" name="Title 1"/>
          <p:cNvSpPr txBox="1">
            <a:spLocks/>
          </p:cNvSpPr>
          <p:nvPr/>
        </p:nvSpPr>
        <p:spPr>
          <a:xfrm>
            <a:off x="740229" y="1279525"/>
            <a:ext cx="748937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accent5"/>
                </a:solidFill>
              </a:rPr>
              <a:t>Education Growth Budget</a:t>
            </a:r>
            <a:endParaRPr lang="en-US" b="1" dirty="0">
              <a:solidFill>
                <a:schemeClr val="accent5"/>
              </a:solidFill>
            </a:endParaRPr>
          </a:p>
        </p:txBody>
      </p:sp>
      <p:sp>
        <p:nvSpPr>
          <p:cNvPr id="6" name="Content Placeholder 2"/>
          <p:cNvSpPr txBox="1">
            <a:spLocks/>
          </p:cNvSpPr>
          <p:nvPr/>
        </p:nvSpPr>
        <p:spPr>
          <a:xfrm>
            <a:off x="740229" y="2740025"/>
            <a:ext cx="7489371"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solidFill>
                  <a:schemeClr val="accent5"/>
                </a:solidFill>
              </a:rPr>
              <a:t>David Perkins and Billy Howard Mental Model</a:t>
            </a:r>
          </a:p>
          <a:p>
            <a:pPr marL="0" indent="0">
              <a:buFont typeface="Arial" panose="020B0604020202020204" pitchFamily="34" charset="0"/>
              <a:buNone/>
            </a:pPr>
            <a:r>
              <a:rPr lang="en-US" dirty="0" smtClean="0">
                <a:solidFill>
                  <a:schemeClr val="accent5"/>
                </a:solidFill>
              </a:rPr>
              <a:t>   (Education Operational Plans)</a:t>
            </a:r>
          </a:p>
        </p:txBody>
      </p:sp>
    </p:spTree>
    <p:extLst>
      <p:ext uri="{BB962C8B-B14F-4D97-AF65-F5344CB8AC3E}">
        <p14:creationId xmlns:p14="http://schemas.microsoft.com/office/powerpoint/2010/main" val="979281851"/>
      </p:ext>
    </p:extLst>
  </p:cSld>
  <p:clrMapOvr>
    <a:masterClrMapping/>
  </p:clrMapOvr>
  <p:transition>
    <p:strips dir="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01 Industries Header.jpg"/>
          <p:cNvPicPr>
            <a:picLocks noChangeAspect="1"/>
          </p:cNvPicPr>
          <p:nvPr/>
        </p:nvPicPr>
        <p:blipFill>
          <a:blip r:embed="rId2"/>
          <a:stretch>
            <a:fillRect/>
          </a:stretch>
        </p:blipFill>
        <p:spPr>
          <a:xfrm>
            <a:off x="0" y="0"/>
            <a:ext cx="9144000" cy="758785"/>
          </a:xfrm>
          <a:prstGeom prst="rect">
            <a:avLst/>
          </a:prstGeom>
        </p:spPr>
      </p:pic>
      <p:pic>
        <p:nvPicPr>
          <p:cNvPr id="12" name="Picture 11" descr="Footer.jpg"/>
          <p:cNvPicPr>
            <a:picLocks noChangeAspect="1"/>
          </p:cNvPicPr>
          <p:nvPr/>
        </p:nvPicPr>
        <p:blipFill>
          <a:blip r:embed="rId3"/>
          <a:stretch>
            <a:fillRect/>
          </a:stretch>
        </p:blipFill>
        <p:spPr>
          <a:xfrm>
            <a:off x="0" y="5127707"/>
            <a:ext cx="9144000" cy="1730293"/>
          </a:xfrm>
          <a:prstGeom prst="rect">
            <a:avLst/>
          </a:prstGeom>
        </p:spPr>
      </p:pic>
      <p:sp>
        <p:nvSpPr>
          <p:cNvPr id="2" name="Slide Number Placeholder 1"/>
          <p:cNvSpPr>
            <a:spLocks noGrp="1"/>
          </p:cNvSpPr>
          <p:nvPr>
            <p:ph type="sldNum" sz="quarter" idx="12"/>
          </p:nvPr>
        </p:nvSpPr>
        <p:spPr/>
        <p:txBody>
          <a:bodyPr/>
          <a:lstStyle/>
          <a:p>
            <a:pPr>
              <a:defRPr/>
            </a:pPr>
            <a:fld id="{1E745F62-82B9-4F5B-A304-DBDB82392A59}" type="slidenum">
              <a:rPr lang="en-US" smtClean="0"/>
              <a:pPr>
                <a:defRPr/>
              </a:pPr>
              <a:t>18</a:t>
            </a:fld>
            <a:endParaRPr lang="en-US"/>
          </a:p>
        </p:txBody>
      </p:sp>
      <p:sp>
        <p:nvSpPr>
          <p:cNvPr id="5" name="Title 1"/>
          <p:cNvSpPr txBox="1">
            <a:spLocks/>
          </p:cNvSpPr>
          <p:nvPr/>
        </p:nvSpPr>
        <p:spPr>
          <a:xfrm>
            <a:off x="838199" y="1046162"/>
            <a:ext cx="7141029" cy="7794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accent5"/>
                </a:solidFill>
              </a:rPr>
              <a:t>JCJC School Model</a:t>
            </a:r>
            <a:endParaRPr lang="en-US" b="1" dirty="0">
              <a:solidFill>
                <a:schemeClr val="accent5"/>
              </a:solidFill>
            </a:endParaRPr>
          </a:p>
        </p:txBody>
      </p:sp>
      <p:sp>
        <p:nvSpPr>
          <p:cNvPr id="6" name="Content Placeholder 2"/>
          <p:cNvSpPr txBox="1">
            <a:spLocks/>
          </p:cNvSpPr>
          <p:nvPr/>
        </p:nvSpPr>
        <p:spPr>
          <a:xfrm>
            <a:off x="838200" y="1825625"/>
            <a:ext cx="7141029"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solidFill>
                  <a:schemeClr val="accent5"/>
                </a:solidFill>
              </a:rPr>
              <a:t>One campus—How many campuses?</a:t>
            </a:r>
          </a:p>
          <a:p>
            <a:r>
              <a:rPr lang="en-US" dirty="0" smtClean="0">
                <a:solidFill>
                  <a:schemeClr val="accent5"/>
                </a:solidFill>
              </a:rPr>
              <a:t>What types of Degrees</a:t>
            </a:r>
          </a:p>
          <a:p>
            <a:r>
              <a:rPr lang="en-US" dirty="0" smtClean="0">
                <a:solidFill>
                  <a:schemeClr val="accent5"/>
                </a:solidFill>
              </a:rPr>
              <a:t>What types of Trade and Training</a:t>
            </a:r>
          </a:p>
          <a:p>
            <a:r>
              <a:rPr lang="en-US" dirty="0" smtClean="0">
                <a:solidFill>
                  <a:schemeClr val="accent5"/>
                </a:solidFill>
              </a:rPr>
              <a:t>How many Scholarships</a:t>
            </a:r>
          </a:p>
          <a:p>
            <a:r>
              <a:rPr lang="en-US" dirty="0" smtClean="0">
                <a:solidFill>
                  <a:schemeClr val="accent5"/>
                </a:solidFill>
              </a:rPr>
              <a:t>How many partial Scholarships</a:t>
            </a:r>
          </a:p>
          <a:p>
            <a:r>
              <a:rPr lang="en-US" dirty="0" smtClean="0">
                <a:solidFill>
                  <a:schemeClr val="accent5"/>
                </a:solidFill>
              </a:rPr>
              <a:t>How to lower Total Yearly Cost</a:t>
            </a:r>
          </a:p>
          <a:p>
            <a:r>
              <a:rPr lang="en-US" dirty="0" smtClean="0">
                <a:solidFill>
                  <a:schemeClr val="accent5"/>
                </a:solidFill>
              </a:rPr>
              <a:t>How can JCJC earn money to reduce costs</a:t>
            </a:r>
          </a:p>
          <a:p>
            <a:r>
              <a:rPr lang="en-US" dirty="0" smtClean="0">
                <a:solidFill>
                  <a:schemeClr val="accent5"/>
                </a:solidFill>
              </a:rPr>
              <a:t>How to find part time jobs for students</a:t>
            </a:r>
          </a:p>
          <a:p>
            <a:endParaRPr lang="en-US" dirty="0" smtClean="0"/>
          </a:p>
          <a:p>
            <a:endParaRPr lang="en-US" dirty="0"/>
          </a:p>
        </p:txBody>
      </p:sp>
    </p:spTree>
    <p:extLst>
      <p:ext uri="{BB962C8B-B14F-4D97-AF65-F5344CB8AC3E}">
        <p14:creationId xmlns:p14="http://schemas.microsoft.com/office/powerpoint/2010/main" val="475399149"/>
      </p:ext>
    </p:extLst>
  </p:cSld>
  <p:clrMapOvr>
    <a:masterClrMapping/>
  </p:clrMapOvr>
  <p:transition>
    <p:strips dir="r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01 Industries Header.jpg"/>
          <p:cNvPicPr>
            <a:picLocks noChangeAspect="1"/>
          </p:cNvPicPr>
          <p:nvPr/>
        </p:nvPicPr>
        <p:blipFill>
          <a:blip r:embed="rId2"/>
          <a:stretch>
            <a:fillRect/>
          </a:stretch>
        </p:blipFill>
        <p:spPr>
          <a:xfrm>
            <a:off x="0" y="0"/>
            <a:ext cx="9144000" cy="758785"/>
          </a:xfrm>
          <a:prstGeom prst="rect">
            <a:avLst/>
          </a:prstGeom>
        </p:spPr>
      </p:pic>
      <p:pic>
        <p:nvPicPr>
          <p:cNvPr id="12" name="Picture 11" descr="Footer.jpg"/>
          <p:cNvPicPr>
            <a:picLocks noChangeAspect="1"/>
          </p:cNvPicPr>
          <p:nvPr/>
        </p:nvPicPr>
        <p:blipFill>
          <a:blip r:embed="rId3"/>
          <a:stretch>
            <a:fillRect/>
          </a:stretch>
        </p:blipFill>
        <p:spPr>
          <a:xfrm>
            <a:off x="0" y="5127707"/>
            <a:ext cx="9144000" cy="1730293"/>
          </a:xfrm>
          <a:prstGeom prst="rect">
            <a:avLst/>
          </a:prstGeom>
        </p:spPr>
      </p:pic>
      <p:sp>
        <p:nvSpPr>
          <p:cNvPr id="2" name="Slide Number Placeholder 1"/>
          <p:cNvSpPr>
            <a:spLocks noGrp="1"/>
          </p:cNvSpPr>
          <p:nvPr>
            <p:ph type="sldNum" sz="quarter" idx="12"/>
          </p:nvPr>
        </p:nvSpPr>
        <p:spPr/>
        <p:txBody>
          <a:bodyPr/>
          <a:lstStyle/>
          <a:p>
            <a:pPr>
              <a:defRPr/>
            </a:pPr>
            <a:fld id="{1E745F62-82B9-4F5B-A304-DBDB82392A59}" type="slidenum">
              <a:rPr lang="en-US" smtClean="0"/>
              <a:pPr>
                <a:defRPr/>
              </a:pPr>
              <a:t>19</a:t>
            </a:fld>
            <a:endParaRPr lang="en-US"/>
          </a:p>
        </p:txBody>
      </p:sp>
      <p:sp>
        <p:nvSpPr>
          <p:cNvPr id="5" name="Title 1"/>
          <p:cNvSpPr txBox="1">
            <a:spLocks/>
          </p:cNvSpPr>
          <p:nvPr/>
        </p:nvSpPr>
        <p:spPr>
          <a:xfrm>
            <a:off x="838200" y="1068500"/>
            <a:ext cx="7924800" cy="6674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accent5"/>
                </a:solidFill>
              </a:rPr>
              <a:t>Window of Opportunity</a:t>
            </a:r>
            <a:endParaRPr lang="en-US" b="1" dirty="0">
              <a:solidFill>
                <a:schemeClr val="accent5"/>
              </a:solidFill>
            </a:endParaRPr>
          </a:p>
        </p:txBody>
      </p:sp>
      <p:sp>
        <p:nvSpPr>
          <p:cNvPr id="6" name="Content Placeholder 2"/>
          <p:cNvSpPr txBox="1">
            <a:spLocks/>
          </p:cNvSpPr>
          <p:nvPr/>
        </p:nvSpPr>
        <p:spPr>
          <a:xfrm>
            <a:off x="838200" y="2045646"/>
            <a:ext cx="79248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smtClean="0">
                <a:solidFill>
                  <a:schemeClr val="accent5"/>
                </a:solidFill>
              </a:rPr>
              <a:t>Step Down Transformer</a:t>
            </a:r>
          </a:p>
          <a:p>
            <a:pPr lvl="1"/>
            <a:r>
              <a:rPr lang="en-US" dirty="0" smtClean="0">
                <a:solidFill>
                  <a:schemeClr val="accent5"/>
                </a:solidFill>
              </a:rPr>
              <a:t>GE</a:t>
            </a:r>
          </a:p>
          <a:p>
            <a:pPr lvl="1"/>
            <a:r>
              <a:rPr lang="en-US" dirty="0" err="1" smtClean="0">
                <a:solidFill>
                  <a:schemeClr val="accent5"/>
                </a:solidFill>
              </a:rPr>
              <a:t>Khulman</a:t>
            </a:r>
            <a:endParaRPr lang="en-US" dirty="0" smtClean="0">
              <a:solidFill>
                <a:schemeClr val="accent5"/>
              </a:solidFill>
            </a:endParaRPr>
          </a:p>
          <a:p>
            <a:pPr lvl="1"/>
            <a:r>
              <a:rPr lang="en-US" dirty="0" smtClean="0">
                <a:solidFill>
                  <a:schemeClr val="accent5"/>
                </a:solidFill>
              </a:rPr>
              <a:t>Wagner</a:t>
            </a:r>
          </a:p>
          <a:p>
            <a:pPr lvl="1"/>
            <a:r>
              <a:rPr lang="en-US" dirty="0" smtClean="0">
                <a:solidFill>
                  <a:schemeClr val="accent5"/>
                </a:solidFill>
              </a:rPr>
              <a:t>Allis Chalmers</a:t>
            </a:r>
          </a:p>
          <a:p>
            <a:pPr lvl="1"/>
            <a:r>
              <a:rPr lang="en-US" dirty="0" smtClean="0">
                <a:solidFill>
                  <a:schemeClr val="accent5"/>
                </a:solidFill>
              </a:rPr>
              <a:t>RTE—McGraw-Edison merger</a:t>
            </a:r>
          </a:p>
          <a:p>
            <a:pPr marL="457200" lvl="1" indent="0">
              <a:buFont typeface="Arial" panose="020B0604020202020204" pitchFamily="34" charset="0"/>
              <a:buNone/>
            </a:pPr>
            <a:endParaRPr lang="en-US" dirty="0" smtClean="0">
              <a:solidFill>
                <a:schemeClr val="accent5"/>
              </a:solidFill>
            </a:endParaRPr>
          </a:p>
          <a:p>
            <a:pPr marL="457200" lvl="1" indent="0">
              <a:buFont typeface="Arial" panose="020B0604020202020204" pitchFamily="34" charset="0"/>
              <a:buNone/>
            </a:pPr>
            <a:r>
              <a:rPr lang="en-US" dirty="0" smtClean="0">
                <a:solidFill>
                  <a:schemeClr val="accent5"/>
                </a:solidFill>
              </a:rPr>
              <a:t>Problems:</a:t>
            </a:r>
          </a:p>
          <a:p>
            <a:pPr lvl="1">
              <a:buFont typeface="Arial" charset="0"/>
              <a:buChar char="•"/>
            </a:pPr>
            <a:r>
              <a:rPr lang="en-US" dirty="0" smtClean="0">
                <a:solidFill>
                  <a:schemeClr val="accent5"/>
                </a:solidFill>
              </a:rPr>
              <a:t>GE</a:t>
            </a:r>
          </a:p>
          <a:p>
            <a:pPr lvl="1"/>
            <a:endParaRPr lang="en-US" dirty="0" smtClean="0"/>
          </a:p>
          <a:p>
            <a:pPr lvl="1"/>
            <a:endParaRPr lang="en-US" dirty="0" smtClean="0"/>
          </a:p>
        </p:txBody>
      </p:sp>
    </p:spTree>
    <p:extLst>
      <p:ext uri="{BB962C8B-B14F-4D97-AF65-F5344CB8AC3E}">
        <p14:creationId xmlns:p14="http://schemas.microsoft.com/office/powerpoint/2010/main" val="293500360"/>
      </p:ext>
    </p:extLst>
  </p:cSld>
  <p:clrMapOvr>
    <a:masterClrMapping/>
  </p:clrMapOvr>
  <p:transition>
    <p:strips dir="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Footer.jpg"/>
          <p:cNvPicPr>
            <a:picLocks noChangeAspect="1"/>
          </p:cNvPicPr>
          <p:nvPr/>
        </p:nvPicPr>
        <p:blipFill>
          <a:blip r:embed="rId2"/>
          <a:stretch>
            <a:fillRect/>
          </a:stretch>
        </p:blipFill>
        <p:spPr>
          <a:xfrm>
            <a:off x="0" y="5127707"/>
            <a:ext cx="9144000" cy="1730293"/>
          </a:xfrm>
          <a:prstGeom prst="rect">
            <a:avLst/>
          </a:prstGeom>
        </p:spPr>
      </p:pic>
      <p:pic>
        <p:nvPicPr>
          <p:cNvPr id="9" name="2eed7d91-6d78-4f1f-8ac5-86fea41c637e" descr="29C829F2-3CEE-4E21-A59F-BB52EE3304E1"/>
          <p:cNvPicPr>
            <a:picLocks noChangeAspect="1" noChangeArrowheads="1"/>
          </p:cNvPicPr>
          <p:nvPr/>
        </p:nvPicPr>
        <p:blipFill rotWithShape="1">
          <a:blip r:embed="rId3">
            <a:extLst>
              <a:ext uri="{28A0092B-C50C-407E-A947-70E740481C1C}">
                <a14:useLocalDpi xmlns:a14="http://schemas.microsoft.com/office/drawing/2010/main" val="0"/>
              </a:ext>
            </a:extLst>
          </a:blip>
          <a:srcRect t="4406" b="19981"/>
          <a:stretch/>
        </p:blipFill>
        <p:spPr bwMode="auto">
          <a:xfrm>
            <a:off x="1607911" y="1727200"/>
            <a:ext cx="5935888" cy="3924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2032000" y="1053068"/>
            <a:ext cx="5092700" cy="523220"/>
          </a:xfrm>
          <a:prstGeom prst="rect">
            <a:avLst/>
          </a:prstGeom>
          <a:noFill/>
        </p:spPr>
        <p:txBody>
          <a:bodyPr wrap="square" rtlCol="0">
            <a:spAutoFit/>
          </a:bodyPr>
          <a:lstStyle/>
          <a:p>
            <a:pPr algn="ctr"/>
            <a:r>
              <a:rPr lang="en-US" sz="2800" dirty="0" smtClean="0">
                <a:solidFill>
                  <a:srgbClr val="15539A"/>
                </a:solidFill>
                <a:latin typeface="Avenir Medium"/>
                <a:cs typeface="Avenir Medium"/>
              </a:rPr>
              <a:t>FIRST HOWARD BUILDING</a:t>
            </a:r>
            <a:endParaRPr lang="en-US" sz="2800" dirty="0">
              <a:solidFill>
                <a:srgbClr val="15539A"/>
              </a:solidFill>
              <a:latin typeface="Avenir Medium"/>
              <a:cs typeface="Avenir Medium"/>
            </a:endParaRPr>
          </a:p>
        </p:txBody>
      </p:sp>
      <p:pic>
        <p:nvPicPr>
          <p:cNvPr id="14" name="Picture 13" descr="Industries Header.jpg"/>
          <p:cNvPicPr>
            <a:picLocks noChangeAspect="1"/>
          </p:cNvPicPr>
          <p:nvPr/>
        </p:nvPicPr>
        <p:blipFill>
          <a:blip r:embed="rId4"/>
          <a:stretch>
            <a:fillRect/>
          </a:stretch>
        </p:blipFill>
        <p:spPr>
          <a:xfrm>
            <a:off x="0" y="0"/>
            <a:ext cx="9144000" cy="758785"/>
          </a:xfrm>
          <a:prstGeom prst="rect">
            <a:avLst/>
          </a:prstGeom>
        </p:spPr>
      </p:pic>
      <p:sp>
        <p:nvSpPr>
          <p:cNvPr id="4" name="Slide Number Placeholder 3"/>
          <p:cNvSpPr>
            <a:spLocks noGrp="1"/>
          </p:cNvSpPr>
          <p:nvPr>
            <p:ph type="sldNum" sz="quarter" idx="12"/>
          </p:nvPr>
        </p:nvSpPr>
        <p:spPr/>
        <p:txBody>
          <a:bodyPr/>
          <a:lstStyle/>
          <a:p>
            <a:pPr>
              <a:defRPr/>
            </a:pPr>
            <a:fld id="{1E745F62-82B9-4F5B-A304-DBDB82392A59}" type="slidenum">
              <a:rPr lang="en-US" smtClean="0"/>
              <a:pPr>
                <a:defRPr/>
              </a:pPr>
              <a:t>2</a:t>
            </a:fld>
            <a:endParaRPr lang="en-US"/>
          </a:p>
        </p:txBody>
      </p:sp>
    </p:spTree>
    <p:extLst>
      <p:ext uri="{BB962C8B-B14F-4D97-AF65-F5344CB8AC3E}">
        <p14:creationId xmlns:p14="http://schemas.microsoft.com/office/powerpoint/2010/main" val="11002870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01 Industries Header.jpg"/>
          <p:cNvPicPr>
            <a:picLocks noChangeAspect="1"/>
          </p:cNvPicPr>
          <p:nvPr/>
        </p:nvPicPr>
        <p:blipFill>
          <a:blip r:embed="rId2"/>
          <a:stretch>
            <a:fillRect/>
          </a:stretch>
        </p:blipFill>
        <p:spPr>
          <a:xfrm>
            <a:off x="0" y="0"/>
            <a:ext cx="9144000" cy="758785"/>
          </a:xfrm>
          <a:prstGeom prst="rect">
            <a:avLst/>
          </a:prstGeom>
        </p:spPr>
      </p:pic>
      <p:pic>
        <p:nvPicPr>
          <p:cNvPr id="12" name="Picture 11" descr="Footer.jpg"/>
          <p:cNvPicPr>
            <a:picLocks noChangeAspect="1"/>
          </p:cNvPicPr>
          <p:nvPr/>
        </p:nvPicPr>
        <p:blipFill>
          <a:blip r:embed="rId3"/>
          <a:stretch>
            <a:fillRect/>
          </a:stretch>
        </p:blipFill>
        <p:spPr>
          <a:xfrm>
            <a:off x="0" y="5127707"/>
            <a:ext cx="9144000" cy="1730293"/>
          </a:xfrm>
          <a:prstGeom prst="rect">
            <a:avLst/>
          </a:prstGeom>
        </p:spPr>
      </p:pic>
      <p:sp>
        <p:nvSpPr>
          <p:cNvPr id="2" name="Slide Number Placeholder 1"/>
          <p:cNvSpPr>
            <a:spLocks noGrp="1"/>
          </p:cNvSpPr>
          <p:nvPr>
            <p:ph type="sldNum" sz="quarter" idx="12"/>
          </p:nvPr>
        </p:nvSpPr>
        <p:spPr/>
        <p:txBody>
          <a:bodyPr/>
          <a:lstStyle/>
          <a:p>
            <a:pPr>
              <a:defRPr/>
            </a:pPr>
            <a:fld id="{1E745F62-82B9-4F5B-A304-DBDB82392A59}" type="slidenum">
              <a:rPr lang="en-US" smtClean="0"/>
              <a:pPr>
                <a:defRPr/>
              </a:pPr>
              <a:t>20</a:t>
            </a:fld>
            <a:endParaRPr lang="en-US"/>
          </a:p>
        </p:txBody>
      </p:sp>
      <p:sp>
        <p:nvSpPr>
          <p:cNvPr id="5" name="Title 1"/>
          <p:cNvSpPr txBox="1">
            <a:spLocks/>
          </p:cNvSpPr>
          <p:nvPr/>
        </p:nvSpPr>
        <p:spPr>
          <a:xfrm>
            <a:off x="391885" y="1184717"/>
            <a:ext cx="8360229" cy="76620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accent5"/>
                </a:solidFill>
              </a:rPr>
              <a:t>Education Project List</a:t>
            </a:r>
            <a:endParaRPr lang="en-US" b="1" dirty="0">
              <a:solidFill>
                <a:schemeClr val="accent5"/>
              </a:solidFill>
            </a:endParaRPr>
          </a:p>
        </p:txBody>
      </p:sp>
      <p:sp>
        <p:nvSpPr>
          <p:cNvPr id="7" name="Content Placeholder 2"/>
          <p:cNvSpPr txBox="1">
            <a:spLocks/>
          </p:cNvSpPr>
          <p:nvPr/>
        </p:nvSpPr>
        <p:spPr>
          <a:xfrm>
            <a:off x="-71120" y="2113322"/>
            <a:ext cx="8961120" cy="40878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800" dirty="0" smtClean="0">
                <a:solidFill>
                  <a:schemeClr val="accent5"/>
                </a:solidFill>
              </a:rPr>
              <a:t>Hire salespeople until you have as many as CDW— Sales Long Term Goal $1.5 Billion, Profit 5% before taxes </a:t>
            </a:r>
            <a:r>
              <a:rPr lang="en-US" sz="1800" dirty="0" smtClean="0"/>
              <a:t> </a:t>
            </a:r>
          </a:p>
          <a:p>
            <a:pPr lvl="1"/>
            <a:r>
              <a:rPr lang="en-US" sz="1800" dirty="0" smtClean="0">
                <a:solidFill>
                  <a:schemeClr val="accent5"/>
                </a:solidFill>
              </a:rPr>
              <a:t>Make an estimated list of CDW’s salespeople by state</a:t>
            </a:r>
          </a:p>
          <a:p>
            <a:pPr lvl="1"/>
            <a:r>
              <a:rPr lang="en-US" sz="1800" dirty="0" smtClean="0">
                <a:solidFill>
                  <a:schemeClr val="accent5"/>
                </a:solidFill>
              </a:rPr>
              <a:t>Evaluate each employee according to goals, etc. Replace the people with the Right People.</a:t>
            </a:r>
          </a:p>
          <a:p>
            <a:pPr lvl="1"/>
            <a:r>
              <a:rPr lang="en-US" sz="1800" dirty="0" smtClean="0">
                <a:solidFill>
                  <a:schemeClr val="accent5"/>
                </a:solidFill>
              </a:rPr>
              <a:t>Increase the Services sales and profit</a:t>
            </a:r>
          </a:p>
          <a:p>
            <a:pPr lvl="1"/>
            <a:r>
              <a:rPr lang="en-US" sz="1800" dirty="0" smtClean="0">
                <a:solidFill>
                  <a:schemeClr val="accent5"/>
                </a:solidFill>
              </a:rPr>
              <a:t>List sales dollar goals and profit goals each year for 5 years—Budget for one year only</a:t>
            </a:r>
          </a:p>
          <a:p>
            <a:pPr lvl="1"/>
            <a:r>
              <a:rPr lang="en-US" sz="1800" dirty="0" smtClean="0">
                <a:solidFill>
                  <a:schemeClr val="accent5"/>
                </a:solidFill>
              </a:rPr>
              <a:t>Hire engineers to develop unique products—Same for Services.</a:t>
            </a:r>
          </a:p>
          <a:p>
            <a:pPr lvl="1"/>
            <a:r>
              <a:rPr lang="en-US" sz="1800" dirty="0" smtClean="0">
                <a:solidFill>
                  <a:schemeClr val="accent5"/>
                </a:solidFill>
              </a:rPr>
              <a:t>Develop a software department to create software to sell to Education</a:t>
            </a:r>
          </a:p>
          <a:p>
            <a:pPr lvl="1"/>
            <a:r>
              <a:rPr lang="en-US" sz="1800" dirty="0" smtClean="0">
                <a:solidFill>
                  <a:schemeClr val="accent5"/>
                </a:solidFill>
              </a:rPr>
              <a:t>Develop a partnership with major software companies that sell to Education</a:t>
            </a:r>
          </a:p>
          <a:p>
            <a:pPr lvl="1"/>
            <a:r>
              <a:rPr lang="en-US" sz="1800" dirty="0" smtClean="0">
                <a:solidFill>
                  <a:schemeClr val="accent5"/>
                </a:solidFill>
              </a:rPr>
              <a:t>Improve Education websites so that they are better than CDW.                                      Make a request for software programmers.</a:t>
            </a:r>
          </a:p>
        </p:txBody>
      </p:sp>
      <p:sp>
        <p:nvSpPr>
          <p:cNvPr id="8" name="Content Placeholder 2"/>
          <p:cNvSpPr txBox="1">
            <a:spLocks/>
          </p:cNvSpPr>
          <p:nvPr/>
        </p:nvSpPr>
        <p:spPr>
          <a:xfrm>
            <a:off x="0" y="1849789"/>
            <a:ext cx="79248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dirty="0" smtClean="0"/>
          </a:p>
          <a:p>
            <a:pPr lvl="1"/>
            <a:endParaRPr lang="en-US" dirty="0" smtClean="0"/>
          </a:p>
        </p:txBody>
      </p:sp>
    </p:spTree>
    <p:extLst>
      <p:ext uri="{BB962C8B-B14F-4D97-AF65-F5344CB8AC3E}">
        <p14:creationId xmlns:p14="http://schemas.microsoft.com/office/powerpoint/2010/main" val="1129778123"/>
      </p:ext>
    </p:extLst>
  </p:cSld>
  <p:clrMapOvr>
    <a:masterClrMapping/>
  </p:clrMapOvr>
  <p:transition>
    <p:strips dir="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01 Industries Header.jpg"/>
          <p:cNvPicPr>
            <a:picLocks noChangeAspect="1"/>
          </p:cNvPicPr>
          <p:nvPr/>
        </p:nvPicPr>
        <p:blipFill>
          <a:blip r:embed="rId2"/>
          <a:stretch>
            <a:fillRect/>
          </a:stretch>
        </p:blipFill>
        <p:spPr>
          <a:xfrm>
            <a:off x="0" y="0"/>
            <a:ext cx="9144000" cy="758785"/>
          </a:xfrm>
          <a:prstGeom prst="rect">
            <a:avLst/>
          </a:prstGeom>
        </p:spPr>
      </p:pic>
      <p:pic>
        <p:nvPicPr>
          <p:cNvPr id="12" name="Picture 11" descr="Footer.jpg"/>
          <p:cNvPicPr>
            <a:picLocks noChangeAspect="1"/>
          </p:cNvPicPr>
          <p:nvPr/>
        </p:nvPicPr>
        <p:blipFill>
          <a:blip r:embed="rId3"/>
          <a:stretch>
            <a:fillRect/>
          </a:stretch>
        </p:blipFill>
        <p:spPr>
          <a:xfrm>
            <a:off x="0" y="5127707"/>
            <a:ext cx="9144000" cy="1730293"/>
          </a:xfrm>
          <a:prstGeom prst="rect">
            <a:avLst/>
          </a:prstGeom>
        </p:spPr>
      </p:pic>
      <p:sp>
        <p:nvSpPr>
          <p:cNvPr id="2" name="Slide Number Placeholder 1"/>
          <p:cNvSpPr>
            <a:spLocks noGrp="1"/>
          </p:cNvSpPr>
          <p:nvPr>
            <p:ph type="sldNum" sz="quarter" idx="12"/>
          </p:nvPr>
        </p:nvSpPr>
        <p:spPr/>
        <p:txBody>
          <a:bodyPr/>
          <a:lstStyle/>
          <a:p>
            <a:pPr>
              <a:defRPr/>
            </a:pPr>
            <a:fld id="{1E745F62-82B9-4F5B-A304-DBDB82392A59}" type="slidenum">
              <a:rPr lang="en-US" smtClean="0"/>
              <a:pPr>
                <a:defRPr/>
              </a:pPr>
              <a:t>21</a:t>
            </a:fld>
            <a:endParaRPr lang="en-US"/>
          </a:p>
        </p:txBody>
      </p:sp>
      <p:sp>
        <p:nvSpPr>
          <p:cNvPr id="4" name="Rectangle 3"/>
          <p:cNvSpPr/>
          <p:nvPr/>
        </p:nvSpPr>
        <p:spPr>
          <a:xfrm>
            <a:off x="0" y="1667530"/>
            <a:ext cx="8900160" cy="4247317"/>
          </a:xfrm>
          <a:prstGeom prst="rect">
            <a:avLst/>
          </a:prstGeom>
        </p:spPr>
        <p:txBody>
          <a:bodyPr wrap="square">
            <a:spAutoFit/>
          </a:bodyPr>
          <a:lstStyle/>
          <a:p>
            <a:pPr marL="742950" lvl="1" indent="-285750">
              <a:buFont typeface="Arial" charset="0"/>
              <a:buChar char="•"/>
            </a:pPr>
            <a:r>
              <a:rPr lang="en-US" dirty="0">
                <a:solidFill>
                  <a:schemeClr val="accent5"/>
                </a:solidFill>
              </a:rPr>
              <a:t>Hire one or two service application and system specialists to travel with your salespeople to sell Services. Develop excellent </a:t>
            </a:r>
            <a:r>
              <a:rPr lang="en-US" dirty="0" err="1">
                <a:solidFill>
                  <a:schemeClr val="accent5"/>
                </a:solidFill>
              </a:rPr>
              <a:t>Powerpoint</a:t>
            </a:r>
            <a:r>
              <a:rPr lang="en-US" dirty="0">
                <a:solidFill>
                  <a:schemeClr val="accent5"/>
                </a:solidFill>
              </a:rPr>
              <a:t> and </a:t>
            </a:r>
            <a:r>
              <a:rPr lang="en-US" dirty="0" smtClean="0">
                <a:solidFill>
                  <a:schemeClr val="accent5"/>
                </a:solidFill>
              </a:rPr>
              <a:t>other material to present to customers. Use customer reference name, school, etc.</a:t>
            </a:r>
          </a:p>
          <a:p>
            <a:pPr marL="742950" lvl="1" indent="-285750">
              <a:buFont typeface="Arial" charset="0"/>
              <a:buChar char="•"/>
            </a:pPr>
            <a:r>
              <a:rPr lang="en-US" dirty="0" smtClean="0">
                <a:solidFill>
                  <a:schemeClr val="accent5"/>
                </a:solidFill>
              </a:rPr>
              <a:t>Make speeches and presentations at conventions—customer state, regional and nationwide meetings and conventions</a:t>
            </a:r>
          </a:p>
          <a:p>
            <a:pPr marL="742950" lvl="1" indent="-285750">
              <a:buFont typeface="Arial" charset="0"/>
              <a:buChar char="•"/>
            </a:pPr>
            <a:r>
              <a:rPr lang="en-US" dirty="0" smtClean="0">
                <a:solidFill>
                  <a:schemeClr val="accent5"/>
                </a:solidFill>
              </a:rPr>
              <a:t>Publish service papers, etc.</a:t>
            </a:r>
          </a:p>
          <a:p>
            <a:pPr marL="742950" lvl="1" indent="-285750">
              <a:buFont typeface="Arial" charset="0"/>
              <a:buChar char="•"/>
            </a:pPr>
            <a:r>
              <a:rPr lang="en-US" dirty="0" smtClean="0">
                <a:solidFill>
                  <a:schemeClr val="accent5"/>
                </a:solidFill>
              </a:rPr>
              <a:t>Establish customer advisory committee</a:t>
            </a:r>
          </a:p>
          <a:p>
            <a:pPr marL="742950" lvl="1" indent="-285750">
              <a:buFont typeface="Arial" charset="0"/>
              <a:buChar char="•"/>
            </a:pPr>
            <a:r>
              <a:rPr lang="en-US" dirty="0" smtClean="0">
                <a:solidFill>
                  <a:schemeClr val="accent5"/>
                </a:solidFill>
              </a:rPr>
              <a:t>Add 50 outside salespeople a year</a:t>
            </a:r>
          </a:p>
          <a:p>
            <a:pPr marL="742950" lvl="1" indent="-285750">
              <a:buFont typeface="Arial" charset="0"/>
              <a:buChar char="•"/>
            </a:pPr>
            <a:r>
              <a:rPr lang="en-US" dirty="0" smtClean="0">
                <a:solidFill>
                  <a:schemeClr val="accent5"/>
                </a:solidFill>
              </a:rPr>
              <a:t>Develop a report to show existing customers’ last year sales and MI% by month vs this year’s sales and MI% by month—same for quotes</a:t>
            </a:r>
          </a:p>
          <a:p>
            <a:pPr marL="742950" lvl="1" indent="-285750">
              <a:buFont typeface="Arial" charset="0"/>
              <a:buChar char="•"/>
            </a:pPr>
            <a:r>
              <a:rPr lang="en-US" dirty="0" smtClean="0">
                <a:solidFill>
                  <a:schemeClr val="accent5"/>
                </a:solidFill>
              </a:rPr>
              <a:t>Same as above for new customer sales and quotes, except leave off last year</a:t>
            </a:r>
          </a:p>
          <a:p>
            <a:pPr marL="742950" lvl="1" indent="-285750">
              <a:buFont typeface="Arial" charset="0"/>
              <a:buChar char="•"/>
            </a:pPr>
            <a:r>
              <a:rPr lang="en-US" dirty="0" smtClean="0">
                <a:solidFill>
                  <a:schemeClr val="accent5"/>
                </a:solidFill>
              </a:rPr>
              <a:t>Do the same for Services</a:t>
            </a:r>
          </a:p>
          <a:p>
            <a:pPr marL="742950" lvl="1" indent="-285750">
              <a:buFont typeface="Arial" charset="0"/>
              <a:buChar char="•"/>
            </a:pPr>
            <a:r>
              <a:rPr lang="en-US" dirty="0" smtClean="0">
                <a:solidFill>
                  <a:schemeClr val="accent5"/>
                </a:solidFill>
              </a:rPr>
              <a:t>Develop a report to show sales and MI% for each state and show CDW estimated costs by state. On the same report, show number of outside salespeople vs number of estimated CDW outside salespeople.</a:t>
            </a:r>
            <a:endParaRPr lang="en-US" dirty="0">
              <a:solidFill>
                <a:schemeClr val="accent5"/>
              </a:solidFill>
            </a:endParaRPr>
          </a:p>
        </p:txBody>
      </p:sp>
      <p:sp>
        <p:nvSpPr>
          <p:cNvPr id="8" name="Title 1"/>
          <p:cNvSpPr txBox="1">
            <a:spLocks/>
          </p:cNvSpPr>
          <p:nvPr/>
        </p:nvSpPr>
        <p:spPr>
          <a:xfrm>
            <a:off x="330925" y="901323"/>
            <a:ext cx="8360229" cy="76620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accent5"/>
                </a:solidFill>
              </a:rPr>
              <a:t>Education Project List </a:t>
            </a:r>
            <a:r>
              <a:rPr lang="en-US" sz="2000" b="1" dirty="0" smtClean="0">
                <a:solidFill>
                  <a:schemeClr val="accent5"/>
                </a:solidFill>
              </a:rPr>
              <a:t>(continued)</a:t>
            </a:r>
            <a:endParaRPr lang="en-US" sz="2000" b="1" dirty="0">
              <a:solidFill>
                <a:schemeClr val="accent5"/>
              </a:solidFill>
            </a:endParaRPr>
          </a:p>
        </p:txBody>
      </p:sp>
    </p:spTree>
    <p:extLst>
      <p:ext uri="{BB962C8B-B14F-4D97-AF65-F5344CB8AC3E}">
        <p14:creationId xmlns:p14="http://schemas.microsoft.com/office/powerpoint/2010/main" val="90613361"/>
      </p:ext>
    </p:extLst>
  </p:cSld>
  <p:clrMapOvr>
    <a:masterClrMapping/>
  </p:clrMapOvr>
  <p:transition>
    <p:strips dir="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01 Industries Header.jpg"/>
          <p:cNvPicPr>
            <a:picLocks noChangeAspect="1"/>
          </p:cNvPicPr>
          <p:nvPr/>
        </p:nvPicPr>
        <p:blipFill>
          <a:blip r:embed="rId2"/>
          <a:stretch>
            <a:fillRect/>
          </a:stretch>
        </p:blipFill>
        <p:spPr>
          <a:xfrm>
            <a:off x="0" y="0"/>
            <a:ext cx="9144000" cy="758785"/>
          </a:xfrm>
          <a:prstGeom prst="rect">
            <a:avLst/>
          </a:prstGeom>
        </p:spPr>
      </p:pic>
      <p:pic>
        <p:nvPicPr>
          <p:cNvPr id="12" name="Picture 11" descr="Footer.jpg"/>
          <p:cNvPicPr>
            <a:picLocks noChangeAspect="1"/>
          </p:cNvPicPr>
          <p:nvPr/>
        </p:nvPicPr>
        <p:blipFill>
          <a:blip r:embed="rId3"/>
          <a:stretch>
            <a:fillRect/>
          </a:stretch>
        </p:blipFill>
        <p:spPr>
          <a:xfrm>
            <a:off x="0" y="5127707"/>
            <a:ext cx="9144000" cy="1730293"/>
          </a:xfrm>
          <a:prstGeom prst="rect">
            <a:avLst/>
          </a:prstGeom>
        </p:spPr>
      </p:pic>
      <p:sp>
        <p:nvSpPr>
          <p:cNvPr id="2" name="Slide Number Placeholder 1"/>
          <p:cNvSpPr>
            <a:spLocks noGrp="1"/>
          </p:cNvSpPr>
          <p:nvPr>
            <p:ph type="sldNum" sz="quarter" idx="12"/>
          </p:nvPr>
        </p:nvSpPr>
        <p:spPr/>
        <p:txBody>
          <a:bodyPr/>
          <a:lstStyle/>
          <a:p>
            <a:pPr>
              <a:defRPr/>
            </a:pPr>
            <a:fld id="{1E745F62-82B9-4F5B-A304-DBDB82392A59}" type="slidenum">
              <a:rPr lang="en-US" smtClean="0"/>
              <a:pPr>
                <a:defRPr/>
              </a:pPr>
              <a:t>22</a:t>
            </a:fld>
            <a:endParaRPr lang="en-US"/>
          </a:p>
        </p:txBody>
      </p:sp>
      <p:sp>
        <p:nvSpPr>
          <p:cNvPr id="6" name="Title 1"/>
          <p:cNvSpPr txBox="1">
            <a:spLocks/>
          </p:cNvSpPr>
          <p:nvPr/>
        </p:nvSpPr>
        <p:spPr>
          <a:xfrm>
            <a:off x="330925" y="901323"/>
            <a:ext cx="8360229" cy="76620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accent5"/>
                </a:solidFill>
              </a:rPr>
              <a:t>Education Project List </a:t>
            </a:r>
            <a:r>
              <a:rPr lang="en-US" sz="2000" b="1" dirty="0" smtClean="0">
                <a:solidFill>
                  <a:schemeClr val="accent5"/>
                </a:solidFill>
              </a:rPr>
              <a:t>(continued)</a:t>
            </a:r>
            <a:endParaRPr lang="en-US" sz="2000" b="1" dirty="0">
              <a:solidFill>
                <a:schemeClr val="accent5"/>
              </a:solidFill>
            </a:endParaRPr>
          </a:p>
        </p:txBody>
      </p:sp>
      <p:sp>
        <p:nvSpPr>
          <p:cNvPr id="4" name="Rectangle 3"/>
          <p:cNvSpPr/>
          <p:nvPr/>
        </p:nvSpPr>
        <p:spPr>
          <a:xfrm>
            <a:off x="330925" y="1507397"/>
            <a:ext cx="8184425" cy="4870564"/>
          </a:xfrm>
          <a:prstGeom prst="rect">
            <a:avLst/>
          </a:prstGeom>
        </p:spPr>
        <p:txBody>
          <a:bodyPr wrap="square">
            <a:spAutoFit/>
          </a:bodyPr>
          <a:lstStyle/>
          <a:p>
            <a:pPr marL="342900" marR="0" lvl="0" indent="-342900" algn="just">
              <a:lnSpc>
                <a:spcPct val="115000"/>
              </a:lnSpc>
              <a:spcBef>
                <a:spcPts val="0"/>
              </a:spcBef>
              <a:spcAft>
                <a:spcPts val="0"/>
              </a:spcAft>
              <a:buFont typeface="Arial" charset="0"/>
              <a:buChar char="•"/>
            </a:pPr>
            <a:r>
              <a:rPr lang="en-US" dirty="0">
                <a:solidFill>
                  <a:schemeClr val="accent5"/>
                </a:solidFill>
                <a:ea typeface="Calibri" charset="0"/>
                <a:cs typeface="Times New Roman" charset="0"/>
              </a:rPr>
              <a:t>Increase MI% to 16</a:t>
            </a:r>
            <a:r>
              <a:rPr lang="en-US" dirty="0" smtClean="0">
                <a:solidFill>
                  <a:schemeClr val="accent5"/>
                </a:solidFill>
                <a:ea typeface="Calibri" charset="0"/>
                <a:cs typeface="Times New Roman" charset="0"/>
              </a:rPr>
              <a:t>%.</a:t>
            </a:r>
          </a:p>
          <a:p>
            <a:pPr marL="342900" marR="0" lvl="0" indent="-342900" algn="just">
              <a:lnSpc>
                <a:spcPct val="115000"/>
              </a:lnSpc>
              <a:spcBef>
                <a:spcPts val="0"/>
              </a:spcBef>
              <a:spcAft>
                <a:spcPts val="0"/>
              </a:spcAft>
              <a:buFont typeface="Arial" charset="0"/>
              <a:buChar char="•"/>
            </a:pPr>
            <a:r>
              <a:rPr lang="en-US" dirty="0" smtClean="0">
                <a:solidFill>
                  <a:schemeClr val="accent5"/>
                </a:solidFill>
                <a:ea typeface="Calibri" charset="0"/>
                <a:cs typeface="Times New Roman" charset="0"/>
              </a:rPr>
              <a:t>Add Howard to Vendor contract</a:t>
            </a:r>
          </a:p>
          <a:p>
            <a:pPr marL="342900" marR="0" lvl="0" indent="-342900" algn="just">
              <a:lnSpc>
                <a:spcPct val="115000"/>
              </a:lnSpc>
              <a:spcBef>
                <a:spcPts val="0"/>
              </a:spcBef>
              <a:spcAft>
                <a:spcPts val="0"/>
              </a:spcAft>
              <a:buFont typeface="Arial" charset="0"/>
              <a:buChar char="•"/>
            </a:pPr>
            <a:r>
              <a:rPr lang="en-US" dirty="0" smtClean="0">
                <a:solidFill>
                  <a:schemeClr val="accent5"/>
                </a:solidFill>
                <a:ea typeface="Calibri" charset="0"/>
                <a:cs typeface="Times New Roman" charset="0"/>
              </a:rPr>
              <a:t>List customer contacts by state—HI status on each contract or not on contract—Education person assigned to be listed, status, etc.</a:t>
            </a:r>
          </a:p>
          <a:p>
            <a:pPr marL="342900" marR="0" lvl="0" indent="-342900" algn="just">
              <a:lnSpc>
                <a:spcPct val="115000"/>
              </a:lnSpc>
              <a:spcBef>
                <a:spcPts val="0"/>
              </a:spcBef>
              <a:spcAft>
                <a:spcPts val="0"/>
              </a:spcAft>
              <a:buFont typeface="Arial" charset="0"/>
              <a:buChar char="•"/>
            </a:pPr>
            <a:r>
              <a:rPr lang="en-US" dirty="0" smtClean="0">
                <a:solidFill>
                  <a:schemeClr val="accent5"/>
                </a:solidFill>
                <a:ea typeface="Calibri" charset="0"/>
                <a:cs typeface="Times New Roman" charset="0"/>
              </a:rPr>
              <a:t>Certifications goal and status</a:t>
            </a:r>
          </a:p>
          <a:p>
            <a:pPr marL="342900" marR="0" lvl="0" indent="-342900" algn="just">
              <a:lnSpc>
                <a:spcPct val="115000"/>
              </a:lnSpc>
              <a:spcBef>
                <a:spcPts val="0"/>
              </a:spcBef>
              <a:spcAft>
                <a:spcPts val="0"/>
              </a:spcAft>
              <a:buFont typeface="Arial" charset="0"/>
              <a:buChar char="•"/>
            </a:pPr>
            <a:r>
              <a:rPr lang="en-US" dirty="0" smtClean="0">
                <a:solidFill>
                  <a:schemeClr val="accent5"/>
                </a:solidFill>
                <a:ea typeface="Calibri" charset="0"/>
                <a:cs typeface="Times New Roman" charset="0"/>
              </a:rPr>
              <a:t>Evaluate marketing and selling internationally</a:t>
            </a:r>
          </a:p>
          <a:p>
            <a:pPr marL="342900" marR="0" lvl="0" indent="-342900" algn="just">
              <a:lnSpc>
                <a:spcPct val="115000"/>
              </a:lnSpc>
              <a:spcBef>
                <a:spcPts val="0"/>
              </a:spcBef>
              <a:spcAft>
                <a:spcPts val="0"/>
              </a:spcAft>
              <a:buFont typeface="Arial" charset="0"/>
              <a:buChar char="•"/>
            </a:pPr>
            <a:r>
              <a:rPr lang="en-US" dirty="0" smtClean="0">
                <a:solidFill>
                  <a:schemeClr val="accent5"/>
                </a:solidFill>
                <a:ea typeface="Calibri" charset="0"/>
                <a:cs typeface="Times New Roman" charset="0"/>
              </a:rPr>
              <a:t>Organize to increase E-Rate sales</a:t>
            </a:r>
          </a:p>
          <a:p>
            <a:pPr marL="342900" marR="0" lvl="0" indent="-342900" algn="just">
              <a:lnSpc>
                <a:spcPct val="115000"/>
              </a:lnSpc>
              <a:spcBef>
                <a:spcPts val="0"/>
              </a:spcBef>
              <a:spcAft>
                <a:spcPts val="0"/>
              </a:spcAft>
              <a:buFont typeface="Arial" charset="0"/>
              <a:buChar char="•"/>
            </a:pPr>
            <a:r>
              <a:rPr lang="en-US" dirty="0" smtClean="0">
                <a:solidFill>
                  <a:schemeClr val="accent5"/>
                </a:solidFill>
                <a:ea typeface="Calibri" charset="0"/>
                <a:cs typeface="Times New Roman" charset="0"/>
              </a:rPr>
              <a:t>Partner and vendor to sell and provide service for their products</a:t>
            </a:r>
          </a:p>
          <a:p>
            <a:pPr marL="342900" marR="0" lvl="0" indent="-342900" algn="just">
              <a:lnSpc>
                <a:spcPct val="115000"/>
              </a:lnSpc>
              <a:spcBef>
                <a:spcPts val="0"/>
              </a:spcBef>
              <a:spcAft>
                <a:spcPts val="0"/>
              </a:spcAft>
              <a:buFont typeface="Arial" charset="0"/>
              <a:buChar char="•"/>
            </a:pPr>
            <a:r>
              <a:rPr lang="en-US" dirty="0" smtClean="0">
                <a:solidFill>
                  <a:schemeClr val="accent5"/>
                </a:solidFill>
                <a:ea typeface="Calibri" charset="0"/>
                <a:cs typeface="Times New Roman" charset="0"/>
              </a:rPr>
              <a:t>Work with vendors daily and make calls as a team and ask for leads, etc.</a:t>
            </a:r>
          </a:p>
          <a:p>
            <a:pPr marL="342900" marR="0" lvl="0" indent="-342900" algn="just">
              <a:lnSpc>
                <a:spcPct val="115000"/>
              </a:lnSpc>
              <a:spcBef>
                <a:spcPts val="0"/>
              </a:spcBef>
              <a:spcAft>
                <a:spcPts val="0"/>
              </a:spcAft>
              <a:buFont typeface="Arial" charset="0"/>
              <a:buChar char="•"/>
            </a:pPr>
            <a:r>
              <a:rPr lang="en-US" dirty="0" smtClean="0">
                <a:solidFill>
                  <a:schemeClr val="accent5"/>
                </a:solidFill>
                <a:ea typeface="Calibri" charset="0"/>
                <a:cs typeface="Times New Roman" charset="0"/>
              </a:rPr>
              <a:t>Develop sales programs to sell kiosk, digital signage, Howard servers, Howard computers—all Howard products</a:t>
            </a:r>
          </a:p>
          <a:p>
            <a:pPr marL="342900" marR="0" lvl="0" indent="-342900" algn="just">
              <a:lnSpc>
                <a:spcPct val="115000"/>
              </a:lnSpc>
              <a:spcBef>
                <a:spcPts val="0"/>
              </a:spcBef>
              <a:spcAft>
                <a:spcPts val="0"/>
              </a:spcAft>
              <a:buFont typeface="Arial" charset="0"/>
              <a:buChar char="•"/>
            </a:pPr>
            <a:r>
              <a:rPr lang="en-US" dirty="0" smtClean="0">
                <a:solidFill>
                  <a:schemeClr val="accent5"/>
                </a:solidFill>
                <a:ea typeface="Calibri" charset="0"/>
                <a:cs typeface="Times New Roman" charset="0"/>
              </a:rPr>
              <a:t>Hiring outstanding salespeople and service people is critical. Do you need to assign employees to ask customers in new states who are the best salespeople to use to call on them? Use LinkedIn to find people.</a:t>
            </a:r>
          </a:p>
          <a:p>
            <a:pPr marL="342900" marR="0" lvl="0" indent="-342900" algn="just">
              <a:lnSpc>
                <a:spcPct val="115000"/>
              </a:lnSpc>
              <a:spcBef>
                <a:spcPts val="0"/>
              </a:spcBef>
              <a:spcAft>
                <a:spcPts val="0"/>
              </a:spcAft>
              <a:buFont typeface="Arial" charset="0"/>
              <a:buChar char="•"/>
            </a:pPr>
            <a:endParaRPr lang="en-US" dirty="0" smtClean="0">
              <a:solidFill>
                <a:schemeClr val="accent5"/>
              </a:solidFill>
              <a:ea typeface="Calibri" charset="0"/>
              <a:cs typeface="Times New Roman" charset="0"/>
            </a:endParaRPr>
          </a:p>
        </p:txBody>
      </p:sp>
    </p:spTree>
    <p:extLst>
      <p:ext uri="{BB962C8B-B14F-4D97-AF65-F5344CB8AC3E}">
        <p14:creationId xmlns:p14="http://schemas.microsoft.com/office/powerpoint/2010/main" val="1426910196"/>
      </p:ext>
    </p:extLst>
  </p:cSld>
  <p:clrMapOvr>
    <a:masterClrMapping/>
  </p:clrMapOvr>
  <p:transition>
    <p:strips dir="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01 Industries Header.jpg"/>
          <p:cNvPicPr>
            <a:picLocks noChangeAspect="1"/>
          </p:cNvPicPr>
          <p:nvPr/>
        </p:nvPicPr>
        <p:blipFill>
          <a:blip r:embed="rId2"/>
          <a:stretch>
            <a:fillRect/>
          </a:stretch>
        </p:blipFill>
        <p:spPr>
          <a:xfrm>
            <a:off x="0" y="0"/>
            <a:ext cx="9144000" cy="758785"/>
          </a:xfrm>
          <a:prstGeom prst="rect">
            <a:avLst/>
          </a:prstGeom>
        </p:spPr>
      </p:pic>
      <p:pic>
        <p:nvPicPr>
          <p:cNvPr id="12" name="Picture 11" descr="Footer.jpg"/>
          <p:cNvPicPr>
            <a:picLocks noChangeAspect="1"/>
          </p:cNvPicPr>
          <p:nvPr/>
        </p:nvPicPr>
        <p:blipFill>
          <a:blip r:embed="rId3"/>
          <a:stretch>
            <a:fillRect/>
          </a:stretch>
        </p:blipFill>
        <p:spPr>
          <a:xfrm>
            <a:off x="0" y="5127707"/>
            <a:ext cx="9144000" cy="1730293"/>
          </a:xfrm>
          <a:prstGeom prst="rect">
            <a:avLst/>
          </a:prstGeom>
        </p:spPr>
      </p:pic>
      <p:sp>
        <p:nvSpPr>
          <p:cNvPr id="2" name="Slide Number Placeholder 1"/>
          <p:cNvSpPr>
            <a:spLocks noGrp="1"/>
          </p:cNvSpPr>
          <p:nvPr>
            <p:ph type="sldNum" sz="quarter" idx="12"/>
          </p:nvPr>
        </p:nvSpPr>
        <p:spPr/>
        <p:txBody>
          <a:bodyPr/>
          <a:lstStyle/>
          <a:p>
            <a:pPr>
              <a:defRPr/>
            </a:pPr>
            <a:fld id="{1E745F62-82B9-4F5B-A304-DBDB82392A59}" type="slidenum">
              <a:rPr lang="en-US" smtClean="0"/>
              <a:pPr>
                <a:defRPr/>
              </a:pPr>
              <a:t>23</a:t>
            </a:fld>
            <a:endParaRPr lang="en-US"/>
          </a:p>
        </p:txBody>
      </p:sp>
      <p:sp>
        <p:nvSpPr>
          <p:cNvPr id="6" name="Title 1"/>
          <p:cNvSpPr txBox="1">
            <a:spLocks/>
          </p:cNvSpPr>
          <p:nvPr/>
        </p:nvSpPr>
        <p:spPr>
          <a:xfrm>
            <a:off x="330925" y="901323"/>
            <a:ext cx="8360229" cy="76620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accent5"/>
                </a:solidFill>
              </a:rPr>
              <a:t>Education Project List </a:t>
            </a:r>
            <a:r>
              <a:rPr lang="en-US" sz="2000" b="1" dirty="0" smtClean="0">
                <a:solidFill>
                  <a:schemeClr val="accent5"/>
                </a:solidFill>
              </a:rPr>
              <a:t>(continued)</a:t>
            </a:r>
            <a:endParaRPr lang="en-US" sz="2000" b="1" dirty="0">
              <a:solidFill>
                <a:schemeClr val="accent5"/>
              </a:solidFill>
            </a:endParaRPr>
          </a:p>
        </p:txBody>
      </p:sp>
      <p:sp>
        <p:nvSpPr>
          <p:cNvPr id="4" name="Rectangle 3"/>
          <p:cNvSpPr/>
          <p:nvPr/>
        </p:nvSpPr>
        <p:spPr>
          <a:xfrm>
            <a:off x="330925" y="1735087"/>
            <a:ext cx="8184425" cy="2322174"/>
          </a:xfrm>
          <a:prstGeom prst="rect">
            <a:avLst/>
          </a:prstGeom>
        </p:spPr>
        <p:txBody>
          <a:bodyPr wrap="square">
            <a:spAutoFit/>
          </a:bodyPr>
          <a:lstStyle/>
          <a:p>
            <a:pPr marL="342900" marR="0" lvl="0" indent="-342900" algn="just">
              <a:lnSpc>
                <a:spcPct val="115000"/>
              </a:lnSpc>
              <a:spcBef>
                <a:spcPts val="0"/>
              </a:spcBef>
              <a:spcAft>
                <a:spcPts val="0"/>
              </a:spcAft>
              <a:buFont typeface="Arial" charset="0"/>
              <a:buChar char="•"/>
            </a:pPr>
            <a:r>
              <a:rPr lang="en-US" dirty="0" smtClean="0">
                <a:solidFill>
                  <a:schemeClr val="accent5"/>
                </a:solidFill>
                <a:ea typeface="Calibri" charset="0"/>
                <a:cs typeface="Times New Roman" charset="0"/>
              </a:rPr>
              <a:t>Make a list of the service contracts you have completed and sell these same services to other customers—request references</a:t>
            </a:r>
          </a:p>
          <a:p>
            <a:pPr marL="342900" marR="0" lvl="0" indent="-342900" algn="just">
              <a:lnSpc>
                <a:spcPct val="115000"/>
              </a:lnSpc>
              <a:spcBef>
                <a:spcPts val="0"/>
              </a:spcBef>
              <a:spcAft>
                <a:spcPts val="0"/>
              </a:spcAft>
              <a:buFont typeface="Arial" charset="0"/>
              <a:buChar char="•"/>
            </a:pPr>
            <a:r>
              <a:rPr lang="en-US" dirty="0" smtClean="0">
                <a:solidFill>
                  <a:schemeClr val="accent5"/>
                </a:solidFill>
                <a:ea typeface="Calibri" charset="0"/>
                <a:cs typeface="Times New Roman" charset="0"/>
              </a:rPr>
              <a:t>Assign someone to study CDW’s website page-by-page and add features, services, products, special shipments, etc. If we don’t have the same offering as CDW, add them.</a:t>
            </a:r>
          </a:p>
          <a:p>
            <a:pPr marL="342900" marR="0" lvl="0" indent="-342900" algn="just">
              <a:lnSpc>
                <a:spcPct val="115000"/>
              </a:lnSpc>
              <a:spcBef>
                <a:spcPts val="0"/>
              </a:spcBef>
              <a:spcAft>
                <a:spcPts val="0"/>
              </a:spcAft>
              <a:buFont typeface="Arial" charset="0"/>
              <a:buChar char="•"/>
            </a:pPr>
            <a:r>
              <a:rPr lang="en-US" dirty="0" smtClean="0">
                <a:solidFill>
                  <a:schemeClr val="accent5"/>
                </a:solidFill>
                <a:ea typeface="Calibri" charset="0"/>
                <a:cs typeface="Times New Roman" charset="0"/>
              </a:rPr>
              <a:t>What changes do you need to make to Education’s special approval website?</a:t>
            </a:r>
          </a:p>
          <a:p>
            <a:pPr marL="342900" marR="0" lvl="0" indent="-342900" algn="just">
              <a:lnSpc>
                <a:spcPct val="115000"/>
              </a:lnSpc>
              <a:spcBef>
                <a:spcPts val="0"/>
              </a:spcBef>
              <a:spcAft>
                <a:spcPts val="0"/>
              </a:spcAft>
              <a:buFont typeface="Arial" charset="0"/>
              <a:buChar char="•"/>
            </a:pPr>
            <a:r>
              <a:rPr lang="en-US" dirty="0" smtClean="0">
                <a:solidFill>
                  <a:schemeClr val="accent5"/>
                </a:solidFill>
                <a:ea typeface="Calibri" charset="0"/>
                <a:cs typeface="Times New Roman" charset="0"/>
              </a:rPr>
              <a:t>Train employees how important it is to register each job by working with vendors.</a:t>
            </a:r>
          </a:p>
        </p:txBody>
      </p:sp>
      <p:sp>
        <p:nvSpPr>
          <p:cNvPr id="8" name="TextBox 7"/>
          <p:cNvSpPr txBox="1"/>
          <p:nvPr/>
        </p:nvSpPr>
        <p:spPr>
          <a:xfrm>
            <a:off x="3037840" y="202184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386346716"/>
      </p:ext>
    </p:extLst>
  </p:cSld>
  <p:clrMapOvr>
    <a:masterClrMapping/>
  </p:clrMapOvr>
  <p:transition>
    <p:strips dir="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01 Industries Header.jpg"/>
          <p:cNvPicPr>
            <a:picLocks noChangeAspect="1"/>
          </p:cNvPicPr>
          <p:nvPr/>
        </p:nvPicPr>
        <p:blipFill>
          <a:blip r:embed="rId2"/>
          <a:stretch>
            <a:fillRect/>
          </a:stretch>
        </p:blipFill>
        <p:spPr>
          <a:xfrm>
            <a:off x="0" y="0"/>
            <a:ext cx="9144000" cy="758785"/>
          </a:xfrm>
          <a:prstGeom prst="rect">
            <a:avLst/>
          </a:prstGeom>
        </p:spPr>
      </p:pic>
      <p:pic>
        <p:nvPicPr>
          <p:cNvPr id="12" name="Picture 11" descr="Footer.jpg"/>
          <p:cNvPicPr>
            <a:picLocks noChangeAspect="1"/>
          </p:cNvPicPr>
          <p:nvPr/>
        </p:nvPicPr>
        <p:blipFill>
          <a:blip r:embed="rId3"/>
          <a:stretch>
            <a:fillRect/>
          </a:stretch>
        </p:blipFill>
        <p:spPr>
          <a:xfrm>
            <a:off x="0" y="5127707"/>
            <a:ext cx="9144000" cy="1730293"/>
          </a:xfrm>
          <a:prstGeom prst="rect">
            <a:avLst/>
          </a:prstGeom>
        </p:spPr>
      </p:pic>
      <p:sp>
        <p:nvSpPr>
          <p:cNvPr id="2" name="Slide Number Placeholder 1"/>
          <p:cNvSpPr>
            <a:spLocks noGrp="1"/>
          </p:cNvSpPr>
          <p:nvPr>
            <p:ph type="sldNum" sz="quarter" idx="12"/>
          </p:nvPr>
        </p:nvSpPr>
        <p:spPr/>
        <p:txBody>
          <a:bodyPr/>
          <a:lstStyle/>
          <a:p>
            <a:pPr>
              <a:defRPr/>
            </a:pPr>
            <a:fld id="{1E745F62-82B9-4F5B-A304-DBDB82392A59}" type="slidenum">
              <a:rPr lang="en-US" smtClean="0"/>
              <a:pPr>
                <a:defRPr/>
              </a:pPr>
              <a:t>24</a:t>
            </a:fld>
            <a:endParaRPr lang="en-US"/>
          </a:p>
        </p:txBody>
      </p:sp>
      <p:sp>
        <p:nvSpPr>
          <p:cNvPr id="6" name="Title 1"/>
          <p:cNvSpPr txBox="1">
            <a:spLocks/>
          </p:cNvSpPr>
          <p:nvPr/>
        </p:nvSpPr>
        <p:spPr>
          <a:xfrm>
            <a:off x="330925" y="1002713"/>
            <a:ext cx="8360229" cy="49416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chemeClr val="accent5"/>
                </a:solidFill>
              </a:rPr>
              <a:t>EDUCATION 5 YEAR MINIMUM SALES GROWTH &amp; PROFIT PLAN</a:t>
            </a:r>
            <a:endParaRPr lang="en-US" sz="2400" dirty="0">
              <a:solidFill>
                <a:schemeClr val="accent5"/>
              </a:solidFill>
            </a:endParaRPr>
          </a:p>
        </p:txBody>
      </p:sp>
      <p:sp>
        <p:nvSpPr>
          <p:cNvPr id="8" name="TextBox 7"/>
          <p:cNvSpPr txBox="1"/>
          <p:nvPr/>
        </p:nvSpPr>
        <p:spPr>
          <a:xfrm>
            <a:off x="3037840" y="2021840"/>
            <a:ext cx="184731" cy="369332"/>
          </a:xfrm>
          <a:prstGeom prst="rect">
            <a:avLst/>
          </a:prstGeom>
          <a:noFill/>
        </p:spPr>
        <p:txBody>
          <a:bodyPr wrap="none" rtlCol="0">
            <a:spAutoFit/>
          </a:bodyPr>
          <a:lstStyle/>
          <a:p>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061476268"/>
              </p:ext>
            </p:extLst>
          </p:nvPr>
        </p:nvGraphicFramePr>
        <p:xfrm>
          <a:off x="690883" y="1666240"/>
          <a:ext cx="7033257" cy="1351280"/>
        </p:xfrm>
        <a:graphic>
          <a:graphicData uri="http://schemas.openxmlformats.org/drawingml/2006/table">
            <a:tbl>
              <a:tblPr firstRow="1" firstCol="1" bandRow="1">
                <a:tableStyleId>{5C22544A-7EE6-4342-B048-85BDC9FD1C3A}</a:tableStyleId>
              </a:tblPr>
              <a:tblGrid>
                <a:gridCol w="1004751"/>
                <a:gridCol w="1004751"/>
                <a:gridCol w="1004751"/>
                <a:gridCol w="1004751"/>
                <a:gridCol w="1004751"/>
                <a:gridCol w="1004751"/>
                <a:gridCol w="1004751"/>
              </a:tblGrid>
              <a:tr h="295311">
                <a:tc>
                  <a:txBody>
                    <a:bodyPr/>
                    <a:lstStyle/>
                    <a:p>
                      <a:pPr marL="0" marR="0" algn="just">
                        <a:lnSpc>
                          <a:spcPct val="115000"/>
                        </a:lnSpc>
                        <a:spcBef>
                          <a:spcPts val="0"/>
                        </a:spcBef>
                        <a:spcAft>
                          <a:spcPts val="0"/>
                        </a:spcAft>
                        <a:tabLst>
                          <a:tab pos="2000250" algn="l"/>
                        </a:tabLst>
                      </a:pPr>
                      <a:r>
                        <a:rPr lang="en-US" sz="1100">
                          <a:effectLst/>
                        </a:rPr>
                        <a:t>YEAR</a:t>
                      </a:r>
                      <a:endParaRPr lang="en-US" sz="1100">
                        <a:effectLst/>
                        <a:latin typeface="Calibri" charset="0"/>
                        <a:ea typeface="Calibri" charset="0"/>
                        <a:cs typeface="Times New Roman" charset="0"/>
                      </a:endParaRPr>
                    </a:p>
                  </a:txBody>
                  <a:tcPr marL="68580" marR="68580" marT="0" marB="0"/>
                </a:tc>
                <a:tc>
                  <a:txBody>
                    <a:bodyPr/>
                    <a:lstStyle/>
                    <a:p>
                      <a:pPr marL="0" marR="0" algn="ctr">
                        <a:lnSpc>
                          <a:spcPct val="115000"/>
                        </a:lnSpc>
                        <a:spcBef>
                          <a:spcPts val="0"/>
                        </a:spcBef>
                        <a:spcAft>
                          <a:spcPts val="0"/>
                        </a:spcAft>
                        <a:tabLst>
                          <a:tab pos="2000250" algn="l"/>
                        </a:tabLst>
                      </a:pPr>
                      <a:r>
                        <a:rPr lang="en-US" sz="1100">
                          <a:effectLst/>
                        </a:rPr>
                        <a:t>2017</a:t>
                      </a:r>
                      <a:endParaRPr lang="en-US" sz="1100">
                        <a:effectLst/>
                        <a:latin typeface="Calibri" charset="0"/>
                        <a:ea typeface="Calibri" charset="0"/>
                        <a:cs typeface="Times New Roman" charset="0"/>
                      </a:endParaRPr>
                    </a:p>
                  </a:txBody>
                  <a:tcPr marL="68580" marR="68580" marT="0" marB="0" anchor="ctr"/>
                </a:tc>
                <a:tc>
                  <a:txBody>
                    <a:bodyPr/>
                    <a:lstStyle/>
                    <a:p>
                      <a:pPr marL="0" marR="0" algn="ctr">
                        <a:lnSpc>
                          <a:spcPct val="115000"/>
                        </a:lnSpc>
                        <a:spcBef>
                          <a:spcPts val="0"/>
                        </a:spcBef>
                        <a:spcAft>
                          <a:spcPts val="0"/>
                        </a:spcAft>
                        <a:tabLst>
                          <a:tab pos="2000250" algn="l"/>
                        </a:tabLst>
                      </a:pPr>
                      <a:r>
                        <a:rPr lang="en-US" sz="1100">
                          <a:effectLst/>
                        </a:rPr>
                        <a:t>2018</a:t>
                      </a:r>
                      <a:endParaRPr lang="en-US" sz="1100">
                        <a:effectLst/>
                        <a:latin typeface="Calibri" charset="0"/>
                        <a:ea typeface="Calibri" charset="0"/>
                        <a:cs typeface="Times New Roman" charset="0"/>
                      </a:endParaRPr>
                    </a:p>
                  </a:txBody>
                  <a:tcPr marL="68580" marR="68580" marT="0" marB="0" anchor="ctr"/>
                </a:tc>
                <a:tc>
                  <a:txBody>
                    <a:bodyPr/>
                    <a:lstStyle/>
                    <a:p>
                      <a:pPr marL="0" marR="0" algn="ctr">
                        <a:lnSpc>
                          <a:spcPct val="115000"/>
                        </a:lnSpc>
                        <a:spcBef>
                          <a:spcPts val="0"/>
                        </a:spcBef>
                        <a:spcAft>
                          <a:spcPts val="0"/>
                        </a:spcAft>
                        <a:tabLst>
                          <a:tab pos="2000250" algn="l"/>
                        </a:tabLst>
                      </a:pPr>
                      <a:r>
                        <a:rPr lang="en-US" sz="1100">
                          <a:effectLst/>
                        </a:rPr>
                        <a:t>2019</a:t>
                      </a:r>
                      <a:endParaRPr lang="en-US" sz="1100">
                        <a:effectLst/>
                        <a:latin typeface="Calibri" charset="0"/>
                        <a:ea typeface="Calibri" charset="0"/>
                        <a:cs typeface="Times New Roman" charset="0"/>
                      </a:endParaRPr>
                    </a:p>
                  </a:txBody>
                  <a:tcPr marL="68580" marR="68580" marT="0" marB="0" anchor="ctr"/>
                </a:tc>
                <a:tc>
                  <a:txBody>
                    <a:bodyPr/>
                    <a:lstStyle/>
                    <a:p>
                      <a:pPr marL="0" marR="0" algn="ctr">
                        <a:lnSpc>
                          <a:spcPct val="115000"/>
                        </a:lnSpc>
                        <a:spcBef>
                          <a:spcPts val="0"/>
                        </a:spcBef>
                        <a:spcAft>
                          <a:spcPts val="0"/>
                        </a:spcAft>
                        <a:tabLst>
                          <a:tab pos="2000250" algn="l"/>
                        </a:tabLst>
                      </a:pPr>
                      <a:r>
                        <a:rPr lang="en-US" sz="1100" dirty="0">
                          <a:effectLst/>
                        </a:rPr>
                        <a:t>2020</a:t>
                      </a:r>
                      <a:endParaRPr lang="en-US" sz="1100" dirty="0">
                        <a:effectLst/>
                        <a:latin typeface="Calibri" charset="0"/>
                        <a:ea typeface="Calibri" charset="0"/>
                        <a:cs typeface="Times New Roman" charset="0"/>
                      </a:endParaRPr>
                    </a:p>
                  </a:txBody>
                  <a:tcPr marL="68580" marR="68580" marT="0" marB="0" anchor="ctr"/>
                </a:tc>
                <a:tc>
                  <a:txBody>
                    <a:bodyPr/>
                    <a:lstStyle/>
                    <a:p>
                      <a:pPr marL="0" marR="0" algn="ctr">
                        <a:lnSpc>
                          <a:spcPct val="115000"/>
                        </a:lnSpc>
                        <a:spcBef>
                          <a:spcPts val="0"/>
                        </a:spcBef>
                        <a:spcAft>
                          <a:spcPts val="0"/>
                        </a:spcAft>
                        <a:tabLst>
                          <a:tab pos="2000250" algn="l"/>
                        </a:tabLst>
                      </a:pPr>
                      <a:r>
                        <a:rPr lang="en-US" sz="1100">
                          <a:effectLst/>
                        </a:rPr>
                        <a:t>2021</a:t>
                      </a:r>
                      <a:endParaRPr lang="en-US" sz="1100">
                        <a:effectLst/>
                        <a:latin typeface="Calibri" charset="0"/>
                        <a:ea typeface="Calibri" charset="0"/>
                        <a:cs typeface="Times New Roman" charset="0"/>
                      </a:endParaRPr>
                    </a:p>
                  </a:txBody>
                  <a:tcPr marL="68580" marR="68580" marT="0" marB="0" anchor="ctr"/>
                </a:tc>
                <a:tc>
                  <a:txBody>
                    <a:bodyPr/>
                    <a:lstStyle/>
                    <a:p>
                      <a:pPr marL="0" marR="0" algn="ctr">
                        <a:lnSpc>
                          <a:spcPct val="115000"/>
                        </a:lnSpc>
                        <a:spcBef>
                          <a:spcPts val="0"/>
                        </a:spcBef>
                        <a:spcAft>
                          <a:spcPts val="0"/>
                        </a:spcAft>
                        <a:tabLst>
                          <a:tab pos="2000250" algn="l"/>
                        </a:tabLst>
                      </a:pPr>
                      <a:r>
                        <a:rPr lang="en-US" sz="1100">
                          <a:effectLst/>
                        </a:rPr>
                        <a:t>TOTAL</a:t>
                      </a:r>
                      <a:endParaRPr lang="en-US" sz="1100">
                        <a:effectLst/>
                        <a:latin typeface="Calibri" charset="0"/>
                        <a:ea typeface="Calibri" charset="0"/>
                        <a:cs typeface="Times New Roman" charset="0"/>
                      </a:endParaRPr>
                    </a:p>
                  </a:txBody>
                  <a:tcPr marL="68580" marR="68580" marT="0" marB="0" anchor="ctr"/>
                </a:tc>
              </a:tr>
              <a:tr h="487009">
                <a:tc>
                  <a:txBody>
                    <a:bodyPr/>
                    <a:lstStyle/>
                    <a:p>
                      <a:pPr marL="0" marR="0" algn="just">
                        <a:lnSpc>
                          <a:spcPct val="115000"/>
                        </a:lnSpc>
                        <a:spcBef>
                          <a:spcPts val="0"/>
                        </a:spcBef>
                        <a:spcAft>
                          <a:spcPts val="0"/>
                        </a:spcAft>
                        <a:tabLst>
                          <a:tab pos="2000250" algn="l"/>
                        </a:tabLst>
                      </a:pPr>
                      <a:r>
                        <a:rPr lang="en-US" sz="1100">
                          <a:effectLst/>
                        </a:rPr>
                        <a:t>SALES INCREASE</a:t>
                      </a:r>
                      <a:endParaRPr lang="en-US" sz="1100">
                        <a:effectLst/>
                        <a:latin typeface="Calibri" charset="0"/>
                        <a:ea typeface="Calibri" charset="0"/>
                        <a:cs typeface="Times New Roman" charset="0"/>
                      </a:endParaRPr>
                    </a:p>
                  </a:txBody>
                  <a:tcPr marL="68580" marR="68580" marT="0" marB="0"/>
                </a:tc>
                <a:tc>
                  <a:txBody>
                    <a:bodyPr/>
                    <a:lstStyle/>
                    <a:p>
                      <a:pPr marL="0" marR="0" algn="ctr">
                        <a:lnSpc>
                          <a:spcPct val="115000"/>
                        </a:lnSpc>
                        <a:spcBef>
                          <a:spcPts val="0"/>
                        </a:spcBef>
                        <a:spcAft>
                          <a:spcPts val="0"/>
                        </a:spcAft>
                        <a:tabLst>
                          <a:tab pos="2000250" algn="l"/>
                        </a:tabLst>
                      </a:pPr>
                      <a:r>
                        <a:rPr lang="en-US" sz="1100">
                          <a:effectLst/>
                        </a:rPr>
                        <a:t>$50M</a:t>
                      </a:r>
                      <a:endParaRPr lang="en-US" sz="1100">
                        <a:effectLst/>
                        <a:latin typeface="Calibri" charset="0"/>
                        <a:ea typeface="Calibri" charset="0"/>
                        <a:cs typeface="Times New Roman" charset="0"/>
                      </a:endParaRPr>
                    </a:p>
                  </a:txBody>
                  <a:tcPr marL="68580" marR="68580" marT="0" marB="0" anchor="ctr"/>
                </a:tc>
                <a:tc>
                  <a:txBody>
                    <a:bodyPr/>
                    <a:lstStyle/>
                    <a:p>
                      <a:pPr marL="0" marR="0" algn="ctr">
                        <a:lnSpc>
                          <a:spcPct val="115000"/>
                        </a:lnSpc>
                        <a:spcBef>
                          <a:spcPts val="0"/>
                        </a:spcBef>
                        <a:spcAft>
                          <a:spcPts val="0"/>
                        </a:spcAft>
                        <a:tabLst>
                          <a:tab pos="2000250" algn="l"/>
                        </a:tabLst>
                      </a:pPr>
                      <a:r>
                        <a:rPr lang="en-US" sz="1100">
                          <a:effectLst/>
                        </a:rPr>
                        <a:t>$100M</a:t>
                      </a:r>
                      <a:endParaRPr lang="en-US" sz="1100">
                        <a:effectLst/>
                        <a:latin typeface="Calibri" charset="0"/>
                        <a:ea typeface="Calibri" charset="0"/>
                        <a:cs typeface="Times New Roman" charset="0"/>
                      </a:endParaRPr>
                    </a:p>
                  </a:txBody>
                  <a:tcPr marL="68580" marR="68580" marT="0" marB="0" anchor="ctr"/>
                </a:tc>
                <a:tc>
                  <a:txBody>
                    <a:bodyPr/>
                    <a:lstStyle/>
                    <a:p>
                      <a:pPr marL="0" marR="0" algn="ctr">
                        <a:lnSpc>
                          <a:spcPct val="115000"/>
                        </a:lnSpc>
                        <a:spcBef>
                          <a:spcPts val="0"/>
                        </a:spcBef>
                        <a:spcAft>
                          <a:spcPts val="0"/>
                        </a:spcAft>
                        <a:tabLst>
                          <a:tab pos="2000250" algn="l"/>
                        </a:tabLst>
                      </a:pPr>
                      <a:r>
                        <a:rPr lang="en-US" sz="1100">
                          <a:effectLst/>
                        </a:rPr>
                        <a:t>$100M</a:t>
                      </a:r>
                      <a:endParaRPr lang="en-US" sz="1100">
                        <a:effectLst/>
                        <a:latin typeface="Calibri" charset="0"/>
                        <a:ea typeface="Calibri" charset="0"/>
                        <a:cs typeface="Times New Roman" charset="0"/>
                      </a:endParaRPr>
                    </a:p>
                  </a:txBody>
                  <a:tcPr marL="68580" marR="68580" marT="0" marB="0" anchor="ctr"/>
                </a:tc>
                <a:tc>
                  <a:txBody>
                    <a:bodyPr/>
                    <a:lstStyle/>
                    <a:p>
                      <a:pPr marL="0" marR="0" algn="ctr">
                        <a:lnSpc>
                          <a:spcPct val="115000"/>
                        </a:lnSpc>
                        <a:spcBef>
                          <a:spcPts val="0"/>
                        </a:spcBef>
                        <a:spcAft>
                          <a:spcPts val="0"/>
                        </a:spcAft>
                        <a:tabLst>
                          <a:tab pos="2000250" algn="l"/>
                        </a:tabLst>
                      </a:pPr>
                      <a:r>
                        <a:rPr lang="en-US" sz="1100">
                          <a:effectLst/>
                        </a:rPr>
                        <a:t>$100M</a:t>
                      </a:r>
                      <a:endParaRPr lang="en-US" sz="1100">
                        <a:effectLst/>
                        <a:latin typeface="Calibri" charset="0"/>
                        <a:ea typeface="Calibri" charset="0"/>
                        <a:cs typeface="Times New Roman" charset="0"/>
                      </a:endParaRPr>
                    </a:p>
                  </a:txBody>
                  <a:tcPr marL="68580" marR="68580" marT="0" marB="0" anchor="ctr"/>
                </a:tc>
                <a:tc>
                  <a:txBody>
                    <a:bodyPr/>
                    <a:lstStyle/>
                    <a:p>
                      <a:pPr marL="0" marR="0" algn="ctr">
                        <a:lnSpc>
                          <a:spcPct val="115000"/>
                        </a:lnSpc>
                        <a:spcBef>
                          <a:spcPts val="0"/>
                        </a:spcBef>
                        <a:spcAft>
                          <a:spcPts val="0"/>
                        </a:spcAft>
                        <a:tabLst>
                          <a:tab pos="2000250" algn="l"/>
                        </a:tabLst>
                      </a:pPr>
                      <a:r>
                        <a:rPr lang="en-US" sz="1100">
                          <a:effectLst/>
                        </a:rPr>
                        <a:t>$100M</a:t>
                      </a:r>
                      <a:endParaRPr lang="en-US" sz="1100">
                        <a:effectLst/>
                        <a:latin typeface="Calibri" charset="0"/>
                        <a:ea typeface="Calibri" charset="0"/>
                        <a:cs typeface="Times New Roman" charset="0"/>
                      </a:endParaRPr>
                    </a:p>
                  </a:txBody>
                  <a:tcPr marL="68580" marR="68580" marT="0" marB="0" anchor="ctr"/>
                </a:tc>
                <a:tc>
                  <a:txBody>
                    <a:bodyPr/>
                    <a:lstStyle/>
                    <a:p>
                      <a:pPr marL="0" marR="0" algn="ctr">
                        <a:lnSpc>
                          <a:spcPct val="115000"/>
                        </a:lnSpc>
                        <a:spcBef>
                          <a:spcPts val="0"/>
                        </a:spcBef>
                        <a:spcAft>
                          <a:spcPts val="0"/>
                        </a:spcAft>
                        <a:tabLst>
                          <a:tab pos="2000250" algn="l"/>
                        </a:tabLst>
                      </a:pPr>
                      <a:r>
                        <a:rPr lang="en-US" sz="1100">
                          <a:effectLst/>
                        </a:rPr>
                        <a:t>$450M</a:t>
                      </a:r>
                      <a:endParaRPr lang="en-US" sz="1100">
                        <a:effectLst/>
                        <a:latin typeface="Calibri" charset="0"/>
                        <a:ea typeface="Calibri" charset="0"/>
                        <a:cs typeface="Times New Roman" charset="0"/>
                      </a:endParaRPr>
                    </a:p>
                  </a:txBody>
                  <a:tcPr marL="68580" marR="68580" marT="0" marB="0" anchor="ctr"/>
                </a:tc>
              </a:tr>
              <a:tr h="568960">
                <a:tc>
                  <a:txBody>
                    <a:bodyPr/>
                    <a:lstStyle/>
                    <a:p>
                      <a:pPr marL="0" marR="0" algn="just">
                        <a:lnSpc>
                          <a:spcPct val="115000"/>
                        </a:lnSpc>
                        <a:spcBef>
                          <a:spcPts val="0"/>
                        </a:spcBef>
                        <a:spcAft>
                          <a:spcPts val="0"/>
                        </a:spcAft>
                        <a:tabLst>
                          <a:tab pos="2000250" algn="l"/>
                        </a:tabLst>
                      </a:pPr>
                      <a:r>
                        <a:rPr lang="en-US" sz="1100" dirty="0" smtClean="0">
                          <a:effectLst/>
                        </a:rPr>
                        <a:t>PROFIT INCREASE</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15000"/>
                        </a:lnSpc>
                        <a:spcBef>
                          <a:spcPts val="0"/>
                        </a:spcBef>
                        <a:spcAft>
                          <a:spcPts val="0"/>
                        </a:spcAft>
                        <a:tabLst>
                          <a:tab pos="2000250" algn="l"/>
                        </a:tabLst>
                      </a:pPr>
                      <a:r>
                        <a:rPr lang="en-US" sz="1100">
                          <a:effectLst/>
                        </a:rPr>
                        <a:t>2.5M</a:t>
                      </a:r>
                      <a:endParaRPr lang="en-US" sz="1100">
                        <a:effectLst/>
                        <a:latin typeface="Calibri" charset="0"/>
                        <a:ea typeface="Calibri" charset="0"/>
                        <a:cs typeface="Times New Roman" charset="0"/>
                      </a:endParaRPr>
                    </a:p>
                  </a:txBody>
                  <a:tcPr marL="68580" marR="68580" marT="0" marB="0" anchor="ctr"/>
                </a:tc>
                <a:tc>
                  <a:txBody>
                    <a:bodyPr/>
                    <a:lstStyle/>
                    <a:p>
                      <a:pPr marL="0" marR="0" algn="ctr">
                        <a:lnSpc>
                          <a:spcPct val="115000"/>
                        </a:lnSpc>
                        <a:spcBef>
                          <a:spcPts val="0"/>
                        </a:spcBef>
                        <a:spcAft>
                          <a:spcPts val="0"/>
                        </a:spcAft>
                        <a:tabLst>
                          <a:tab pos="2000250" algn="l"/>
                        </a:tabLst>
                      </a:pPr>
                      <a:r>
                        <a:rPr lang="en-US" sz="1100">
                          <a:effectLst/>
                        </a:rPr>
                        <a:t>5M</a:t>
                      </a:r>
                      <a:endParaRPr lang="en-US" sz="1100">
                        <a:effectLst/>
                        <a:latin typeface="Calibri" charset="0"/>
                        <a:ea typeface="Calibri" charset="0"/>
                        <a:cs typeface="Times New Roman" charset="0"/>
                      </a:endParaRPr>
                    </a:p>
                  </a:txBody>
                  <a:tcPr marL="68580" marR="68580" marT="0" marB="0" anchor="ctr"/>
                </a:tc>
                <a:tc>
                  <a:txBody>
                    <a:bodyPr/>
                    <a:lstStyle/>
                    <a:p>
                      <a:pPr marL="0" marR="0" algn="ctr">
                        <a:lnSpc>
                          <a:spcPct val="115000"/>
                        </a:lnSpc>
                        <a:spcBef>
                          <a:spcPts val="0"/>
                        </a:spcBef>
                        <a:spcAft>
                          <a:spcPts val="0"/>
                        </a:spcAft>
                        <a:tabLst>
                          <a:tab pos="2000250" algn="l"/>
                        </a:tabLst>
                      </a:pPr>
                      <a:r>
                        <a:rPr lang="en-US" sz="1100">
                          <a:effectLst/>
                        </a:rPr>
                        <a:t>5M</a:t>
                      </a:r>
                      <a:endParaRPr lang="en-US" sz="1100">
                        <a:effectLst/>
                        <a:latin typeface="Calibri" charset="0"/>
                        <a:ea typeface="Calibri" charset="0"/>
                        <a:cs typeface="Times New Roman" charset="0"/>
                      </a:endParaRPr>
                    </a:p>
                  </a:txBody>
                  <a:tcPr marL="68580" marR="68580" marT="0" marB="0" anchor="ctr"/>
                </a:tc>
                <a:tc>
                  <a:txBody>
                    <a:bodyPr/>
                    <a:lstStyle/>
                    <a:p>
                      <a:pPr marL="0" marR="0" algn="ctr">
                        <a:lnSpc>
                          <a:spcPct val="115000"/>
                        </a:lnSpc>
                        <a:spcBef>
                          <a:spcPts val="0"/>
                        </a:spcBef>
                        <a:spcAft>
                          <a:spcPts val="0"/>
                        </a:spcAft>
                        <a:tabLst>
                          <a:tab pos="2000250" algn="l"/>
                        </a:tabLst>
                      </a:pPr>
                      <a:r>
                        <a:rPr lang="en-US" sz="1100" dirty="0">
                          <a:effectLst/>
                        </a:rPr>
                        <a:t>5M</a:t>
                      </a:r>
                      <a:endParaRPr lang="en-US" sz="1100" dirty="0">
                        <a:effectLst/>
                        <a:latin typeface="Calibri" charset="0"/>
                        <a:ea typeface="Calibri" charset="0"/>
                        <a:cs typeface="Times New Roman" charset="0"/>
                      </a:endParaRPr>
                    </a:p>
                  </a:txBody>
                  <a:tcPr marL="68580" marR="68580" marT="0" marB="0" anchor="ctr"/>
                </a:tc>
                <a:tc>
                  <a:txBody>
                    <a:bodyPr/>
                    <a:lstStyle/>
                    <a:p>
                      <a:pPr marL="0" marR="0" algn="ctr">
                        <a:lnSpc>
                          <a:spcPct val="115000"/>
                        </a:lnSpc>
                        <a:spcBef>
                          <a:spcPts val="0"/>
                        </a:spcBef>
                        <a:spcAft>
                          <a:spcPts val="0"/>
                        </a:spcAft>
                        <a:tabLst>
                          <a:tab pos="2000250" algn="l"/>
                        </a:tabLst>
                      </a:pPr>
                      <a:r>
                        <a:rPr lang="en-US" sz="1100" dirty="0">
                          <a:effectLst/>
                        </a:rPr>
                        <a:t>5M</a:t>
                      </a:r>
                      <a:endParaRPr lang="en-US" sz="1100" dirty="0">
                        <a:effectLst/>
                        <a:latin typeface="Calibri" charset="0"/>
                        <a:ea typeface="Calibri" charset="0"/>
                        <a:cs typeface="Times New Roman" charset="0"/>
                      </a:endParaRPr>
                    </a:p>
                  </a:txBody>
                  <a:tcPr marL="68580" marR="68580" marT="0" marB="0" anchor="ctr"/>
                </a:tc>
                <a:tc>
                  <a:txBody>
                    <a:bodyPr/>
                    <a:lstStyle/>
                    <a:p>
                      <a:pPr marL="0" marR="0" algn="ctr">
                        <a:lnSpc>
                          <a:spcPct val="115000"/>
                        </a:lnSpc>
                        <a:spcBef>
                          <a:spcPts val="0"/>
                        </a:spcBef>
                        <a:spcAft>
                          <a:spcPts val="0"/>
                        </a:spcAft>
                        <a:tabLst>
                          <a:tab pos="2000250" algn="l"/>
                        </a:tabLst>
                      </a:pPr>
                      <a:r>
                        <a:rPr lang="en-US" sz="1100" dirty="0">
                          <a:effectLst/>
                        </a:rPr>
                        <a:t>$22.5M</a:t>
                      </a:r>
                      <a:endParaRPr lang="en-US" sz="1100" dirty="0">
                        <a:effectLst/>
                        <a:latin typeface="Calibri" charset="0"/>
                        <a:ea typeface="Calibri" charset="0"/>
                        <a:cs typeface="Times New Roman" charset="0"/>
                      </a:endParaRPr>
                    </a:p>
                  </a:txBody>
                  <a:tcPr marL="68580" marR="68580" marT="0" marB="0" anchor="ctr"/>
                </a:tc>
              </a:tr>
            </a:tbl>
          </a:graphicData>
        </a:graphic>
      </p:graphicFrame>
      <p:sp>
        <p:nvSpPr>
          <p:cNvPr id="9" name="Rectangle 8"/>
          <p:cNvSpPr/>
          <p:nvPr/>
        </p:nvSpPr>
        <p:spPr>
          <a:xfrm>
            <a:off x="568960" y="3373120"/>
            <a:ext cx="7366000" cy="2301977"/>
          </a:xfrm>
          <a:prstGeom prst="rect">
            <a:avLst/>
          </a:prstGeom>
        </p:spPr>
        <p:txBody>
          <a:bodyPr wrap="square">
            <a:spAutoFit/>
          </a:bodyPr>
          <a:lstStyle/>
          <a:p>
            <a:pPr marR="0" lvl="0" algn="just">
              <a:lnSpc>
                <a:spcPct val="115000"/>
              </a:lnSpc>
              <a:spcBef>
                <a:spcPts val="0"/>
              </a:spcBef>
              <a:spcAft>
                <a:spcPts val="0"/>
              </a:spcAft>
              <a:tabLst>
                <a:tab pos="2000250" algn="l"/>
              </a:tabLst>
            </a:pPr>
            <a:r>
              <a:rPr lang="en-US" b="1" dirty="0">
                <a:solidFill>
                  <a:schemeClr val="accent5"/>
                </a:solidFill>
                <a:latin typeface="Times New Roman" charset="0"/>
                <a:ea typeface="Calibri" charset="0"/>
                <a:cs typeface="Times New Roman" charset="0"/>
              </a:rPr>
              <a:t>PROJECTS TO IMPLEMENT TO MEET THE SALES AND PROFIT GOALS</a:t>
            </a:r>
            <a:endParaRPr lang="en-US" b="1" dirty="0">
              <a:solidFill>
                <a:schemeClr val="accent5"/>
              </a:solidFill>
              <a:latin typeface="Calibri" charset="0"/>
              <a:ea typeface="Calibri" charset="0"/>
              <a:cs typeface="Times New Roman" charset="0"/>
            </a:endParaRPr>
          </a:p>
          <a:p>
            <a:pPr algn="just">
              <a:lnSpc>
                <a:spcPct val="115000"/>
              </a:lnSpc>
              <a:tabLst>
                <a:tab pos="2000250" algn="l"/>
              </a:tabLst>
            </a:pPr>
            <a:r>
              <a:rPr lang="en-US" dirty="0">
                <a:solidFill>
                  <a:schemeClr val="accent5"/>
                </a:solidFill>
                <a:latin typeface="Times New Roman" charset="0"/>
                <a:ea typeface="Calibri" charset="0"/>
                <a:cs typeface="Times New Roman" charset="0"/>
              </a:rPr>
              <a:t> </a:t>
            </a:r>
            <a:endParaRPr lang="en-US" dirty="0">
              <a:solidFill>
                <a:schemeClr val="accent5"/>
              </a:solidFill>
              <a:latin typeface="Calibri" charset="0"/>
              <a:ea typeface="Calibri" charset="0"/>
              <a:cs typeface="Times New Roman" charset="0"/>
            </a:endParaRPr>
          </a:p>
          <a:p>
            <a:pPr marL="742950" marR="0" lvl="1" indent="-285750" algn="just">
              <a:lnSpc>
                <a:spcPct val="115000"/>
              </a:lnSpc>
              <a:spcBef>
                <a:spcPts val="0"/>
              </a:spcBef>
              <a:spcAft>
                <a:spcPts val="0"/>
              </a:spcAft>
              <a:buFont typeface="+mj-lt"/>
              <a:buAutoNum type="arabicPeriod"/>
              <a:tabLst>
                <a:tab pos="2000250" algn="l"/>
              </a:tabLst>
            </a:pPr>
            <a:r>
              <a:rPr lang="en-US" dirty="0">
                <a:solidFill>
                  <a:schemeClr val="accent5"/>
                </a:solidFill>
                <a:latin typeface="Times New Roman" charset="0"/>
                <a:ea typeface="Calibri" charset="0"/>
                <a:cs typeface="Times New Roman" charset="0"/>
              </a:rPr>
              <a:t>Add 50 new outside salespeople each year – Total 250 Salespeople</a:t>
            </a:r>
            <a:endParaRPr lang="en-US" dirty="0">
              <a:solidFill>
                <a:schemeClr val="accent5"/>
              </a:solidFill>
              <a:latin typeface="Calibri" charset="0"/>
              <a:ea typeface="Calibri" charset="0"/>
              <a:cs typeface="Times New Roman" charset="0"/>
            </a:endParaRPr>
          </a:p>
          <a:p>
            <a:pPr marL="742950" marR="0" lvl="1" indent="-285750" algn="just">
              <a:lnSpc>
                <a:spcPct val="115000"/>
              </a:lnSpc>
              <a:spcBef>
                <a:spcPts val="0"/>
              </a:spcBef>
              <a:spcAft>
                <a:spcPts val="0"/>
              </a:spcAft>
              <a:buFont typeface="+mj-lt"/>
              <a:buAutoNum type="arabicPeriod"/>
              <a:tabLst>
                <a:tab pos="2000250" algn="l"/>
              </a:tabLst>
            </a:pPr>
            <a:r>
              <a:rPr lang="en-US" dirty="0">
                <a:solidFill>
                  <a:schemeClr val="accent5"/>
                </a:solidFill>
                <a:latin typeface="Times New Roman" charset="0"/>
                <a:ea typeface="Calibri" charset="0"/>
                <a:cs typeface="Times New Roman" charset="0"/>
              </a:rPr>
              <a:t>Add Sales Managers as needed.</a:t>
            </a:r>
            <a:endParaRPr lang="en-US" dirty="0">
              <a:solidFill>
                <a:schemeClr val="accent5"/>
              </a:solidFill>
              <a:latin typeface="Calibri" charset="0"/>
              <a:ea typeface="Calibri" charset="0"/>
              <a:cs typeface="Times New Roman" charset="0"/>
            </a:endParaRPr>
          </a:p>
          <a:p>
            <a:pPr marL="742950" marR="0" lvl="1" indent="-285750" algn="just">
              <a:lnSpc>
                <a:spcPct val="115000"/>
              </a:lnSpc>
              <a:spcBef>
                <a:spcPts val="0"/>
              </a:spcBef>
              <a:spcAft>
                <a:spcPts val="0"/>
              </a:spcAft>
              <a:buFont typeface="+mj-lt"/>
              <a:buAutoNum type="arabicPeriod"/>
              <a:tabLst>
                <a:tab pos="2000250" algn="l"/>
              </a:tabLst>
            </a:pPr>
            <a:r>
              <a:rPr lang="en-US" dirty="0">
                <a:solidFill>
                  <a:schemeClr val="accent5"/>
                </a:solidFill>
                <a:latin typeface="Times New Roman" charset="0"/>
                <a:ea typeface="Calibri" charset="0"/>
                <a:cs typeface="Times New Roman" charset="0"/>
              </a:rPr>
              <a:t>Selectively implement the projects listed in the attached Education Project List.</a:t>
            </a:r>
            <a:endParaRPr lang="en-US" dirty="0">
              <a:solidFill>
                <a:schemeClr val="accent5"/>
              </a:solidFill>
              <a:effectLst/>
              <a:latin typeface="Calibri" charset="0"/>
              <a:ea typeface="Calibri" charset="0"/>
              <a:cs typeface="Times New Roman" charset="0"/>
            </a:endParaRPr>
          </a:p>
        </p:txBody>
      </p:sp>
    </p:spTree>
    <p:extLst>
      <p:ext uri="{BB962C8B-B14F-4D97-AF65-F5344CB8AC3E}">
        <p14:creationId xmlns:p14="http://schemas.microsoft.com/office/powerpoint/2010/main" val="300208570"/>
      </p:ext>
    </p:extLst>
  </p:cSld>
  <p:clrMapOvr>
    <a:masterClrMapping/>
  </p:clrMapOvr>
  <p:transition>
    <p:strips dir="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01 Industries Header.jpg"/>
          <p:cNvPicPr>
            <a:picLocks noChangeAspect="1"/>
          </p:cNvPicPr>
          <p:nvPr/>
        </p:nvPicPr>
        <p:blipFill>
          <a:blip r:embed="rId2"/>
          <a:stretch>
            <a:fillRect/>
          </a:stretch>
        </p:blipFill>
        <p:spPr>
          <a:xfrm>
            <a:off x="0" y="0"/>
            <a:ext cx="9144000" cy="758785"/>
          </a:xfrm>
          <a:prstGeom prst="rect">
            <a:avLst/>
          </a:prstGeom>
        </p:spPr>
      </p:pic>
      <p:pic>
        <p:nvPicPr>
          <p:cNvPr id="12" name="Picture 11" descr="Footer.jpg"/>
          <p:cNvPicPr>
            <a:picLocks noChangeAspect="1"/>
          </p:cNvPicPr>
          <p:nvPr/>
        </p:nvPicPr>
        <p:blipFill>
          <a:blip r:embed="rId3"/>
          <a:stretch>
            <a:fillRect/>
          </a:stretch>
        </p:blipFill>
        <p:spPr>
          <a:xfrm>
            <a:off x="0" y="5127707"/>
            <a:ext cx="9144000" cy="1730293"/>
          </a:xfrm>
          <a:prstGeom prst="rect">
            <a:avLst/>
          </a:prstGeom>
        </p:spPr>
      </p:pic>
      <p:sp>
        <p:nvSpPr>
          <p:cNvPr id="2" name="Slide Number Placeholder 1"/>
          <p:cNvSpPr>
            <a:spLocks noGrp="1"/>
          </p:cNvSpPr>
          <p:nvPr>
            <p:ph type="sldNum" sz="quarter" idx="12"/>
          </p:nvPr>
        </p:nvSpPr>
        <p:spPr/>
        <p:txBody>
          <a:bodyPr/>
          <a:lstStyle/>
          <a:p>
            <a:pPr>
              <a:defRPr/>
            </a:pPr>
            <a:fld id="{1E745F62-82B9-4F5B-A304-DBDB82392A59}" type="slidenum">
              <a:rPr lang="en-US" smtClean="0"/>
              <a:pPr>
                <a:defRPr/>
              </a:pPr>
              <a:t>25</a:t>
            </a:fld>
            <a:endParaRPr lang="en-US"/>
          </a:p>
        </p:txBody>
      </p:sp>
      <p:sp>
        <p:nvSpPr>
          <p:cNvPr id="5" name="Title 1"/>
          <p:cNvSpPr txBox="1">
            <a:spLocks/>
          </p:cNvSpPr>
          <p:nvPr/>
        </p:nvSpPr>
        <p:spPr>
          <a:xfrm>
            <a:off x="402771" y="1083582"/>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accent5"/>
                </a:solidFill>
              </a:rPr>
              <a:t>Howard Overview</a:t>
            </a:r>
            <a:endParaRPr lang="en-US" b="1" dirty="0">
              <a:solidFill>
                <a:schemeClr val="accent5"/>
              </a:solidFill>
            </a:endParaRPr>
          </a:p>
        </p:txBody>
      </p:sp>
    </p:spTree>
    <p:extLst>
      <p:ext uri="{BB962C8B-B14F-4D97-AF65-F5344CB8AC3E}">
        <p14:creationId xmlns:p14="http://schemas.microsoft.com/office/powerpoint/2010/main" val="1772170977"/>
      </p:ext>
    </p:extLst>
  </p:cSld>
  <p:clrMapOvr>
    <a:masterClrMapping/>
  </p:clrMapOvr>
  <p:transition>
    <p:strips dir="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Footer.jpg"/>
          <p:cNvPicPr>
            <a:picLocks noChangeAspect="1"/>
          </p:cNvPicPr>
          <p:nvPr/>
        </p:nvPicPr>
        <p:blipFill>
          <a:blip r:embed="rId2"/>
          <a:stretch>
            <a:fillRect/>
          </a:stretch>
        </p:blipFill>
        <p:spPr>
          <a:xfrm>
            <a:off x="0" y="5127707"/>
            <a:ext cx="9144000" cy="1730293"/>
          </a:xfrm>
          <a:prstGeom prst="rect">
            <a:avLst/>
          </a:prstGeom>
        </p:spPr>
      </p:pic>
      <p:pic>
        <p:nvPicPr>
          <p:cNvPr id="9" name="Picture 8" descr="Howard-tower-crop.psd"/>
          <p:cNvPicPr>
            <a:picLocks noChangeAspect="1"/>
          </p:cNvPicPr>
          <p:nvPr/>
        </p:nvPicPr>
        <p:blipFill>
          <a:blip r:embed="rId3"/>
          <a:stretch>
            <a:fillRect/>
          </a:stretch>
        </p:blipFill>
        <p:spPr>
          <a:xfrm>
            <a:off x="1816100" y="1678428"/>
            <a:ext cx="5511800" cy="3492270"/>
          </a:xfrm>
          <a:prstGeom prst="rect">
            <a:avLst/>
          </a:prstGeom>
        </p:spPr>
      </p:pic>
      <p:sp>
        <p:nvSpPr>
          <p:cNvPr id="12" name="TextBox 11"/>
          <p:cNvSpPr txBox="1"/>
          <p:nvPr/>
        </p:nvSpPr>
        <p:spPr>
          <a:xfrm>
            <a:off x="152400" y="5397499"/>
            <a:ext cx="8991600" cy="584776"/>
          </a:xfrm>
          <a:prstGeom prst="rect">
            <a:avLst/>
          </a:prstGeom>
          <a:noFill/>
        </p:spPr>
        <p:txBody>
          <a:bodyPr wrap="square" rtlCol="0">
            <a:spAutoFit/>
          </a:bodyPr>
          <a:lstStyle/>
          <a:p>
            <a:r>
              <a:rPr lang="en-US" sz="1600" dirty="0" smtClean="0">
                <a:solidFill>
                  <a:srgbClr val="15539A"/>
                </a:solidFill>
                <a:latin typeface="Helvetica"/>
                <a:cs typeface="Helvetica"/>
              </a:rPr>
              <a:t>• 60,000 ft</a:t>
            </a:r>
            <a:r>
              <a:rPr lang="en-US" sz="1600" baseline="30000" dirty="0" smtClean="0">
                <a:solidFill>
                  <a:srgbClr val="15539A"/>
                </a:solidFill>
                <a:latin typeface="Helvetica"/>
                <a:cs typeface="Helvetica"/>
              </a:rPr>
              <a:t>2</a:t>
            </a:r>
            <a:r>
              <a:rPr lang="en-US" sz="1600" dirty="0" smtClean="0">
                <a:solidFill>
                  <a:srgbClr val="15539A"/>
                </a:solidFill>
                <a:latin typeface="Helvetica"/>
                <a:cs typeface="Helvetica"/>
              </a:rPr>
              <a:t> of office space</a:t>
            </a:r>
          </a:p>
          <a:p>
            <a:r>
              <a:rPr lang="en-US" sz="1600" dirty="0" smtClean="0">
                <a:solidFill>
                  <a:srgbClr val="15539A"/>
                </a:solidFill>
                <a:latin typeface="Helvetica"/>
                <a:cs typeface="Helvetica"/>
              </a:rPr>
              <a:t>• A 72,000 ft</a:t>
            </a:r>
            <a:r>
              <a:rPr lang="en-US" sz="1600" baseline="30000" dirty="0" smtClean="0">
                <a:solidFill>
                  <a:srgbClr val="15539A"/>
                </a:solidFill>
                <a:latin typeface="Helvetica"/>
                <a:cs typeface="Helvetica"/>
              </a:rPr>
              <a:t>2</a:t>
            </a:r>
            <a:r>
              <a:rPr lang="en-US" sz="1600" dirty="0" smtClean="0">
                <a:solidFill>
                  <a:srgbClr val="15539A"/>
                </a:solidFill>
                <a:latin typeface="Helvetica"/>
                <a:cs typeface="Helvetica"/>
              </a:rPr>
              <a:t> manufacturing plant for our technology and medical products</a:t>
            </a:r>
            <a:endParaRPr lang="en-US" sz="1600" dirty="0">
              <a:solidFill>
                <a:srgbClr val="15539A"/>
              </a:solidFill>
              <a:latin typeface="Helvetica"/>
              <a:cs typeface="Helvetica"/>
            </a:endParaRPr>
          </a:p>
        </p:txBody>
      </p:sp>
      <p:pic>
        <p:nvPicPr>
          <p:cNvPr id="13" name="Picture 12" descr="01 Industries Header.jpg"/>
          <p:cNvPicPr>
            <a:picLocks noChangeAspect="1"/>
          </p:cNvPicPr>
          <p:nvPr/>
        </p:nvPicPr>
        <p:blipFill>
          <a:blip r:embed="rId4"/>
          <a:stretch>
            <a:fillRect/>
          </a:stretch>
        </p:blipFill>
        <p:spPr>
          <a:xfrm>
            <a:off x="0" y="0"/>
            <a:ext cx="9144000" cy="758785"/>
          </a:xfrm>
          <a:prstGeom prst="rect">
            <a:avLst/>
          </a:prstGeom>
        </p:spPr>
      </p:pic>
      <p:sp>
        <p:nvSpPr>
          <p:cNvPr id="8" name="TextBox 7"/>
          <p:cNvSpPr txBox="1"/>
          <p:nvPr/>
        </p:nvSpPr>
        <p:spPr>
          <a:xfrm>
            <a:off x="1384300" y="976868"/>
            <a:ext cx="6375400" cy="523220"/>
          </a:xfrm>
          <a:prstGeom prst="rect">
            <a:avLst/>
          </a:prstGeom>
          <a:noFill/>
        </p:spPr>
        <p:txBody>
          <a:bodyPr wrap="square" rtlCol="0">
            <a:spAutoFit/>
          </a:bodyPr>
          <a:lstStyle/>
          <a:p>
            <a:pPr algn="ctr"/>
            <a:r>
              <a:rPr lang="en-US" sz="2800" dirty="0" smtClean="0">
                <a:solidFill>
                  <a:srgbClr val="15539A"/>
                </a:solidFill>
                <a:latin typeface="Avenir Medium"/>
                <a:cs typeface="Avenir Medium"/>
              </a:rPr>
              <a:t>OUR CORPORATE HEADQUARTERS</a:t>
            </a:r>
            <a:endParaRPr lang="en-US" sz="2800" dirty="0">
              <a:solidFill>
                <a:srgbClr val="15539A"/>
              </a:solidFill>
              <a:latin typeface="Avenir Medium"/>
              <a:cs typeface="Avenir Medium"/>
            </a:endParaRPr>
          </a:p>
        </p:txBody>
      </p:sp>
      <p:sp>
        <p:nvSpPr>
          <p:cNvPr id="3" name="Slide Number Placeholder 2"/>
          <p:cNvSpPr>
            <a:spLocks noGrp="1"/>
          </p:cNvSpPr>
          <p:nvPr>
            <p:ph type="sldNum" sz="quarter" idx="12"/>
          </p:nvPr>
        </p:nvSpPr>
        <p:spPr/>
        <p:txBody>
          <a:bodyPr/>
          <a:lstStyle/>
          <a:p>
            <a:pPr>
              <a:defRPr/>
            </a:pPr>
            <a:fld id="{1E745F62-82B9-4F5B-A304-DBDB82392A59}" type="slidenum">
              <a:rPr lang="en-US" smtClean="0"/>
              <a:pPr>
                <a:defRPr/>
              </a:pPr>
              <a:t>3</a:t>
            </a:fld>
            <a:endParaRPr lang="en-US"/>
          </a:p>
        </p:txBody>
      </p:sp>
    </p:spTree>
    <p:extLst>
      <p:ext uri="{BB962C8B-B14F-4D97-AF65-F5344CB8AC3E}">
        <p14:creationId xmlns:p14="http://schemas.microsoft.com/office/powerpoint/2010/main" val="1252589181"/>
      </p:ext>
    </p:extLst>
  </p:cSld>
  <p:clrMapOvr>
    <a:masterClrMapping/>
  </p:clrMapOvr>
  <p:transition>
    <p:strips dir="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oter.jpg"/>
          <p:cNvPicPr>
            <a:picLocks noChangeAspect="1"/>
          </p:cNvPicPr>
          <p:nvPr/>
        </p:nvPicPr>
        <p:blipFill>
          <a:blip r:embed="rId2"/>
          <a:stretch>
            <a:fillRect/>
          </a:stretch>
        </p:blipFill>
        <p:spPr>
          <a:xfrm>
            <a:off x="0" y="5127707"/>
            <a:ext cx="9144000" cy="1730293"/>
          </a:xfrm>
          <a:prstGeom prst="rect">
            <a:avLst/>
          </a:prstGeom>
        </p:spPr>
      </p:pic>
      <p:pic>
        <p:nvPicPr>
          <p:cNvPr id="5" name="Picture 4" descr="Industries Header.jpg"/>
          <p:cNvPicPr>
            <a:picLocks noChangeAspect="1"/>
          </p:cNvPicPr>
          <p:nvPr/>
        </p:nvPicPr>
        <p:blipFill>
          <a:blip r:embed="rId3"/>
          <a:stretch>
            <a:fillRect/>
          </a:stretch>
        </p:blipFill>
        <p:spPr>
          <a:xfrm>
            <a:off x="0" y="0"/>
            <a:ext cx="9144000" cy="758785"/>
          </a:xfrm>
          <a:prstGeom prst="rect">
            <a:avLst/>
          </a:prstGeom>
        </p:spPr>
      </p:pic>
      <p:sp>
        <p:nvSpPr>
          <p:cNvPr id="6" name="TextBox 5"/>
          <p:cNvSpPr txBox="1"/>
          <p:nvPr/>
        </p:nvSpPr>
        <p:spPr>
          <a:xfrm>
            <a:off x="177800" y="6413500"/>
            <a:ext cx="4599152" cy="338554"/>
          </a:xfrm>
          <a:prstGeom prst="rect">
            <a:avLst/>
          </a:prstGeom>
          <a:noFill/>
        </p:spPr>
        <p:txBody>
          <a:bodyPr wrap="square" rtlCol="0">
            <a:spAutoFit/>
          </a:bodyPr>
          <a:lstStyle/>
          <a:p>
            <a:r>
              <a:rPr lang="en-US" sz="1600" dirty="0" smtClean="0">
                <a:solidFill>
                  <a:srgbClr val="15539A"/>
                </a:solidFill>
                <a:latin typeface="Avenir Medium"/>
                <a:cs typeface="Avenir Medium"/>
              </a:rPr>
              <a:t>OUR FACILITES: OVER 3,300 EMPLOYEES</a:t>
            </a:r>
            <a:endParaRPr lang="en-US" sz="1600" dirty="0">
              <a:solidFill>
                <a:srgbClr val="15539A"/>
              </a:solidFill>
              <a:latin typeface="Avenir Medium"/>
              <a:cs typeface="Avenir Medium"/>
            </a:endParaRPr>
          </a:p>
        </p:txBody>
      </p:sp>
      <p:pic>
        <p:nvPicPr>
          <p:cNvPr id="7" name="Picture 6" descr="Facilities.jpg"/>
          <p:cNvPicPr>
            <a:picLocks noChangeAspect="1"/>
          </p:cNvPicPr>
          <p:nvPr/>
        </p:nvPicPr>
        <p:blipFill>
          <a:blip r:embed="rId4"/>
          <a:stretch>
            <a:fillRect/>
          </a:stretch>
        </p:blipFill>
        <p:spPr>
          <a:xfrm>
            <a:off x="342900" y="996951"/>
            <a:ext cx="3888368" cy="4806950"/>
          </a:xfrm>
          <a:prstGeom prst="rect">
            <a:avLst/>
          </a:prstGeom>
        </p:spPr>
      </p:pic>
      <p:sp>
        <p:nvSpPr>
          <p:cNvPr id="8" name="TextBox 7"/>
          <p:cNvSpPr txBox="1"/>
          <p:nvPr/>
        </p:nvSpPr>
        <p:spPr>
          <a:xfrm>
            <a:off x="4343400" y="939800"/>
            <a:ext cx="4241800" cy="584776"/>
          </a:xfrm>
          <a:prstGeom prst="rect">
            <a:avLst/>
          </a:prstGeom>
          <a:noFill/>
        </p:spPr>
        <p:txBody>
          <a:bodyPr wrap="square" rtlCol="0">
            <a:spAutoFit/>
          </a:bodyPr>
          <a:lstStyle/>
          <a:p>
            <a:r>
              <a:rPr lang="en-US" sz="1600" dirty="0" smtClean="0">
                <a:solidFill>
                  <a:srgbClr val="15539A"/>
                </a:solidFill>
                <a:latin typeface="Avenir Medium"/>
                <a:cs typeface="Avenir Medium"/>
              </a:rPr>
              <a:t>SANDERSVILLE LIGHTING &amp; TRANSFORMER FACILITY</a:t>
            </a:r>
            <a:endParaRPr lang="en-US" sz="1600" dirty="0">
              <a:solidFill>
                <a:srgbClr val="15539A"/>
              </a:solidFill>
              <a:latin typeface="Avenir Medium"/>
              <a:cs typeface="Avenir Medium"/>
            </a:endParaRPr>
          </a:p>
        </p:txBody>
      </p:sp>
      <p:sp>
        <p:nvSpPr>
          <p:cNvPr id="9" name="TextBox 8"/>
          <p:cNvSpPr txBox="1"/>
          <p:nvPr/>
        </p:nvSpPr>
        <p:spPr>
          <a:xfrm>
            <a:off x="4368800" y="1752600"/>
            <a:ext cx="4460240" cy="523220"/>
          </a:xfrm>
          <a:prstGeom prst="rect">
            <a:avLst/>
          </a:prstGeom>
          <a:noFill/>
        </p:spPr>
        <p:txBody>
          <a:bodyPr wrap="square" rtlCol="0">
            <a:spAutoFit/>
          </a:bodyPr>
          <a:lstStyle/>
          <a:p>
            <a:r>
              <a:rPr lang="en-US" sz="1600" dirty="0" smtClean="0">
                <a:solidFill>
                  <a:srgbClr val="15539A"/>
                </a:solidFill>
                <a:latin typeface="Avenir Medium"/>
                <a:cs typeface="Avenir Medium"/>
              </a:rPr>
              <a:t>LAUREL TRANSFORMER FACILITY</a:t>
            </a:r>
            <a:br>
              <a:rPr lang="en-US" sz="1600" dirty="0" smtClean="0">
                <a:solidFill>
                  <a:srgbClr val="15539A"/>
                </a:solidFill>
                <a:latin typeface="Avenir Medium"/>
                <a:cs typeface="Avenir Medium"/>
              </a:rPr>
            </a:br>
            <a:r>
              <a:rPr lang="en-US" sz="1200" dirty="0" smtClean="0">
                <a:solidFill>
                  <a:srgbClr val="15539A"/>
                </a:solidFill>
                <a:latin typeface="Helvetica"/>
                <a:cs typeface="Helvetica"/>
              </a:rPr>
              <a:t>Largest transformer facility in the world. Over 2,400,000 sq. ft.</a:t>
            </a:r>
            <a:endParaRPr lang="en-US" sz="1600" dirty="0">
              <a:solidFill>
                <a:srgbClr val="15539A"/>
              </a:solidFill>
              <a:latin typeface="Helvetica"/>
              <a:cs typeface="Helvetica"/>
            </a:endParaRPr>
          </a:p>
        </p:txBody>
      </p:sp>
      <p:sp>
        <p:nvSpPr>
          <p:cNvPr id="10" name="TextBox 9"/>
          <p:cNvSpPr txBox="1"/>
          <p:nvPr/>
        </p:nvSpPr>
        <p:spPr>
          <a:xfrm>
            <a:off x="4368800" y="2540000"/>
            <a:ext cx="3543300" cy="338554"/>
          </a:xfrm>
          <a:prstGeom prst="rect">
            <a:avLst/>
          </a:prstGeom>
          <a:noFill/>
        </p:spPr>
        <p:txBody>
          <a:bodyPr wrap="square" rtlCol="0">
            <a:spAutoFit/>
          </a:bodyPr>
          <a:lstStyle/>
          <a:p>
            <a:r>
              <a:rPr lang="en-US" sz="1600" dirty="0" smtClean="0">
                <a:solidFill>
                  <a:srgbClr val="15539A"/>
                </a:solidFill>
                <a:latin typeface="Avenir Medium"/>
                <a:cs typeface="Avenir Medium"/>
              </a:rPr>
              <a:t>MENDENHALL LIGHTING FACILITY</a:t>
            </a:r>
            <a:endParaRPr lang="en-US" sz="1600" dirty="0">
              <a:solidFill>
                <a:srgbClr val="15539A"/>
              </a:solidFill>
              <a:latin typeface="Helvetica"/>
              <a:cs typeface="Helvetica"/>
            </a:endParaRPr>
          </a:p>
        </p:txBody>
      </p:sp>
      <p:sp>
        <p:nvSpPr>
          <p:cNvPr id="11" name="TextBox 10"/>
          <p:cNvSpPr txBox="1"/>
          <p:nvPr/>
        </p:nvSpPr>
        <p:spPr>
          <a:xfrm>
            <a:off x="4356100" y="3352800"/>
            <a:ext cx="4000500" cy="338554"/>
          </a:xfrm>
          <a:prstGeom prst="rect">
            <a:avLst/>
          </a:prstGeom>
          <a:noFill/>
        </p:spPr>
        <p:txBody>
          <a:bodyPr wrap="square" rtlCol="0">
            <a:spAutoFit/>
          </a:bodyPr>
          <a:lstStyle/>
          <a:p>
            <a:r>
              <a:rPr lang="en-US" sz="1600" dirty="0" smtClean="0">
                <a:solidFill>
                  <a:srgbClr val="15539A"/>
                </a:solidFill>
                <a:latin typeface="Avenir Medium"/>
                <a:cs typeface="Avenir Medium"/>
              </a:rPr>
              <a:t>ELLISVILLE TRANSPORTATION FACILITY</a:t>
            </a:r>
            <a:endParaRPr lang="en-US" sz="1600" dirty="0">
              <a:solidFill>
                <a:srgbClr val="15539A"/>
              </a:solidFill>
              <a:latin typeface="Helvetica"/>
              <a:cs typeface="Helvetica"/>
            </a:endParaRPr>
          </a:p>
        </p:txBody>
      </p:sp>
      <p:sp>
        <p:nvSpPr>
          <p:cNvPr id="12" name="TextBox 11"/>
          <p:cNvSpPr txBox="1"/>
          <p:nvPr/>
        </p:nvSpPr>
        <p:spPr>
          <a:xfrm>
            <a:off x="4343399" y="4152900"/>
            <a:ext cx="3129455" cy="584776"/>
          </a:xfrm>
          <a:prstGeom prst="rect">
            <a:avLst/>
          </a:prstGeom>
          <a:noFill/>
        </p:spPr>
        <p:txBody>
          <a:bodyPr wrap="square" rtlCol="0">
            <a:spAutoFit/>
          </a:bodyPr>
          <a:lstStyle/>
          <a:p>
            <a:r>
              <a:rPr lang="en-US" sz="1600" dirty="0" smtClean="0">
                <a:solidFill>
                  <a:srgbClr val="15539A"/>
                </a:solidFill>
                <a:latin typeface="Avenir Medium"/>
                <a:cs typeface="Avenir Medium"/>
              </a:rPr>
              <a:t>ELLISVILLE TECHNOLOGY &amp;</a:t>
            </a:r>
            <a:br>
              <a:rPr lang="en-US" sz="1600" dirty="0" smtClean="0">
                <a:solidFill>
                  <a:srgbClr val="15539A"/>
                </a:solidFill>
                <a:latin typeface="Avenir Medium"/>
                <a:cs typeface="Avenir Medium"/>
              </a:rPr>
            </a:br>
            <a:r>
              <a:rPr lang="en-US" sz="1600" dirty="0" smtClean="0">
                <a:solidFill>
                  <a:srgbClr val="15539A"/>
                </a:solidFill>
                <a:latin typeface="Avenir Medium"/>
                <a:cs typeface="Avenir Medium"/>
              </a:rPr>
              <a:t>MEDICAL FACILITY</a:t>
            </a:r>
            <a:endParaRPr lang="en-US" sz="1600" dirty="0">
              <a:solidFill>
                <a:srgbClr val="15539A"/>
              </a:solidFill>
              <a:latin typeface="Helvetica"/>
              <a:cs typeface="Helvetica"/>
            </a:endParaRPr>
          </a:p>
        </p:txBody>
      </p:sp>
      <p:sp>
        <p:nvSpPr>
          <p:cNvPr id="13" name="TextBox 12"/>
          <p:cNvSpPr txBox="1"/>
          <p:nvPr/>
        </p:nvSpPr>
        <p:spPr>
          <a:xfrm>
            <a:off x="4368800" y="4965700"/>
            <a:ext cx="3454400" cy="338554"/>
          </a:xfrm>
          <a:prstGeom prst="rect">
            <a:avLst/>
          </a:prstGeom>
          <a:noFill/>
        </p:spPr>
        <p:txBody>
          <a:bodyPr wrap="square" rtlCol="0">
            <a:spAutoFit/>
          </a:bodyPr>
          <a:lstStyle/>
          <a:p>
            <a:r>
              <a:rPr lang="en-US" sz="1600" dirty="0" smtClean="0">
                <a:solidFill>
                  <a:srgbClr val="15539A"/>
                </a:solidFill>
                <a:latin typeface="Avenir Medium"/>
                <a:cs typeface="Avenir Medium"/>
              </a:rPr>
              <a:t>ELLISVILLE SUBSTATION FACILITY</a:t>
            </a:r>
            <a:endParaRPr lang="en-US" sz="1600" dirty="0">
              <a:solidFill>
                <a:srgbClr val="15539A"/>
              </a:solidFill>
              <a:latin typeface="Helvetica"/>
              <a:cs typeface="Helvetica"/>
            </a:endParaRPr>
          </a:p>
        </p:txBody>
      </p:sp>
      <p:sp>
        <p:nvSpPr>
          <p:cNvPr id="3" name="Slide Number Placeholder 2"/>
          <p:cNvSpPr>
            <a:spLocks noGrp="1"/>
          </p:cNvSpPr>
          <p:nvPr>
            <p:ph type="sldNum" sz="quarter" idx="12"/>
          </p:nvPr>
        </p:nvSpPr>
        <p:spPr/>
        <p:txBody>
          <a:bodyPr/>
          <a:lstStyle/>
          <a:p>
            <a:pPr>
              <a:defRPr/>
            </a:pPr>
            <a:fld id="{9442F44B-7567-438B-8C22-7F2F71B0B78A}" type="slidenum">
              <a:rPr lang="en-US" smtClean="0"/>
              <a:pPr>
                <a:defRPr/>
              </a:pPr>
              <a:t>4</a:t>
            </a:fld>
            <a:endParaRPr lang="en-US"/>
          </a:p>
        </p:txBody>
      </p:sp>
    </p:spTree>
    <p:extLst>
      <p:ext uri="{BB962C8B-B14F-4D97-AF65-F5344CB8AC3E}">
        <p14:creationId xmlns:p14="http://schemas.microsoft.com/office/powerpoint/2010/main" val="18793254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Footer.jpg"/>
          <p:cNvPicPr>
            <a:picLocks noChangeAspect="1"/>
          </p:cNvPicPr>
          <p:nvPr/>
        </p:nvPicPr>
        <p:blipFill>
          <a:blip r:embed="rId2"/>
          <a:stretch>
            <a:fillRect/>
          </a:stretch>
        </p:blipFill>
        <p:spPr>
          <a:xfrm>
            <a:off x="0" y="5127707"/>
            <a:ext cx="9144000" cy="1730293"/>
          </a:xfrm>
          <a:prstGeom prst="rect">
            <a:avLst/>
          </a:prstGeom>
        </p:spPr>
      </p:pic>
      <p:grpSp>
        <p:nvGrpSpPr>
          <p:cNvPr id="8196" name="Group 9"/>
          <p:cNvGrpSpPr>
            <a:grpSpLocks/>
          </p:cNvGrpSpPr>
          <p:nvPr/>
        </p:nvGrpSpPr>
        <p:grpSpPr bwMode="auto">
          <a:xfrm>
            <a:off x="278829" y="991548"/>
            <a:ext cx="3040063" cy="4724398"/>
            <a:chOff x="1828800" y="914400"/>
            <a:chExt cx="3040062" cy="4724370"/>
          </a:xfrm>
        </p:grpSpPr>
        <p:sp>
          <p:nvSpPr>
            <p:cNvPr id="5" name="Text Box 4"/>
            <p:cNvSpPr txBox="1">
              <a:spLocks noChangeArrowheads="1"/>
            </p:cNvSpPr>
            <p:nvPr/>
          </p:nvSpPr>
          <p:spPr bwMode="auto">
            <a:xfrm>
              <a:off x="1828800" y="914400"/>
              <a:ext cx="2667000" cy="4724370"/>
            </a:xfrm>
            <a:prstGeom prst="rect">
              <a:avLst/>
            </a:prstGeom>
            <a:noFill/>
            <a:ln w="9525">
              <a:noFill/>
              <a:miter lim="800000"/>
              <a:headEnd/>
              <a:tailEnd/>
            </a:ln>
            <a:effectLst>
              <a:innerShdw blurRad="95250" dist="50800" dir="14220000">
                <a:srgbClr val="000000">
                  <a:alpha val="47000"/>
                </a:srgbClr>
              </a:innerShdw>
            </a:effec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defRPr/>
              </a:pPr>
              <a:r>
                <a:rPr lang="en-US" sz="2800" b="1" dirty="0" smtClean="0">
                  <a:solidFill>
                    <a:srgbClr val="15539A"/>
                  </a:solidFill>
                  <a:latin typeface="Avenir Medium"/>
                  <a:cs typeface="Avenir Medium"/>
                </a:rPr>
                <a:t>PAST</a:t>
              </a:r>
              <a:endParaRPr lang="en-US" sz="1400" b="1" dirty="0" smtClean="0">
                <a:solidFill>
                  <a:srgbClr val="15539A"/>
                </a:solidFill>
                <a:latin typeface="Avenir Medium"/>
                <a:cs typeface="Avenir Medium"/>
              </a:endParaRPr>
            </a:p>
            <a:p>
              <a:pPr eaLnBrk="1" hangingPunct="1">
                <a:buFontTx/>
                <a:buAutoNum type="arabicPeriod"/>
                <a:defRPr/>
              </a:pPr>
              <a:r>
                <a:rPr lang="en-US" sz="1400" b="1" dirty="0" smtClean="0">
                  <a:solidFill>
                    <a:srgbClr val="15539A"/>
                  </a:solidFill>
                  <a:latin typeface="Avenir Medium"/>
                  <a:cs typeface="Avenir Medium"/>
                </a:rPr>
                <a:t>   GE</a:t>
              </a:r>
            </a:p>
            <a:p>
              <a:pPr eaLnBrk="1" hangingPunct="1">
                <a:buFontTx/>
                <a:buAutoNum type="arabicPeriod"/>
                <a:defRPr/>
              </a:pPr>
              <a:r>
                <a:rPr lang="en-US" sz="1400" b="1" dirty="0" smtClean="0">
                  <a:solidFill>
                    <a:srgbClr val="15539A"/>
                  </a:solidFill>
                  <a:latin typeface="Avenir Medium"/>
                  <a:cs typeface="Avenir Medium"/>
                </a:rPr>
                <a:t>   Westinghouse</a:t>
              </a:r>
            </a:p>
            <a:p>
              <a:pPr eaLnBrk="1" hangingPunct="1">
                <a:buFontTx/>
                <a:buAutoNum type="arabicPeriod"/>
                <a:defRPr/>
              </a:pPr>
              <a:r>
                <a:rPr lang="en-US" sz="1400" b="1" dirty="0" smtClean="0">
                  <a:solidFill>
                    <a:srgbClr val="15539A"/>
                  </a:solidFill>
                  <a:latin typeface="Avenir Medium"/>
                  <a:cs typeface="Avenir Medium"/>
                </a:rPr>
                <a:t>   Allis Chalmers</a:t>
              </a:r>
            </a:p>
            <a:p>
              <a:pPr eaLnBrk="1" hangingPunct="1">
                <a:buFontTx/>
                <a:buAutoNum type="arabicPeriod"/>
                <a:defRPr/>
              </a:pPr>
              <a:r>
                <a:rPr lang="en-US" sz="1400" b="1" dirty="0" smtClean="0">
                  <a:solidFill>
                    <a:srgbClr val="15539A"/>
                  </a:solidFill>
                  <a:latin typeface="Avenir Medium"/>
                  <a:cs typeface="Avenir Medium"/>
                </a:rPr>
                <a:t>   RTE</a:t>
              </a:r>
            </a:p>
            <a:p>
              <a:pPr eaLnBrk="1" hangingPunct="1">
                <a:buFontTx/>
                <a:buAutoNum type="arabicPeriod"/>
                <a:defRPr/>
              </a:pPr>
              <a:r>
                <a:rPr lang="en-US" sz="1400" b="1" dirty="0" smtClean="0">
                  <a:solidFill>
                    <a:srgbClr val="15539A"/>
                  </a:solidFill>
                  <a:latin typeface="Avenir Medium"/>
                  <a:cs typeface="Avenir Medium"/>
                </a:rPr>
                <a:t>   </a:t>
              </a:r>
              <a:r>
                <a:rPr lang="en-US" sz="1400" b="1" dirty="0" err="1" smtClean="0">
                  <a:solidFill>
                    <a:srgbClr val="15539A"/>
                  </a:solidFill>
                  <a:latin typeface="Avenir Medium"/>
                  <a:cs typeface="Avenir Medium"/>
                </a:rPr>
                <a:t>Moloney</a:t>
              </a:r>
              <a:endParaRPr lang="en-US" sz="1400" b="1" dirty="0" smtClean="0">
                <a:solidFill>
                  <a:srgbClr val="15539A"/>
                </a:solidFill>
                <a:latin typeface="Avenir Medium"/>
                <a:cs typeface="Avenir Medium"/>
              </a:endParaRPr>
            </a:p>
            <a:p>
              <a:pPr eaLnBrk="1" hangingPunct="1">
                <a:buFontTx/>
                <a:buAutoNum type="arabicPeriod"/>
                <a:defRPr/>
              </a:pPr>
              <a:r>
                <a:rPr lang="en-US" sz="1400" b="1" dirty="0" smtClean="0">
                  <a:solidFill>
                    <a:srgbClr val="15539A"/>
                  </a:solidFill>
                  <a:latin typeface="Avenir Medium"/>
                  <a:cs typeface="Avenir Medium"/>
                </a:rPr>
                <a:t>   McGraw Edison</a:t>
              </a:r>
            </a:p>
            <a:p>
              <a:pPr eaLnBrk="1" hangingPunct="1">
                <a:buFontTx/>
                <a:buAutoNum type="arabicPeriod"/>
                <a:defRPr/>
              </a:pPr>
              <a:r>
                <a:rPr lang="en-US" sz="1400" b="1" dirty="0" smtClean="0">
                  <a:solidFill>
                    <a:srgbClr val="15539A"/>
                  </a:solidFill>
                  <a:latin typeface="Avenir Medium"/>
                  <a:cs typeface="Avenir Medium"/>
                </a:rPr>
                <a:t>   Standard</a:t>
              </a:r>
            </a:p>
            <a:p>
              <a:pPr eaLnBrk="1" hangingPunct="1">
                <a:buFontTx/>
                <a:buAutoNum type="arabicPeriod"/>
                <a:defRPr/>
              </a:pPr>
              <a:r>
                <a:rPr lang="en-US" sz="1400" b="1" dirty="0" smtClean="0">
                  <a:solidFill>
                    <a:srgbClr val="15539A"/>
                  </a:solidFill>
                  <a:latin typeface="Avenir Medium"/>
                  <a:cs typeface="Avenir Medium"/>
                </a:rPr>
                <a:t>   Central</a:t>
              </a:r>
            </a:p>
            <a:p>
              <a:pPr eaLnBrk="1" hangingPunct="1">
                <a:buFontTx/>
                <a:buAutoNum type="arabicPeriod"/>
                <a:defRPr/>
              </a:pPr>
              <a:r>
                <a:rPr lang="en-US" sz="1400" b="1" dirty="0" smtClean="0">
                  <a:solidFill>
                    <a:srgbClr val="15539A"/>
                  </a:solidFill>
                  <a:latin typeface="Avenir Medium"/>
                  <a:cs typeface="Avenir Medium"/>
                </a:rPr>
                <a:t>   Penn</a:t>
              </a:r>
            </a:p>
            <a:p>
              <a:pPr eaLnBrk="1" hangingPunct="1">
                <a:buFontTx/>
                <a:buAutoNum type="arabicPeriod"/>
                <a:defRPr/>
              </a:pPr>
              <a:r>
                <a:rPr lang="en-US" sz="1400" b="1" dirty="0" smtClean="0">
                  <a:solidFill>
                    <a:srgbClr val="15539A"/>
                  </a:solidFill>
                  <a:latin typeface="Avenir Medium"/>
                  <a:cs typeface="Avenir Medium"/>
                </a:rPr>
                <a:t> Kuhlman</a:t>
              </a:r>
            </a:p>
            <a:p>
              <a:pPr eaLnBrk="1" hangingPunct="1">
                <a:buFontTx/>
                <a:buAutoNum type="arabicPeriod"/>
                <a:defRPr/>
              </a:pPr>
              <a:r>
                <a:rPr lang="en-US" sz="1400" b="1" dirty="0" smtClean="0">
                  <a:solidFill>
                    <a:srgbClr val="15539A"/>
                  </a:solidFill>
                  <a:latin typeface="Avenir Medium"/>
                  <a:cs typeface="Avenir Medium"/>
                </a:rPr>
                <a:t> United</a:t>
              </a:r>
            </a:p>
            <a:p>
              <a:pPr eaLnBrk="1" hangingPunct="1">
                <a:buFontTx/>
                <a:buAutoNum type="arabicPeriod"/>
                <a:defRPr/>
              </a:pPr>
              <a:r>
                <a:rPr lang="en-US" sz="1400" b="1" dirty="0" smtClean="0">
                  <a:solidFill>
                    <a:srgbClr val="15539A"/>
                  </a:solidFill>
                  <a:latin typeface="Avenir Medium"/>
                  <a:cs typeface="Avenir Medium"/>
                </a:rPr>
                <a:t> AB Chance</a:t>
              </a:r>
            </a:p>
            <a:p>
              <a:pPr eaLnBrk="1" hangingPunct="1">
                <a:buFontTx/>
                <a:buAutoNum type="arabicPeriod"/>
                <a:defRPr/>
              </a:pPr>
              <a:r>
                <a:rPr lang="en-US" sz="1400" b="1" dirty="0" smtClean="0">
                  <a:solidFill>
                    <a:srgbClr val="15539A"/>
                  </a:solidFill>
                  <a:latin typeface="Avenir Medium"/>
                  <a:cs typeface="Avenir Medium"/>
                </a:rPr>
                <a:t> </a:t>
              </a:r>
              <a:r>
                <a:rPr lang="en-US" sz="1400" b="1" dirty="0" err="1" smtClean="0">
                  <a:solidFill>
                    <a:srgbClr val="15539A"/>
                  </a:solidFill>
                  <a:latin typeface="Avenir Medium"/>
                  <a:cs typeface="Avenir Medium"/>
                </a:rPr>
                <a:t>Uptegraph</a:t>
              </a:r>
              <a:endParaRPr lang="en-US" sz="1400" b="1" dirty="0" smtClean="0">
                <a:solidFill>
                  <a:srgbClr val="15539A"/>
                </a:solidFill>
                <a:latin typeface="Avenir Medium"/>
                <a:cs typeface="Avenir Medium"/>
              </a:endParaRPr>
            </a:p>
            <a:p>
              <a:pPr eaLnBrk="1" hangingPunct="1">
                <a:buFontTx/>
                <a:buAutoNum type="arabicPeriod"/>
                <a:defRPr/>
              </a:pPr>
              <a:r>
                <a:rPr lang="en-US" sz="1400" b="1" dirty="0" smtClean="0">
                  <a:solidFill>
                    <a:srgbClr val="15539A"/>
                  </a:solidFill>
                  <a:latin typeface="Avenir Medium"/>
                  <a:cs typeface="Avenir Medium"/>
                </a:rPr>
                <a:t> </a:t>
              </a:r>
              <a:r>
                <a:rPr lang="en-US" sz="1400" b="1" dirty="0" err="1" smtClean="0">
                  <a:solidFill>
                    <a:srgbClr val="15539A"/>
                  </a:solidFill>
                  <a:latin typeface="Avenir Medium"/>
                  <a:cs typeface="Avenir Medium"/>
                </a:rPr>
                <a:t>Dowzer</a:t>
              </a:r>
              <a:endParaRPr lang="en-US" sz="1400" b="1" dirty="0" smtClean="0">
                <a:solidFill>
                  <a:srgbClr val="15539A"/>
                </a:solidFill>
                <a:latin typeface="Avenir Medium"/>
                <a:cs typeface="Avenir Medium"/>
              </a:endParaRPr>
            </a:p>
            <a:p>
              <a:pPr eaLnBrk="1" hangingPunct="1">
                <a:buFontTx/>
                <a:buAutoNum type="arabicPeriod"/>
                <a:defRPr/>
              </a:pPr>
              <a:r>
                <a:rPr lang="en-US" sz="1400" b="1" dirty="0" smtClean="0">
                  <a:solidFill>
                    <a:srgbClr val="15539A"/>
                  </a:solidFill>
                  <a:latin typeface="Avenir Medium"/>
                  <a:cs typeface="Avenir Medium"/>
                </a:rPr>
                <a:t> HK Porter</a:t>
              </a:r>
            </a:p>
            <a:p>
              <a:pPr eaLnBrk="1" hangingPunct="1">
                <a:buFontTx/>
                <a:buAutoNum type="arabicPeriod"/>
                <a:defRPr/>
              </a:pPr>
              <a:r>
                <a:rPr lang="en-US" sz="1400" b="1" dirty="0" smtClean="0">
                  <a:solidFill>
                    <a:srgbClr val="15539A"/>
                  </a:solidFill>
                  <a:latin typeface="Avenir Medium"/>
                  <a:cs typeface="Avenir Medium"/>
                </a:rPr>
                <a:t> Wagner</a:t>
              </a:r>
            </a:p>
            <a:p>
              <a:pPr eaLnBrk="1" hangingPunct="1">
                <a:buFontTx/>
                <a:buAutoNum type="arabicPeriod"/>
                <a:defRPr/>
              </a:pPr>
              <a:r>
                <a:rPr lang="en-US" sz="1400" b="1" dirty="0" smtClean="0">
                  <a:solidFill>
                    <a:srgbClr val="15539A"/>
                  </a:solidFill>
                  <a:latin typeface="Avenir Medium"/>
                  <a:cs typeface="Avenir Medium"/>
                </a:rPr>
                <a:t> Heavy Duty</a:t>
              </a:r>
            </a:p>
            <a:p>
              <a:pPr eaLnBrk="1" hangingPunct="1">
                <a:defRPr/>
              </a:pPr>
              <a:r>
                <a:rPr lang="en-US" sz="1400" b="1" dirty="0" smtClean="0">
                  <a:solidFill>
                    <a:srgbClr val="15539A"/>
                  </a:solidFill>
                  <a:latin typeface="Avenir Medium"/>
                  <a:cs typeface="Avenir Medium"/>
                </a:rPr>
                <a:t>18-22 Others</a:t>
              </a:r>
            </a:p>
            <a:p>
              <a:pPr eaLnBrk="1" hangingPunct="1">
                <a:spcBef>
                  <a:spcPct val="50000"/>
                </a:spcBef>
                <a:buFontTx/>
                <a:buAutoNum type="arabicPeriod"/>
                <a:defRPr/>
              </a:pPr>
              <a:endParaRPr lang="en-US" sz="1400" b="1" dirty="0" smtClean="0">
                <a:solidFill>
                  <a:srgbClr val="15539A"/>
                </a:solidFill>
                <a:latin typeface="Avenir Medium"/>
                <a:cs typeface="Avenir Medium"/>
              </a:endParaRPr>
            </a:p>
          </p:txBody>
        </p:sp>
        <p:sp>
          <p:nvSpPr>
            <p:cNvPr id="8209" name="TextBox 4"/>
            <p:cNvSpPr txBox="1">
              <a:spLocks noChangeArrowheads="1"/>
            </p:cNvSpPr>
            <p:nvPr/>
          </p:nvSpPr>
          <p:spPr bwMode="auto">
            <a:xfrm>
              <a:off x="1828800" y="5181602"/>
              <a:ext cx="30400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600" b="1" dirty="0">
                  <a:solidFill>
                    <a:schemeClr val="accent2">
                      <a:lumMod val="75000"/>
                    </a:schemeClr>
                  </a:solidFill>
                  <a:latin typeface="Avenir Medium"/>
                  <a:cs typeface="Avenir Medium"/>
                </a:rPr>
                <a:t>23. Howard Industries</a:t>
              </a:r>
            </a:p>
          </p:txBody>
        </p:sp>
      </p:grpSp>
      <p:sp>
        <p:nvSpPr>
          <p:cNvPr id="8198" name="TextBox 11"/>
          <p:cNvSpPr txBox="1">
            <a:spLocks noChangeArrowheads="1"/>
          </p:cNvSpPr>
          <p:nvPr/>
        </p:nvSpPr>
        <p:spPr bwMode="auto">
          <a:xfrm>
            <a:off x="2645771" y="910165"/>
            <a:ext cx="56012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2800" b="1" dirty="0" smtClean="0">
                <a:solidFill>
                  <a:srgbClr val="15539A"/>
                </a:solidFill>
                <a:latin typeface="Avenir Medium"/>
                <a:cs typeface="Avenir Medium"/>
              </a:rPr>
              <a:t>TRANSFORMER COMPANIES</a:t>
            </a:r>
            <a:endParaRPr lang="en-US" sz="2800" b="1" dirty="0">
              <a:solidFill>
                <a:srgbClr val="15539A"/>
              </a:solidFill>
              <a:latin typeface="Avenir Medium"/>
              <a:cs typeface="Avenir Medium"/>
            </a:endParaRPr>
          </a:p>
        </p:txBody>
      </p:sp>
      <p:sp>
        <p:nvSpPr>
          <p:cNvPr id="8204" name="TextBox 11"/>
          <p:cNvSpPr txBox="1">
            <a:spLocks noChangeArrowheads="1"/>
          </p:cNvSpPr>
          <p:nvPr/>
        </p:nvSpPr>
        <p:spPr bwMode="auto">
          <a:xfrm>
            <a:off x="2962712" y="5449450"/>
            <a:ext cx="52843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dirty="0">
                <a:solidFill>
                  <a:srgbClr val="15539A"/>
                </a:solidFill>
                <a:latin typeface="Avenir Medium"/>
                <a:cs typeface="Avenir Medium"/>
              </a:rPr>
              <a:t>Cooper, (Lumberton, MS) closed their transformer plant 2011 and </a:t>
            </a:r>
            <a:r>
              <a:rPr lang="en-US" sz="1200" dirty="0" smtClean="0">
                <a:solidFill>
                  <a:srgbClr val="15539A"/>
                </a:solidFill>
                <a:latin typeface="Avenir Medium"/>
                <a:cs typeface="Avenir Medium"/>
              </a:rPr>
              <a:t>their equipment was </a:t>
            </a:r>
            <a:r>
              <a:rPr lang="en-US" sz="1200" dirty="0">
                <a:solidFill>
                  <a:srgbClr val="15539A"/>
                </a:solidFill>
                <a:latin typeface="Avenir Medium"/>
                <a:cs typeface="Avenir Medium"/>
              </a:rPr>
              <a:t>purchased by </a:t>
            </a:r>
            <a:r>
              <a:rPr lang="en-US" sz="1200" u="sng" dirty="0" smtClean="0">
                <a:solidFill>
                  <a:srgbClr val="15539A"/>
                </a:solidFill>
                <a:latin typeface="Avenir Medium"/>
                <a:cs typeface="Avenir Medium"/>
              </a:rPr>
              <a:t>Howard Industries</a:t>
            </a:r>
            <a:endParaRPr lang="en-US" sz="1200" u="sng" dirty="0">
              <a:solidFill>
                <a:srgbClr val="15539A"/>
              </a:solidFill>
              <a:latin typeface="Avenir Medium"/>
              <a:cs typeface="Avenir Medium"/>
            </a:endParaRPr>
          </a:p>
        </p:txBody>
      </p:sp>
      <p:sp>
        <p:nvSpPr>
          <p:cNvPr id="2" name="TextBox 1"/>
          <p:cNvSpPr txBox="1"/>
          <p:nvPr/>
        </p:nvSpPr>
        <p:spPr>
          <a:xfrm>
            <a:off x="3894645" y="2795011"/>
            <a:ext cx="4488016" cy="2585323"/>
          </a:xfrm>
          <a:prstGeom prst="rect">
            <a:avLst/>
          </a:prstGeom>
          <a:noFill/>
        </p:spPr>
        <p:txBody>
          <a:bodyPr wrap="square" rtlCol="0">
            <a:spAutoFit/>
          </a:bodyPr>
          <a:lstStyle/>
          <a:p>
            <a:r>
              <a:rPr lang="en-US" sz="1800" b="1" u="sng" dirty="0" smtClean="0">
                <a:solidFill>
                  <a:srgbClr val="15539A"/>
                </a:solidFill>
                <a:latin typeface="Avenir Medium"/>
                <a:cs typeface="Avenir Medium"/>
              </a:rPr>
              <a:t>PRESENT</a:t>
            </a:r>
          </a:p>
          <a:p>
            <a:pPr marL="457200" indent="-457200">
              <a:buFont typeface="+mj-lt"/>
              <a:buAutoNum type="arabicPeriod"/>
            </a:pPr>
            <a:r>
              <a:rPr lang="en-US" sz="1800" b="1" dirty="0" smtClean="0">
                <a:solidFill>
                  <a:schemeClr val="accent2">
                    <a:lumMod val="75000"/>
                  </a:schemeClr>
                </a:solidFill>
                <a:latin typeface="Avenir Medium"/>
                <a:cs typeface="Avenir Medium"/>
              </a:rPr>
              <a:t>Howard Industries		40%</a:t>
            </a:r>
          </a:p>
          <a:p>
            <a:pPr marL="457200" indent="-457200">
              <a:buFont typeface="+mj-lt"/>
              <a:buAutoNum type="arabicPeriod"/>
            </a:pPr>
            <a:r>
              <a:rPr lang="en-US" sz="1800" dirty="0" smtClean="0">
                <a:solidFill>
                  <a:srgbClr val="15539A"/>
                </a:solidFill>
                <a:latin typeface="Avenir Medium"/>
                <a:cs typeface="Avenir Medium"/>
              </a:rPr>
              <a:t>Eaton Company		22%</a:t>
            </a:r>
            <a:br>
              <a:rPr lang="en-US" sz="1800" dirty="0" smtClean="0">
                <a:solidFill>
                  <a:srgbClr val="15539A"/>
                </a:solidFill>
                <a:latin typeface="Avenir Medium"/>
                <a:cs typeface="Avenir Medium"/>
              </a:rPr>
            </a:br>
            <a:r>
              <a:rPr lang="en-US" sz="1800" dirty="0" smtClean="0">
                <a:solidFill>
                  <a:srgbClr val="15539A"/>
                </a:solidFill>
                <a:latin typeface="Avenir Medium"/>
                <a:cs typeface="Avenir Medium"/>
              </a:rPr>
              <a:t>(acquired Cooper Co.)</a:t>
            </a:r>
          </a:p>
          <a:p>
            <a:pPr marL="457200" indent="-457200">
              <a:buFont typeface="+mj-lt"/>
              <a:buAutoNum type="arabicPeriod"/>
            </a:pPr>
            <a:r>
              <a:rPr lang="en-US" sz="1800" dirty="0" smtClean="0">
                <a:solidFill>
                  <a:srgbClr val="15539A"/>
                </a:solidFill>
                <a:latin typeface="Avenir Medium"/>
                <a:cs typeface="Avenir Medium"/>
              </a:rPr>
              <a:t>ABB			16%</a:t>
            </a:r>
          </a:p>
          <a:p>
            <a:pPr marL="457200" indent="-457200">
              <a:buFont typeface="+mj-lt"/>
              <a:buAutoNum type="arabicPeriod"/>
            </a:pPr>
            <a:r>
              <a:rPr lang="en-US" sz="1800" dirty="0" smtClean="0">
                <a:solidFill>
                  <a:srgbClr val="15539A"/>
                </a:solidFill>
                <a:latin typeface="Avenir Medium"/>
                <a:cs typeface="Avenir Medium"/>
              </a:rPr>
              <a:t>ERMCO			14%</a:t>
            </a:r>
          </a:p>
          <a:p>
            <a:pPr marL="457200" indent="-457200">
              <a:buFont typeface="+mj-lt"/>
              <a:buAutoNum type="arabicPeriod"/>
            </a:pPr>
            <a:r>
              <a:rPr lang="en-US" sz="1800" dirty="0" smtClean="0">
                <a:solidFill>
                  <a:srgbClr val="15539A"/>
                </a:solidFill>
                <a:latin typeface="Avenir Medium"/>
                <a:cs typeface="Avenir Medium"/>
              </a:rPr>
              <a:t>Central </a:t>
            </a:r>
            <a:r>
              <a:rPr lang="en-US" sz="1800" dirty="0" err="1" smtClean="0">
                <a:solidFill>
                  <a:srgbClr val="15539A"/>
                </a:solidFill>
                <a:latin typeface="Avenir Medium"/>
                <a:cs typeface="Avenir Medium"/>
              </a:rPr>
              <a:t>Moloney</a:t>
            </a:r>
            <a:r>
              <a:rPr lang="en-US" sz="1800" dirty="0" smtClean="0">
                <a:solidFill>
                  <a:srgbClr val="15539A"/>
                </a:solidFill>
                <a:latin typeface="Avenir Medium"/>
                <a:cs typeface="Avenir Medium"/>
              </a:rPr>
              <a:t>		6%</a:t>
            </a:r>
          </a:p>
          <a:p>
            <a:pPr marL="457200" indent="-457200">
              <a:buFont typeface="+mj-lt"/>
              <a:buAutoNum type="arabicPeriod"/>
            </a:pPr>
            <a:r>
              <a:rPr lang="en-US" sz="1800" dirty="0" err="1" smtClean="0">
                <a:solidFill>
                  <a:srgbClr val="15539A"/>
                </a:solidFill>
                <a:latin typeface="Avenir Medium"/>
                <a:cs typeface="Avenir Medium"/>
              </a:rPr>
              <a:t>Prolec</a:t>
            </a:r>
            <a:r>
              <a:rPr lang="en-US" sz="1800" dirty="0" smtClean="0">
                <a:solidFill>
                  <a:srgbClr val="15539A"/>
                </a:solidFill>
                <a:latin typeface="Avenir Medium"/>
                <a:cs typeface="Avenir Medium"/>
              </a:rPr>
              <a:t>/GE			5%</a:t>
            </a:r>
          </a:p>
          <a:p>
            <a:pPr marL="457200" indent="-457200">
              <a:buFont typeface="+mj-lt"/>
              <a:buAutoNum type="arabicPeriod"/>
            </a:pPr>
            <a:r>
              <a:rPr lang="en-US" sz="1800" dirty="0" smtClean="0">
                <a:solidFill>
                  <a:srgbClr val="15539A"/>
                </a:solidFill>
                <a:latin typeface="Avenir Medium"/>
                <a:cs typeface="Avenir Medium"/>
              </a:rPr>
              <a:t>CG				5%</a:t>
            </a:r>
          </a:p>
        </p:txBody>
      </p:sp>
      <p:pic>
        <p:nvPicPr>
          <p:cNvPr id="11" name="Picture 10" descr="01 Industries Header.jpg"/>
          <p:cNvPicPr>
            <a:picLocks noChangeAspect="1"/>
          </p:cNvPicPr>
          <p:nvPr/>
        </p:nvPicPr>
        <p:blipFill>
          <a:blip r:embed="rId3"/>
          <a:stretch>
            <a:fillRect/>
          </a:stretch>
        </p:blipFill>
        <p:spPr>
          <a:xfrm>
            <a:off x="0" y="0"/>
            <a:ext cx="9144000" cy="758785"/>
          </a:xfrm>
          <a:prstGeom prst="rect">
            <a:avLst/>
          </a:prstGeom>
        </p:spPr>
      </p:pic>
      <p:pic>
        <p:nvPicPr>
          <p:cNvPr id="12" name="Picture 13" descr="HI Headquarters 12012006.jpg"/>
          <p:cNvPicPr>
            <a:picLocks noChangeAspect="1"/>
          </p:cNvPicPr>
          <p:nvPr/>
        </p:nvPicPr>
        <p:blipFill>
          <a:blip r:embed="rId4">
            <a:extLst>
              <a:ext uri="{28A0092B-C50C-407E-A947-70E740481C1C}">
                <a14:useLocalDpi xmlns:a14="http://schemas.microsoft.com/office/drawing/2010/main" val="0"/>
              </a:ext>
            </a:extLst>
          </a:blip>
          <a:srcRect t="14999" b="25000"/>
          <a:stretch>
            <a:fillRect/>
          </a:stretch>
        </p:blipFill>
        <p:spPr bwMode="auto">
          <a:xfrm>
            <a:off x="5257201" y="1451268"/>
            <a:ext cx="2667000" cy="1444625"/>
          </a:xfrm>
          <a:prstGeom prst="rect">
            <a:avLst/>
          </a:prstGeom>
          <a:noFill/>
          <a:ln w="9525">
            <a:solidFill>
              <a:schemeClr val="tx1">
                <a:alpha val="30196"/>
              </a:schemeClr>
            </a:solidFill>
            <a:miter lim="800000"/>
            <a:headEnd/>
            <a:tailEnd/>
          </a:ln>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pPr>
              <a:defRPr/>
            </a:pPr>
            <a:fld id="{1E745F62-82B9-4F5B-A304-DBDB82392A59}" type="slidenum">
              <a:rPr lang="en-US" smtClean="0"/>
              <a:pPr>
                <a:defRPr/>
              </a:pPr>
              <a:t>5</a:t>
            </a:fld>
            <a:endParaRPr lang="en-US"/>
          </a:p>
        </p:txBody>
      </p:sp>
    </p:spTree>
    <p:extLst>
      <p:ext uri="{BB962C8B-B14F-4D97-AF65-F5344CB8AC3E}">
        <p14:creationId xmlns:p14="http://schemas.microsoft.com/office/powerpoint/2010/main" val="1796977593"/>
      </p:ext>
    </p:extLst>
  </p:cSld>
  <p:clrMapOvr>
    <a:masterClrMapping/>
  </p:clrMapOvr>
  <p:transition>
    <p:strips dir="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pic>
        <p:nvPicPr>
          <p:cNvPr id="5" name="Picture 4" descr="Footer.jpg"/>
          <p:cNvPicPr>
            <a:picLocks noChangeAspect="1"/>
          </p:cNvPicPr>
          <p:nvPr/>
        </p:nvPicPr>
        <p:blipFill>
          <a:blip r:embed="rId2"/>
          <a:stretch>
            <a:fillRect/>
          </a:stretch>
        </p:blipFill>
        <p:spPr>
          <a:xfrm>
            <a:off x="0" y="5127707"/>
            <a:ext cx="9144000" cy="1730293"/>
          </a:xfrm>
          <a:prstGeom prst="rect">
            <a:avLst/>
          </a:prstGeom>
        </p:spPr>
      </p:pic>
      <p:pic>
        <p:nvPicPr>
          <p:cNvPr id="6" name="Picture 5" descr="Mississippi.jpg"/>
          <p:cNvPicPr>
            <a:picLocks noChangeAspect="1"/>
          </p:cNvPicPr>
          <p:nvPr/>
        </p:nvPicPr>
        <p:blipFill>
          <a:blip r:embed="rId3"/>
          <a:stretch>
            <a:fillRect/>
          </a:stretch>
        </p:blipFill>
        <p:spPr>
          <a:xfrm>
            <a:off x="788276" y="1336903"/>
            <a:ext cx="2731397" cy="4440615"/>
          </a:xfrm>
          <a:prstGeom prst="rect">
            <a:avLst/>
          </a:prstGeom>
        </p:spPr>
      </p:pic>
      <p:sp>
        <p:nvSpPr>
          <p:cNvPr id="7" name="TextBox 6"/>
          <p:cNvSpPr txBox="1"/>
          <p:nvPr/>
        </p:nvSpPr>
        <p:spPr>
          <a:xfrm>
            <a:off x="3957145" y="1336902"/>
            <a:ext cx="4840014" cy="461665"/>
          </a:xfrm>
          <a:prstGeom prst="rect">
            <a:avLst/>
          </a:prstGeom>
          <a:noFill/>
        </p:spPr>
        <p:txBody>
          <a:bodyPr wrap="square" rtlCol="0">
            <a:spAutoFit/>
          </a:bodyPr>
          <a:lstStyle/>
          <a:p>
            <a:r>
              <a:rPr lang="en-US" b="1" dirty="0" smtClean="0">
                <a:solidFill>
                  <a:srgbClr val="15539A"/>
                </a:solidFill>
                <a:latin typeface="Avenir Medium"/>
                <a:ea typeface="ＭＳ Ｐゴシック" pitchFamily="-106" charset="-128"/>
                <a:cs typeface="Avenir Medium"/>
              </a:rPr>
              <a:t>OUR IMPACT ON MISSISSIPPI</a:t>
            </a:r>
            <a:endParaRPr lang="en-US" dirty="0">
              <a:solidFill>
                <a:srgbClr val="15539A"/>
              </a:solidFill>
              <a:latin typeface="Avenir Medium"/>
              <a:cs typeface="Avenir Medium"/>
            </a:endParaRPr>
          </a:p>
        </p:txBody>
      </p:sp>
      <p:sp>
        <p:nvSpPr>
          <p:cNvPr id="8" name="TextBox 7"/>
          <p:cNvSpPr txBox="1"/>
          <p:nvPr/>
        </p:nvSpPr>
        <p:spPr>
          <a:xfrm>
            <a:off x="4232051" y="1827400"/>
            <a:ext cx="4092141" cy="3785652"/>
          </a:xfrm>
          <a:prstGeom prst="rect">
            <a:avLst/>
          </a:prstGeom>
          <a:noFill/>
        </p:spPr>
        <p:txBody>
          <a:bodyPr wrap="square" rtlCol="0">
            <a:spAutoFit/>
          </a:bodyPr>
          <a:lstStyle/>
          <a:p>
            <a:r>
              <a:rPr lang="en-US" sz="1600" dirty="0" smtClean="0">
                <a:solidFill>
                  <a:srgbClr val="15539A"/>
                </a:solidFill>
                <a:latin typeface="Helvetica"/>
                <a:ea typeface="ＭＳ Ｐゴシック" pitchFamily="-106" charset="-128"/>
                <a:cs typeface="Helvetica"/>
              </a:rPr>
              <a:t>Our employees’ annual payroll is over 121 million dollars.</a:t>
            </a:r>
          </a:p>
          <a:p>
            <a:endParaRPr lang="en-US" sz="1600" dirty="0" smtClean="0">
              <a:solidFill>
                <a:srgbClr val="15539A"/>
              </a:solidFill>
              <a:latin typeface="Helvetica"/>
              <a:ea typeface="ＭＳ Ｐゴシック" pitchFamily="-106" charset="-128"/>
              <a:cs typeface="Helvetica"/>
            </a:endParaRPr>
          </a:p>
          <a:p>
            <a:r>
              <a:rPr lang="en-US" sz="1600" dirty="0" smtClean="0">
                <a:solidFill>
                  <a:srgbClr val="15539A"/>
                </a:solidFill>
                <a:latin typeface="Helvetica"/>
                <a:ea typeface="ＭＳ Ｐゴシック" pitchFamily="-106" charset="-128"/>
                <a:cs typeface="Helvetica"/>
              </a:rPr>
              <a:t>Between Howard Industries and our employees, we pay over 40 million dollars in taxes each year.</a:t>
            </a:r>
          </a:p>
          <a:p>
            <a:endParaRPr lang="en-US" sz="1600" dirty="0" smtClean="0">
              <a:solidFill>
                <a:srgbClr val="15539A"/>
              </a:solidFill>
              <a:latin typeface="Helvetica"/>
              <a:ea typeface="ＭＳ Ｐゴシック" pitchFamily="-106" charset="-128"/>
              <a:cs typeface="Helvetica"/>
            </a:endParaRPr>
          </a:p>
          <a:p>
            <a:r>
              <a:rPr lang="en-US" sz="1600" dirty="0" smtClean="0">
                <a:solidFill>
                  <a:srgbClr val="15539A"/>
                </a:solidFill>
                <a:latin typeface="Helvetica"/>
                <a:ea typeface="ＭＳ Ｐゴシック" pitchFamily="-106" charset="-128"/>
                <a:cs typeface="Helvetica"/>
              </a:rPr>
              <a:t>We’ve invested over 375 million dollars in Mississippi and purchase approximately 80 million dollars of materials from Mississippi companies annually.</a:t>
            </a:r>
          </a:p>
          <a:p>
            <a:endParaRPr lang="en-US" sz="1600" dirty="0" smtClean="0">
              <a:solidFill>
                <a:srgbClr val="15539A"/>
              </a:solidFill>
              <a:latin typeface="Helvetica"/>
              <a:ea typeface="ＭＳ Ｐゴシック" pitchFamily="-106" charset="-128"/>
              <a:cs typeface="Helvetica"/>
            </a:endParaRPr>
          </a:p>
          <a:p>
            <a:r>
              <a:rPr lang="en-US" sz="1600" dirty="0" smtClean="0">
                <a:solidFill>
                  <a:srgbClr val="15539A"/>
                </a:solidFill>
                <a:latin typeface="Helvetica"/>
                <a:ea typeface="ＭＳ Ｐゴシック" pitchFamily="-106" charset="-128"/>
                <a:cs typeface="Helvetica"/>
              </a:rPr>
              <a:t>According to the Mississippi Economic Authority, our total impact on our state is 520 million dollars each year.</a:t>
            </a:r>
            <a:endParaRPr lang="en-US" sz="1600" dirty="0">
              <a:solidFill>
                <a:srgbClr val="15539A"/>
              </a:solidFill>
              <a:latin typeface="Helvetica"/>
              <a:cs typeface="Helvetica"/>
            </a:endParaRPr>
          </a:p>
        </p:txBody>
      </p:sp>
      <p:pic>
        <p:nvPicPr>
          <p:cNvPr id="9" name="Picture 8" descr="01 Industries Header.jpg"/>
          <p:cNvPicPr>
            <a:picLocks noChangeAspect="1"/>
          </p:cNvPicPr>
          <p:nvPr/>
        </p:nvPicPr>
        <p:blipFill>
          <a:blip r:embed="rId4"/>
          <a:stretch>
            <a:fillRect/>
          </a:stretch>
        </p:blipFill>
        <p:spPr>
          <a:xfrm>
            <a:off x="0" y="0"/>
            <a:ext cx="9144000" cy="758785"/>
          </a:xfrm>
          <a:prstGeom prst="rect">
            <a:avLst/>
          </a:prstGeom>
        </p:spPr>
      </p:pic>
    </p:spTree>
    <p:extLst>
      <p:ext uri="{BB962C8B-B14F-4D97-AF65-F5344CB8AC3E}">
        <p14:creationId xmlns:p14="http://schemas.microsoft.com/office/powerpoint/2010/main" val="1885440287"/>
      </p:ext>
    </p:extLst>
  </p:cSld>
  <p:clrMapOvr>
    <a:masterClrMapping/>
  </p:clrMapOvr>
  <p:transition>
    <p:strips dir="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01 Industries Header.jpg"/>
          <p:cNvPicPr>
            <a:picLocks noChangeAspect="1"/>
          </p:cNvPicPr>
          <p:nvPr/>
        </p:nvPicPr>
        <p:blipFill>
          <a:blip r:embed="rId2"/>
          <a:stretch>
            <a:fillRect/>
          </a:stretch>
        </p:blipFill>
        <p:spPr>
          <a:xfrm>
            <a:off x="0" y="0"/>
            <a:ext cx="9144000" cy="758785"/>
          </a:xfrm>
          <a:prstGeom prst="rect">
            <a:avLst/>
          </a:prstGeom>
        </p:spPr>
      </p:pic>
      <p:pic>
        <p:nvPicPr>
          <p:cNvPr id="12" name="Picture 11" descr="Footer.jpg"/>
          <p:cNvPicPr>
            <a:picLocks noChangeAspect="1"/>
          </p:cNvPicPr>
          <p:nvPr/>
        </p:nvPicPr>
        <p:blipFill>
          <a:blip r:embed="rId3"/>
          <a:stretch>
            <a:fillRect/>
          </a:stretch>
        </p:blipFill>
        <p:spPr>
          <a:xfrm>
            <a:off x="0" y="5127707"/>
            <a:ext cx="9144000" cy="1730293"/>
          </a:xfrm>
          <a:prstGeom prst="rect">
            <a:avLst/>
          </a:prstGeom>
        </p:spPr>
      </p:pic>
      <p:sp>
        <p:nvSpPr>
          <p:cNvPr id="9" name="TextBox 22"/>
          <p:cNvSpPr txBox="1">
            <a:spLocks noChangeArrowheads="1"/>
          </p:cNvSpPr>
          <p:nvPr/>
        </p:nvSpPr>
        <p:spPr bwMode="auto">
          <a:xfrm>
            <a:off x="1887538" y="935038"/>
            <a:ext cx="54451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3200" b="1" dirty="0" smtClean="0">
                <a:solidFill>
                  <a:srgbClr val="15539A"/>
                </a:solidFill>
                <a:latin typeface="Avenir Medium"/>
                <a:cs typeface="Avenir Medium"/>
              </a:rPr>
              <a:t>BUSINESS MODELS</a:t>
            </a:r>
          </a:p>
        </p:txBody>
      </p:sp>
      <p:sp>
        <p:nvSpPr>
          <p:cNvPr id="4" name="TextBox 3"/>
          <p:cNvSpPr txBox="1"/>
          <p:nvPr/>
        </p:nvSpPr>
        <p:spPr>
          <a:xfrm>
            <a:off x="400050" y="1653163"/>
            <a:ext cx="8420100" cy="707886"/>
          </a:xfrm>
          <a:prstGeom prst="rect">
            <a:avLst/>
          </a:prstGeom>
          <a:noFill/>
        </p:spPr>
        <p:txBody>
          <a:bodyPr wrap="square" rtlCol="0">
            <a:spAutoFit/>
          </a:bodyPr>
          <a:lstStyle/>
          <a:p>
            <a:r>
              <a:rPr lang="en-US" sz="2000" dirty="0" smtClean="0">
                <a:solidFill>
                  <a:srgbClr val="15539A"/>
                </a:solidFill>
                <a:latin typeface="Helvetica" pitchFamily="34" charset="0"/>
              </a:rPr>
              <a:t>The most important decisions a company makes is to develop its </a:t>
            </a:r>
            <a:r>
              <a:rPr lang="en-US" sz="2000" u="sng" dirty="0" smtClean="0">
                <a:solidFill>
                  <a:srgbClr val="15539A"/>
                </a:solidFill>
                <a:latin typeface="Helvetica" pitchFamily="34" charset="0"/>
              </a:rPr>
              <a:t>Business Model </a:t>
            </a:r>
            <a:r>
              <a:rPr lang="en-US" sz="2000" dirty="0" smtClean="0">
                <a:solidFill>
                  <a:srgbClr val="15539A"/>
                </a:solidFill>
                <a:latin typeface="Helvetica" pitchFamily="34" charset="0"/>
              </a:rPr>
              <a:t>and their selection of </a:t>
            </a:r>
            <a:r>
              <a:rPr lang="en-US" sz="2000" u="sng" dirty="0" smtClean="0">
                <a:solidFill>
                  <a:srgbClr val="15539A"/>
                </a:solidFill>
                <a:latin typeface="Helvetica" pitchFamily="34" charset="0"/>
              </a:rPr>
              <a:t>employees</a:t>
            </a:r>
            <a:r>
              <a:rPr lang="en-US" sz="2000" dirty="0" smtClean="0">
                <a:solidFill>
                  <a:srgbClr val="15539A"/>
                </a:solidFill>
                <a:latin typeface="Helvetica" pitchFamily="34" charset="0"/>
              </a:rPr>
              <a:t>.</a:t>
            </a:r>
          </a:p>
        </p:txBody>
      </p:sp>
      <p:sp>
        <p:nvSpPr>
          <p:cNvPr id="5" name="TextBox 4"/>
          <p:cNvSpPr txBox="1"/>
          <p:nvPr/>
        </p:nvSpPr>
        <p:spPr>
          <a:xfrm>
            <a:off x="361950" y="3443070"/>
            <a:ext cx="8420100" cy="677108"/>
          </a:xfrm>
          <a:prstGeom prst="rect">
            <a:avLst/>
          </a:prstGeom>
          <a:noFill/>
        </p:spPr>
        <p:txBody>
          <a:bodyPr wrap="square" rtlCol="0">
            <a:spAutoFit/>
          </a:bodyPr>
          <a:lstStyle/>
          <a:p>
            <a:r>
              <a:rPr lang="en-US" dirty="0" smtClean="0">
                <a:solidFill>
                  <a:srgbClr val="15539A"/>
                </a:solidFill>
                <a:latin typeface="Helvetica" pitchFamily="34" charset="0"/>
              </a:rPr>
              <a:t>Here are some examples of </a:t>
            </a:r>
            <a:r>
              <a:rPr lang="en-US" sz="2000" dirty="0" smtClean="0">
                <a:solidFill>
                  <a:srgbClr val="15539A"/>
                </a:solidFill>
                <a:latin typeface="Helvetica" pitchFamily="34" charset="0"/>
              </a:rPr>
              <a:t>companies</a:t>
            </a:r>
            <a:r>
              <a:rPr lang="en-US" dirty="0" smtClean="0">
                <a:solidFill>
                  <a:srgbClr val="15539A"/>
                </a:solidFill>
                <a:latin typeface="Helvetica" pitchFamily="34" charset="0"/>
              </a:rPr>
              <a:t> business models and how they have changed over time</a:t>
            </a:r>
            <a:endParaRPr lang="en-US" dirty="0">
              <a:solidFill>
                <a:srgbClr val="15539A"/>
              </a:solidFill>
              <a:latin typeface="Helvetica" pitchFamily="34" charset="0"/>
            </a:endParaRPr>
          </a:p>
        </p:txBody>
      </p:sp>
      <p:sp>
        <p:nvSpPr>
          <p:cNvPr id="2" name="Slide Number Placeholder 1"/>
          <p:cNvSpPr>
            <a:spLocks noGrp="1"/>
          </p:cNvSpPr>
          <p:nvPr>
            <p:ph type="sldNum" sz="quarter" idx="12"/>
          </p:nvPr>
        </p:nvSpPr>
        <p:spPr/>
        <p:txBody>
          <a:bodyPr/>
          <a:lstStyle/>
          <a:p>
            <a:pPr>
              <a:defRPr/>
            </a:pPr>
            <a:fld id="{1E745F62-82B9-4F5B-A304-DBDB82392A59}" type="slidenum">
              <a:rPr lang="en-US" smtClean="0"/>
              <a:pPr>
                <a:defRPr/>
              </a:pPr>
              <a:t>7</a:t>
            </a:fld>
            <a:endParaRPr lang="en-US"/>
          </a:p>
        </p:txBody>
      </p:sp>
    </p:spTree>
    <p:extLst>
      <p:ext uri="{BB962C8B-B14F-4D97-AF65-F5344CB8AC3E}">
        <p14:creationId xmlns:p14="http://schemas.microsoft.com/office/powerpoint/2010/main" val="786700754"/>
      </p:ext>
    </p:extLst>
  </p:cSld>
  <p:clrMapOvr>
    <a:masterClrMapping/>
  </p:clrMapOvr>
  <p:transition>
    <p:strips dir="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01 Industries Header.jpg"/>
          <p:cNvPicPr>
            <a:picLocks noChangeAspect="1"/>
          </p:cNvPicPr>
          <p:nvPr/>
        </p:nvPicPr>
        <p:blipFill>
          <a:blip r:embed="rId2"/>
          <a:stretch>
            <a:fillRect/>
          </a:stretch>
        </p:blipFill>
        <p:spPr>
          <a:xfrm>
            <a:off x="0" y="0"/>
            <a:ext cx="9144000" cy="758785"/>
          </a:xfrm>
          <a:prstGeom prst="rect">
            <a:avLst/>
          </a:prstGeom>
        </p:spPr>
      </p:pic>
      <p:pic>
        <p:nvPicPr>
          <p:cNvPr id="12" name="Picture 11" descr="Footer.jpg"/>
          <p:cNvPicPr>
            <a:picLocks noChangeAspect="1"/>
          </p:cNvPicPr>
          <p:nvPr/>
        </p:nvPicPr>
        <p:blipFill>
          <a:blip r:embed="rId3"/>
          <a:stretch>
            <a:fillRect/>
          </a:stretch>
        </p:blipFill>
        <p:spPr>
          <a:xfrm>
            <a:off x="0" y="5127707"/>
            <a:ext cx="9144000" cy="1730293"/>
          </a:xfrm>
          <a:prstGeom prst="rect">
            <a:avLst/>
          </a:prstGeom>
        </p:spPr>
      </p:pic>
      <p:sp>
        <p:nvSpPr>
          <p:cNvPr id="9" name="TextBox 22"/>
          <p:cNvSpPr txBox="1">
            <a:spLocks noChangeArrowheads="1"/>
          </p:cNvSpPr>
          <p:nvPr/>
        </p:nvSpPr>
        <p:spPr bwMode="auto">
          <a:xfrm>
            <a:off x="1390650" y="903041"/>
            <a:ext cx="636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3200" b="1" dirty="0">
                <a:solidFill>
                  <a:srgbClr val="15539A"/>
                </a:solidFill>
                <a:latin typeface="Avenir Medium"/>
                <a:cs typeface="Avenir Medium"/>
              </a:rPr>
              <a:t>BUSINESS MODEL EXAMPLES</a:t>
            </a:r>
          </a:p>
        </p:txBody>
      </p:sp>
      <p:sp>
        <p:nvSpPr>
          <p:cNvPr id="2" name="TextBox 1"/>
          <p:cNvSpPr txBox="1"/>
          <p:nvPr/>
        </p:nvSpPr>
        <p:spPr>
          <a:xfrm>
            <a:off x="365760" y="1497459"/>
            <a:ext cx="8248650" cy="3477875"/>
          </a:xfrm>
          <a:prstGeom prst="rect">
            <a:avLst/>
          </a:prstGeom>
          <a:noFill/>
        </p:spPr>
        <p:txBody>
          <a:bodyPr wrap="square" rtlCol="0">
            <a:spAutoFit/>
          </a:bodyPr>
          <a:lstStyle/>
          <a:p>
            <a:r>
              <a:rPr lang="en-US" sz="2000" b="1" dirty="0">
                <a:solidFill>
                  <a:srgbClr val="15539A"/>
                </a:solidFill>
                <a:latin typeface="Helvetica"/>
                <a:cs typeface="Helvetica"/>
              </a:rPr>
              <a:t>Apple</a:t>
            </a:r>
            <a:r>
              <a:rPr lang="en-US" sz="2000" dirty="0">
                <a:solidFill>
                  <a:srgbClr val="15539A"/>
                </a:solidFill>
                <a:latin typeface="Helvetica"/>
                <a:cs typeface="Helvetica"/>
              </a:rPr>
              <a:t> – Business Model #1 – was within 3 months of declaring                                             bankruptcy</a:t>
            </a:r>
          </a:p>
          <a:p>
            <a:pPr marL="342900" indent="-342900">
              <a:buFont typeface="Arial" panose="020B0604020202020204" pitchFamily="34" charset="0"/>
              <a:buChar char="•"/>
            </a:pPr>
            <a:r>
              <a:rPr lang="en-US" sz="2000" dirty="0">
                <a:solidFill>
                  <a:srgbClr val="15539A"/>
                </a:solidFill>
                <a:latin typeface="Helvetica"/>
                <a:cs typeface="Helvetica"/>
              </a:rPr>
              <a:t>Focus on selling PC’s and servers to Education            </a:t>
            </a:r>
            <a:r>
              <a:rPr lang="en-US" sz="2000" dirty="0" smtClean="0">
                <a:solidFill>
                  <a:srgbClr val="15539A"/>
                </a:solidFill>
                <a:latin typeface="Helvetica"/>
                <a:cs typeface="Helvetica"/>
              </a:rPr>
              <a:t>               Minor </a:t>
            </a:r>
            <a:r>
              <a:rPr lang="en-US" sz="2000" dirty="0">
                <a:solidFill>
                  <a:srgbClr val="15539A"/>
                </a:solidFill>
                <a:latin typeface="Helvetica"/>
                <a:cs typeface="Helvetica"/>
              </a:rPr>
              <a:t>Player</a:t>
            </a:r>
          </a:p>
          <a:p>
            <a:endParaRPr lang="en-US" sz="2000" dirty="0">
              <a:solidFill>
                <a:srgbClr val="15539A"/>
              </a:solidFill>
              <a:latin typeface="Helvetica"/>
              <a:cs typeface="Helvetica"/>
            </a:endParaRPr>
          </a:p>
          <a:p>
            <a:r>
              <a:rPr lang="en-US" sz="2000" b="1" dirty="0">
                <a:solidFill>
                  <a:srgbClr val="15539A"/>
                </a:solidFill>
                <a:latin typeface="Helvetica"/>
                <a:cs typeface="Helvetica"/>
              </a:rPr>
              <a:t>Apple</a:t>
            </a:r>
            <a:r>
              <a:rPr lang="en-US" sz="2000" dirty="0">
                <a:solidFill>
                  <a:srgbClr val="15539A"/>
                </a:solidFill>
                <a:latin typeface="Helvetica"/>
                <a:cs typeface="Helvetica"/>
              </a:rPr>
              <a:t> – Business Model #2 </a:t>
            </a:r>
          </a:p>
          <a:p>
            <a:pPr marL="342900" indent="-342900">
              <a:buFont typeface="Arial" panose="020B0604020202020204" pitchFamily="34" charset="0"/>
              <a:buChar char="•"/>
            </a:pPr>
            <a:r>
              <a:rPr lang="en-US" sz="2000" dirty="0">
                <a:solidFill>
                  <a:srgbClr val="15539A"/>
                </a:solidFill>
                <a:latin typeface="Helvetica"/>
                <a:cs typeface="Helvetica"/>
              </a:rPr>
              <a:t>Improve existing products already on the market</a:t>
            </a:r>
          </a:p>
          <a:p>
            <a:pPr marL="800100" lvl="1" indent="-342900">
              <a:buFont typeface="Arial" panose="020B0604020202020204" pitchFamily="34" charset="0"/>
              <a:buChar char="•"/>
            </a:pPr>
            <a:r>
              <a:rPr lang="en-US" sz="2000" dirty="0" err="1">
                <a:solidFill>
                  <a:srgbClr val="15539A"/>
                </a:solidFill>
                <a:latin typeface="Helvetica"/>
                <a:cs typeface="Helvetica"/>
              </a:rPr>
              <a:t>Ipod</a:t>
            </a:r>
            <a:r>
              <a:rPr lang="en-US" sz="2000" dirty="0">
                <a:solidFill>
                  <a:srgbClr val="15539A"/>
                </a:solidFill>
                <a:latin typeface="Helvetica"/>
                <a:cs typeface="Helvetica"/>
              </a:rPr>
              <a:t> and Smartphones</a:t>
            </a:r>
          </a:p>
          <a:p>
            <a:pPr marL="342900" indent="-342900">
              <a:buFont typeface="Arial" panose="020B0604020202020204" pitchFamily="34" charset="0"/>
              <a:buChar char="•"/>
            </a:pPr>
            <a:r>
              <a:rPr lang="en-US" sz="2000" dirty="0">
                <a:solidFill>
                  <a:srgbClr val="15539A"/>
                </a:solidFill>
                <a:latin typeface="Helvetica"/>
                <a:cs typeface="Helvetica"/>
              </a:rPr>
              <a:t>Focus on all markets Consumer, Business, Education, Government and Healthcare</a:t>
            </a:r>
          </a:p>
          <a:p>
            <a:pPr marL="342900" indent="-342900">
              <a:buFont typeface="Arial" panose="020B0604020202020204" pitchFamily="34" charset="0"/>
              <a:buChar char="•"/>
            </a:pPr>
            <a:r>
              <a:rPr lang="en-US" sz="2000" dirty="0">
                <a:solidFill>
                  <a:srgbClr val="15539A"/>
                </a:solidFill>
                <a:latin typeface="Helvetica"/>
                <a:cs typeface="Helvetica"/>
              </a:rPr>
              <a:t>Steve Jobs – New CEO – developed the new Business Model #2</a:t>
            </a:r>
          </a:p>
        </p:txBody>
      </p:sp>
      <p:sp>
        <p:nvSpPr>
          <p:cNvPr id="6" name="TextBox 5"/>
          <p:cNvSpPr txBox="1"/>
          <p:nvPr/>
        </p:nvSpPr>
        <p:spPr>
          <a:xfrm>
            <a:off x="365760" y="5620150"/>
            <a:ext cx="8321040" cy="461665"/>
          </a:xfrm>
          <a:prstGeom prst="rect">
            <a:avLst/>
          </a:prstGeom>
          <a:noFill/>
        </p:spPr>
        <p:txBody>
          <a:bodyPr wrap="square" rtlCol="0">
            <a:spAutoFit/>
          </a:bodyPr>
          <a:lstStyle/>
          <a:p>
            <a:r>
              <a:rPr lang="en-US" dirty="0">
                <a:solidFill>
                  <a:srgbClr val="15539A"/>
                </a:solidFill>
                <a:latin typeface="Helvetica"/>
                <a:cs typeface="Helvetica"/>
              </a:rPr>
              <a:t>Market Value: </a:t>
            </a:r>
            <a:r>
              <a:rPr lang="en-US" b="1" dirty="0">
                <a:solidFill>
                  <a:srgbClr val="15539A"/>
                </a:solidFill>
                <a:latin typeface="Helvetica"/>
                <a:cs typeface="Helvetica"/>
              </a:rPr>
              <a:t>$499 Billion </a:t>
            </a:r>
            <a:r>
              <a:rPr lang="en-US" dirty="0">
                <a:solidFill>
                  <a:srgbClr val="15539A"/>
                </a:solidFill>
                <a:latin typeface="Helvetica"/>
                <a:cs typeface="Helvetica"/>
              </a:rPr>
              <a:t>– Number one company in USA.</a:t>
            </a:r>
          </a:p>
        </p:txBody>
      </p:sp>
      <p:sp>
        <p:nvSpPr>
          <p:cNvPr id="4" name="Slide Number Placeholder 3"/>
          <p:cNvSpPr>
            <a:spLocks noGrp="1"/>
          </p:cNvSpPr>
          <p:nvPr>
            <p:ph type="sldNum" sz="quarter" idx="12"/>
          </p:nvPr>
        </p:nvSpPr>
        <p:spPr/>
        <p:txBody>
          <a:bodyPr/>
          <a:lstStyle/>
          <a:p>
            <a:pPr>
              <a:defRPr/>
            </a:pPr>
            <a:fld id="{1E745F62-82B9-4F5B-A304-DBDB82392A59}" type="slidenum">
              <a:rPr lang="en-US" smtClean="0"/>
              <a:pPr>
                <a:defRPr/>
              </a:pPr>
              <a:t>8</a:t>
            </a:fld>
            <a:endParaRPr lang="en-US"/>
          </a:p>
        </p:txBody>
      </p:sp>
    </p:spTree>
    <p:extLst>
      <p:ext uri="{BB962C8B-B14F-4D97-AF65-F5344CB8AC3E}">
        <p14:creationId xmlns:p14="http://schemas.microsoft.com/office/powerpoint/2010/main" val="258650592"/>
      </p:ext>
    </p:extLst>
  </p:cSld>
  <p:clrMapOvr>
    <a:masterClrMapping/>
  </p:clrMapOvr>
  <p:transition>
    <p:strips dir="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01 Industries Header.jpg"/>
          <p:cNvPicPr>
            <a:picLocks noChangeAspect="1"/>
          </p:cNvPicPr>
          <p:nvPr/>
        </p:nvPicPr>
        <p:blipFill>
          <a:blip r:embed="rId2"/>
          <a:stretch>
            <a:fillRect/>
          </a:stretch>
        </p:blipFill>
        <p:spPr>
          <a:xfrm>
            <a:off x="0" y="0"/>
            <a:ext cx="9144000" cy="758785"/>
          </a:xfrm>
          <a:prstGeom prst="rect">
            <a:avLst/>
          </a:prstGeom>
        </p:spPr>
      </p:pic>
      <p:pic>
        <p:nvPicPr>
          <p:cNvPr id="12" name="Picture 11" descr="Footer.jpg"/>
          <p:cNvPicPr>
            <a:picLocks noChangeAspect="1"/>
          </p:cNvPicPr>
          <p:nvPr/>
        </p:nvPicPr>
        <p:blipFill>
          <a:blip r:embed="rId3"/>
          <a:stretch>
            <a:fillRect/>
          </a:stretch>
        </p:blipFill>
        <p:spPr>
          <a:xfrm>
            <a:off x="0" y="5127707"/>
            <a:ext cx="9144000" cy="1730293"/>
          </a:xfrm>
          <a:prstGeom prst="rect">
            <a:avLst/>
          </a:prstGeom>
        </p:spPr>
      </p:pic>
      <p:sp>
        <p:nvSpPr>
          <p:cNvPr id="9" name="TextBox 22"/>
          <p:cNvSpPr txBox="1">
            <a:spLocks noChangeArrowheads="1"/>
          </p:cNvSpPr>
          <p:nvPr/>
        </p:nvSpPr>
        <p:spPr bwMode="auto">
          <a:xfrm>
            <a:off x="1390650" y="935036"/>
            <a:ext cx="636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3200" b="1" dirty="0">
                <a:solidFill>
                  <a:srgbClr val="15539A"/>
                </a:solidFill>
                <a:latin typeface="Avenir Medium"/>
                <a:cs typeface="Avenir Medium"/>
              </a:rPr>
              <a:t>BUSINESS MODEL EXAMPLES</a:t>
            </a:r>
          </a:p>
        </p:txBody>
      </p:sp>
      <p:sp>
        <p:nvSpPr>
          <p:cNvPr id="6" name="TextBox 5"/>
          <p:cNvSpPr txBox="1"/>
          <p:nvPr/>
        </p:nvSpPr>
        <p:spPr>
          <a:xfrm>
            <a:off x="361950" y="4896874"/>
            <a:ext cx="7486650" cy="461665"/>
          </a:xfrm>
          <a:prstGeom prst="rect">
            <a:avLst/>
          </a:prstGeom>
          <a:noFill/>
        </p:spPr>
        <p:txBody>
          <a:bodyPr wrap="square" rtlCol="0">
            <a:spAutoFit/>
          </a:bodyPr>
          <a:lstStyle/>
          <a:p>
            <a:r>
              <a:rPr lang="en-US" sz="2400" dirty="0">
                <a:solidFill>
                  <a:srgbClr val="15539A"/>
                </a:solidFill>
              </a:rPr>
              <a:t>Market Value: </a:t>
            </a:r>
            <a:r>
              <a:rPr lang="en-US" sz="2400" b="1" dirty="0">
                <a:solidFill>
                  <a:srgbClr val="15539A"/>
                </a:solidFill>
              </a:rPr>
              <a:t>$246 Billion</a:t>
            </a:r>
            <a:endParaRPr lang="en-US" sz="2400" dirty="0">
              <a:solidFill>
                <a:srgbClr val="15539A"/>
              </a:solidFill>
            </a:endParaRPr>
          </a:p>
        </p:txBody>
      </p:sp>
      <p:sp>
        <p:nvSpPr>
          <p:cNvPr id="4" name="Rectangle 3"/>
          <p:cNvSpPr/>
          <p:nvPr/>
        </p:nvSpPr>
        <p:spPr>
          <a:xfrm>
            <a:off x="457200" y="1603899"/>
            <a:ext cx="7486650" cy="3046988"/>
          </a:xfrm>
          <a:prstGeom prst="rect">
            <a:avLst/>
          </a:prstGeom>
        </p:spPr>
        <p:txBody>
          <a:bodyPr wrap="square">
            <a:spAutoFit/>
          </a:bodyPr>
          <a:lstStyle/>
          <a:p>
            <a:r>
              <a:rPr lang="en-US" sz="2400" dirty="0">
                <a:solidFill>
                  <a:srgbClr val="15539A"/>
                </a:solidFill>
              </a:rPr>
              <a:t>Wal-Mart – Business Model #1 </a:t>
            </a:r>
          </a:p>
          <a:p>
            <a:pPr marL="342900" indent="-342900">
              <a:buFont typeface="Arial" panose="020B0604020202020204" pitchFamily="34" charset="0"/>
              <a:buChar char="•"/>
            </a:pPr>
            <a:r>
              <a:rPr lang="en-US" sz="2400" dirty="0">
                <a:solidFill>
                  <a:srgbClr val="15539A"/>
                </a:solidFill>
              </a:rPr>
              <a:t>Open stores in small towns</a:t>
            </a:r>
          </a:p>
          <a:p>
            <a:pPr marL="342900" indent="-342900">
              <a:buFont typeface="Arial" panose="020B0604020202020204" pitchFamily="34" charset="0"/>
              <a:buChar char="•"/>
            </a:pPr>
            <a:r>
              <a:rPr lang="en-US" sz="2400" dirty="0">
                <a:solidFill>
                  <a:srgbClr val="15539A"/>
                </a:solidFill>
              </a:rPr>
              <a:t>Provide low price</a:t>
            </a:r>
          </a:p>
          <a:p>
            <a:r>
              <a:rPr lang="en-US" sz="2400" dirty="0">
                <a:solidFill>
                  <a:srgbClr val="15539A"/>
                </a:solidFill>
              </a:rPr>
              <a:t>Wal-Mart – Business Model #2</a:t>
            </a:r>
          </a:p>
          <a:p>
            <a:pPr marL="342900" indent="-342900">
              <a:buFont typeface="Arial" panose="020B0604020202020204" pitchFamily="34" charset="0"/>
              <a:buChar char="•"/>
            </a:pPr>
            <a:r>
              <a:rPr lang="en-US" sz="2400" dirty="0">
                <a:solidFill>
                  <a:srgbClr val="15539A"/>
                </a:solidFill>
              </a:rPr>
              <a:t>Open stores in small, medium and large cities</a:t>
            </a:r>
          </a:p>
          <a:p>
            <a:pPr marL="342900" indent="-342900">
              <a:buFont typeface="Arial" panose="020B0604020202020204" pitchFamily="34" charset="0"/>
              <a:buChar char="•"/>
            </a:pPr>
            <a:r>
              <a:rPr lang="en-US" sz="2400" dirty="0">
                <a:solidFill>
                  <a:srgbClr val="15539A"/>
                </a:solidFill>
              </a:rPr>
              <a:t>Develop distribution centers </a:t>
            </a:r>
          </a:p>
          <a:p>
            <a:pPr marL="342900" indent="-342900">
              <a:buFont typeface="Arial" panose="020B0604020202020204" pitchFamily="34" charset="0"/>
              <a:buChar char="•"/>
            </a:pPr>
            <a:r>
              <a:rPr lang="en-US" sz="2400" dirty="0">
                <a:solidFill>
                  <a:srgbClr val="15539A"/>
                </a:solidFill>
              </a:rPr>
              <a:t>Develop vendor relations</a:t>
            </a:r>
          </a:p>
          <a:p>
            <a:pPr marL="342900" indent="-342900">
              <a:buFont typeface="Arial" panose="020B0604020202020204" pitchFamily="34" charset="0"/>
              <a:buChar char="•"/>
            </a:pPr>
            <a:r>
              <a:rPr lang="en-US" sz="2400" dirty="0">
                <a:solidFill>
                  <a:srgbClr val="15539A"/>
                </a:solidFill>
              </a:rPr>
              <a:t>Develop forecasting technology</a:t>
            </a:r>
          </a:p>
        </p:txBody>
      </p:sp>
      <p:sp>
        <p:nvSpPr>
          <p:cNvPr id="2" name="Slide Number Placeholder 1"/>
          <p:cNvSpPr>
            <a:spLocks noGrp="1"/>
          </p:cNvSpPr>
          <p:nvPr>
            <p:ph type="sldNum" sz="quarter" idx="12"/>
          </p:nvPr>
        </p:nvSpPr>
        <p:spPr/>
        <p:txBody>
          <a:bodyPr/>
          <a:lstStyle/>
          <a:p>
            <a:pPr>
              <a:defRPr/>
            </a:pPr>
            <a:fld id="{1E745F62-82B9-4F5B-A304-DBDB82392A59}" type="slidenum">
              <a:rPr lang="en-US" smtClean="0"/>
              <a:pPr>
                <a:defRPr/>
              </a:pPr>
              <a:t>9</a:t>
            </a:fld>
            <a:endParaRPr lang="en-US"/>
          </a:p>
        </p:txBody>
      </p:sp>
    </p:spTree>
    <p:extLst>
      <p:ext uri="{BB962C8B-B14F-4D97-AF65-F5344CB8AC3E}">
        <p14:creationId xmlns:p14="http://schemas.microsoft.com/office/powerpoint/2010/main" val="71934930"/>
      </p:ext>
    </p:extLst>
  </p:cSld>
  <p:clrMapOvr>
    <a:masterClrMapping/>
  </p:clrMapOvr>
  <p:transition>
    <p:strips dir="rd"/>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64</TotalTime>
  <Words>1228</Words>
  <Application>Microsoft Macintosh PowerPoint</Application>
  <PresentationFormat>On-screen Show (4:3)</PresentationFormat>
  <Paragraphs>230</Paragraphs>
  <Slides>25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Avenir Medium</vt:lpstr>
      <vt:lpstr>Bernard MT Condensed</vt:lpstr>
      <vt:lpstr>Calibri</vt:lpstr>
      <vt:lpstr>Calibri Light</vt:lpstr>
      <vt:lpstr>Helvetica</vt:lpstr>
      <vt:lpstr>ＭＳ Ｐゴシック</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Erik Holder</dc:creator>
  <cp:lastModifiedBy>Kathy Green</cp:lastModifiedBy>
  <cp:revision>12</cp:revision>
  <dcterms:created xsi:type="dcterms:W3CDTF">2017-06-22T13:49:17Z</dcterms:created>
  <dcterms:modified xsi:type="dcterms:W3CDTF">2017-06-22T15:09:28Z</dcterms:modified>
</cp:coreProperties>
</file>