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5"/>
  </p:notesMasterIdLst>
  <p:handoutMasterIdLst>
    <p:handoutMasterId r:id="rId36"/>
  </p:handoutMasterIdLst>
  <p:sldIdLst>
    <p:sldId id="256" r:id="rId3"/>
    <p:sldId id="262" r:id="rId4"/>
    <p:sldId id="261" r:id="rId5"/>
    <p:sldId id="266" r:id="rId6"/>
    <p:sldId id="265" r:id="rId7"/>
    <p:sldId id="275" r:id="rId8"/>
    <p:sldId id="276" r:id="rId9"/>
    <p:sldId id="284" r:id="rId10"/>
    <p:sldId id="267" r:id="rId11"/>
    <p:sldId id="268" r:id="rId12"/>
    <p:sldId id="271" r:id="rId13"/>
    <p:sldId id="263" r:id="rId14"/>
    <p:sldId id="264" r:id="rId15"/>
    <p:sldId id="308" r:id="rId16"/>
    <p:sldId id="307" r:id="rId17"/>
    <p:sldId id="309" r:id="rId18"/>
    <p:sldId id="278" r:id="rId19"/>
    <p:sldId id="303" r:id="rId20"/>
    <p:sldId id="304" r:id="rId21"/>
    <p:sldId id="305" r:id="rId22"/>
    <p:sldId id="312" r:id="rId23"/>
    <p:sldId id="306" r:id="rId24"/>
    <p:sldId id="310" r:id="rId25"/>
    <p:sldId id="296" r:id="rId26"/>
    <p:sldId id="298" r:id="rId27"/>
    <p:sldId id="301" r:id="rId28"/>
    <p:sldId id="300" r:id="rId29"/>
    <p:sldId id="302" r:id="rId30"/>
    <p:sldId id="294" r:id="rId31"/>
    <p:sldId id="297" r:id="rId32"/>
    <p:sldId id="311" r:id="rId33"/>
    <p:sldId id="28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pos="7296" userDrawn="1">
          <p15:clr>
            <a:srgbClr val="A4A3A4"/>
          </p15:clr>
        </p15:guide>
        <p15:guide id="3" pos="360" userDrawn="1">
          <p15:clr>
            <a:srgbClr val="A4A3A4"/>
          </p15:clr>
        </p15:guide>
        <p15:guide id="6" orient="horz" pos="4320" userDrawn="1">
          <p15:clr>
            <a:srgbClr val="A4A3A4"/>
          </p15:clr>
        </p15:guide>
        <p15:guide id="8" orient="horz"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43233"/>
    <a:srgbClr val="05A126"/>
    <a:srgbClr val="00655E"/>
    <a:srgbClr val="002A64"/>
    <a:srgbClr val="002B64"/>
    <a:srgbClr val="0197D0"/>
    <a:srgbClr val="3765AD"/>
    <a:srgbClr val="0198D2"/>
    <a:srgbClr val="012D61"/>
    <a:srgbClr val="012B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489"/>
    <p:restoredTop sz="96327"/>
  </p:normalViewPr>
  <p:slideViewPr>
    <p:cSldViewPr snapToGrid="0" snapToObjects="1">
      <p:cViewPr varScale="1">
        <p:scale>
          <a:sx n="124" d="100"/>
          <a:sy n="124" d="100"/>
        </p:scale>
        <p:origin x="1120" y="168"/>
      </p:cViewPr>
      <p:guideLst>
        <p:guide pos="3840"/>
        <p:guide pos="7296"/>
        <p:guide pos="360"/>
        <p:guide orient="horz" pos="4320"/>
        <p:guide orient="horz"/>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showGuides="1">
      <p:cViewPr varScale="1">
        <p:scale>
          <a:sx n="125" d="100"/>
          <a:sy n="125" d="100"/>
        </p:scale>
        <p:origin x="6320" y="16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F67688-701D-BC42-8B68-DB2EC3A5976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B0D4BD9-59BC-8542-BC30-FFB1334628C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000C41D-1B9B-4C4C-8086-BC9067CD3F40}" type="datetimeFigureOut">
              <a:rPr lang="en-US" smtClean="0"/>
              <a:t>12/7/21</a:t>
            </a:fld>
            <a:endParaRPr lang="en-US" dirty="0"/>
          </a:p>
        </p:txBody>
      </p:sp>
      <p:sp>
        <p:nvSpPr>
          <p:cNvPr id="4" name="Footer Placeholder 3">
            <a:extLst>
              <a:ext uri="{FF2B5EF4-FFF2-40B4-BE49-F238E27FC236}">
                <a16:creationId xmlns:a16="http://schemas.microsoft.com/office/drawing/2014/main" id="{7EB63378-42FF-E343-8DBF-375576F5C74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36934E6-FE23-7D44-B2C6-62A517FCD77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1228A83-61E7-F34F-B1A9-E88677611BD9}" type="slidenum">
              <a:rPr lang="en-US" smtClean="0"/>
              <a:t>‹#›</a:t>
            </a:fld>
            <a:endParaRPr lang="en-US" dirty="0"/>
          </a:p>
        </p:txBody>
      </p:sp>
    </p:spTree>
    <p:extLst>
      <p:ext uri="{BB962C8B-B14F-4D97-AF65-F5344CB8AC3E}">
        <p14:creationId xmlns:p14="http://schemas.microsoft.com/office/powerpoint/2010/main" val="34673229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B7E204-5335-2147-BB84-5CC6A5D1F8BC}" type="datetimeFigureOut">
              <a:rPr lang="en-US" smtClean="0"/>
              <a:t>12/7/21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BADE55-712D-B748-A886-6AC91790FB95}" type="slidenum">
              <a:rPr lang="en-US" smtClean="0"/>
              <a:t>‹#›</a:t>
            </a:fld>
            <a:endParaRPr lang="en-US" dirty="0"/>
          </a:p>
        </p:txBody>
      </p:sp>
    </p:spTree>
    <p:extLst>
      <p:ext uri="{BB962C8B-B14F-4D97-AF65-F5344CB8AC3E}">
        <p14:creationId xmlns:p14="http://schemas.microsoft.com/office/powerpoint/2010/main" val="5765493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a:t>
            </a:fld>
            <a:endParaRPr lang="en-US" dirty="0"/>
          </a:p>
        </p:txBody>
      </p:sp>
    </p:spTree>
    <p:extLst>
      <p:ext uri="{BB962C8B-B14F-4D97-AF65-F5344CB8AC3E}">
        <p14:creationId xmlns:p14="http://schemas.microsoft.com/office/powerpoint/2010/main" val="3122679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10</a:t>
            </a:fld>
            <a:endParaRPr lang="en-US" dirty="0"/>
          </a:p>
        </p:txBody>
      </p:sp>
    </p:spTree>
    <p:extLst>
      <p:ext uri="{BB962C8B-B14F-4D97-AF65-F5344CB8AC3E}">
        <p14:creationId xmlns:p14="http://schemas.microsoft.com/office/powerpoint/2010/main" val="1972780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11</a:t>
            </a:fld>
            <a:endParaRPr lang="en-US" dirty="0"/>
          </a:p>
        </p:txBody>
      </p:sp>
    </p:spTree>
    <p:extLst>
      <p:ext uri="{BB962C8B-B14F-4D97-AF65-F5344CB8AC3E}">
        <p14:creationId xmlns:p14="http://schemas.microsoft.com/office/powerpoint/2010/main" val="39252533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12</a:t>
            </a:fld>
            <a:endParaRPr lang="en-US" dirty="0"/>
          </a:p>
        </p:txBody>
      </p:sp>
    </p:spTree>
    <p:extLst>
      <p:ext uri="{BB962C8B-B14F-4D97-AF65-F5344CB8AC3E}">
        <p14:creationId xmlns:p14="http://schemas.microsoft.com/office/powerpoint/2010/main" val="11455712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13</a:t>
            </a:fld>
            <a:endParaRPr lang="en-US" dirty="0"/>
          </a:p>
        </p:txBody>
      </p:sp>
    </p:spTree>
    <p:extLst>
      <p:ext uri="{BB962C8B-B14F-4D97-AF65-F5344CB8AC3E}">
        <p14:creationId xmlns:p14="http://schemas.microsoft.com/office/powerpoint/2010/main" val="4371206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14</a:t>
            </a:fld>
            <a:endParaRPr lang="en-US" dirty="0"/>
          </a:p>
        </p:txBody>
      </p:sp>
    </p:spTree>
    <p:extLst>
      <p:ext uri="{BB962C8B-B14F-4D97-AF65-F5344CB8AC3E}">
        <p14:creationId xmlns:p14="http://schemas.microsoft.com/office/powerpoint/2010/main" val="9767939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15</a:t>
            </a:fld>
            <a:endParaRPr lang="en-US" dirty="0"/>
          </a:p>
        </p:txBody>
      </p:sp>
    </p:spTree>
    <p:extLst>
      <p:ext uri="{BB962C8B-B14F-4D97-AF65-F5344CB8AC3E}">
        <p14:creationId xmlns:p14="http://schemas.microsoft.com/office/powerpoint/2010/main" val="14439409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16</a:t>
            </a:fld>
            <a:endParaRPr lang="en-US" dirty="0"/>
          </a:p>
        </p:txBody>
      </p:sp>
    </p:spTree>
    <p:extLst>
      <p:ext uri="{BB962C8B-B14F-4D97-AF65-F5344CB8AC3E}">
        <p14:creationId xmlns:p14="http://schemas.microsoft.com/office/powerpoint/2010/main" val="2399445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17</a:t>
            </a:fld>
            <a:endParaRPr lang="en-US" dirty="0"/>
          </a:p>
        </p:txBody>
      </p:sp>
    </p:spTree>
    <p:extLst>
      <p:ext uri="{BB962C8B-B14F-4D97-AF65-F5344CB8AC3E}">
        <p14:creationId xmlns:p14="http://schemas.microsoft.com/office/powerpoint/2010/main" val="931728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18</a:t>
            </a:fld>
            <a:endParaRPr lang="en-US" dirty="0"/>
          </a:p>
        </p:txBody>
      </p:sp>
    </p:spTree>
    <p:extLst>
      <p:ext uri="{BB962C8B-B14F-4D97-AF65-F5344CB8AC3E}">
        <p14:creationId xmlns:p14="http://schemas.microsoft.com/office/powerpoint/2010/main" val="22223736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19</a:t>
            </a:fld>
            <a:endParaRPr lang="en-US" dirty="0"/>
          </a:p>
        </p:txBody>
      </p:sp>
    </p:spTree>
    <p:extLst>
      <p:ext uri="{BB962C8B-B14F-4D97-AF65-F5344CB8AC3E}">
        <p14:creationId xmlns:p14="http://schemas.microsoft.com/office/powerpoint/2010/main" val="547813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a:t>
            </a:fld>
            <a:endParaRPr lang="en-US" dirty="0"/>
          </a:p>
        </p:txBody>
      </p:sp>
    </p:spTree>
    <p:extLst>
      <p:ext uri="{BB962C8B-B14F-4D97-AF65-F5344CB8AC3E}">
        <p14:creationId xmlns:p14="http://schemas.microsoft.com/office/powerpoint/2010/main" val="3518774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20</a:t>
            </a:fld>
            <a:endParaRPr lang="en-US" dirty="0"/>
          </a:p>
        </p:txBody>
      </p:sp>
    </p:spTree>
    <p:extLst>
      <p:ext uri="{BB962C8B-B14F-4D97-AF65-F5344CB8AC3E}">
        <p14:creationId xmlns:p14="http://schemas.microsoft.com/office/powerpoint/2010/main" val="1826396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21</a:t>
            </a:fld>
            <a:endParaRPr lang="en-US" dirty="0"/>
          </a:p>
        </p:txBody>
      </p:sp>
    </p:spTree>
    <p:extLst>
      <p:ext uri="{BB962C8B-B14F-4D97-AF65-F5344CB8AC3E}">
        <p14:creationId xmlns:p14="http://schemas.microsoft.com/office/powerpoint/2010/main" val="6673452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22</a:t>
            </a:fld>
            <a:endParaRPr lang="en-US" dirty="0"/>
          </a:p>
        </p:txBody>
      </p:sp>
    </p:spTree>
    <p:extLst>
      <p:ext uri="{BB962C8B-B14F-4D97-AF65-F5344CB8AC3E}">
        <p14:creationId xmlns:p14="http://schemas.microsoft.com/office/powerpoint/2010/main" val="25650689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23</a:t>
            </a:fld>
            <a:endParaRPr lang="en-US" dirty="0"/>
          </a:p>
        </p:txBody>
      </p:sp>
    </p:spTree>
    <p:extLst>
      <p:ext uri="{BB962C8B-B14F-4D97-AF65-F5344CB8AC3E}">
        <p14:creationId xmlns:p14="http://schemas.microsoft.com/office/powerpoint/2010/main" val="3403708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24</a:t>
            </a:fld>
            <a:endParaRPr lang="en-US" dirty="0"/>
          </a:p>
        </p:txBody>
      </p:sp>
    </p:spTree>
    <p:extLst>
      <p:ext uri="{BB962C8B-B14F-4D97-AF65-F5344CB8AC3E}">
        <p14:creationId xmlns:p14="http://schemas.microsoft.com/office/powerpoint/2010/main" val="3632921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25</a:t>
            </a:fld>
            <a:endParaRPr lang="en-US" dirty="0"/>
          </a:p>
        </p:txBody>
      </p:sp>
    </p:spTree>
    <p:extLst>
      <p:ext uri="{BB962C8B-B14F-4D97-AF65-F5344CB8AC3E}">
        <p14:creationId xmlns:p14="http://schemas.microsoft.com/office/powerpoint/2010/main" val="28286976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26</a:t>
            </a:fld>
            <a:endParaRPr lang="en-US" dirty="0"/>
          </a:p>
        </p:txBody>
      </p:sp>
    </p:spTree>
    <p:extLst>
      <p:ext uri="{BB962C8B-B14F-4D97-AF65-F5344CB8AC3E}">
        <p14:creationId xmlns:p14="http://schemas.microsoft.com/office/powerpoint/2010/main" val="2873494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27</a:t>
            </a:fld>
            <a:endParaRPr lang="en-US" dirty="0"/>
          </a:p>
        </p:txBody>
      </p:sp>
    </p:spTree>
    <p:extLst>
      <p:ext uri="{BB962C8B-B14F-4D97-AF65-F5344CB8AC3E}">
        <p14:creationId xmlns:p14="http://schemas.microsoft.com/office/powerpoint/2010/main" val="27028095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28</a:t>
            </a:fld>
            <a:endParaRPr lang="en-US" dirty="0"/>
          </a:p>
        </p:txBody>
      </p:sp>
    </p:spTree>
    <p:extLst>
      <p:ext uri="{BB962C8B-B14F-4D97-AF65-F5344CB8AC3E}">
        <p14:creationId xmlns:p14="http://schemas.microsoft.com/office/powerpoint/2010/main" val="3941332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29</a:t>
            </a:fld>
            <a:endParaRPr lang="en-US" dirty="0"/>
          </a:p>
        </p:txBody>
      </p:sp>
    </p:spTree>
    <p:extLst>
      <p:ext uri="{BB962C8B-B14F-4D97-AF65-F5344CB8AC3E}">
        <p14:creationId xmlns:p14="http://schemas.microsoft.com/office/powerpoint/2010/main" val="1172228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3</a:t>
            </a:fld>
            <a:endParaRPr lang="en-US" dirty="0"/>
          </a:p>
        </p:txBody>
      </p:sp>
    </p:spTree>
    <p:extLst>
      <p:ext uri="{BB962C8B-B14F-4D97-AF65-F5344CB8AC3E}">
        <p14:creationId xmlns:p14="http://schemas.microsoft.com/office/powerpoint/2010/main" val="14484863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30</a:t>
            </a:fld>
            <a:endParaRPr lang="en-US" dirty="0"/>
          </a:p>
        </p:txBody>
      </p:sp>
    </p:spTree>
    <p:extLst>
      <p:ext uri="{BB962C8B-B14F-4D97-AF65-F5344CB8AC3E}">
        <p14:creationId xmlns:p14="http://schemas.microsoft.com/office/powerpoint/2010/main" val="3919954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32</a:t>
            </a:fld>
            <a:endParaRPr lang="en-US" dirty="0"/>
          </a:p>
        </p:txBody>
      </p:sp>
    </p:spTree>
    <p:extLst>
      <p:ext uri="{BB962C8B-B14F-4D97-AF65-F5344CB8AC3E}">
        <p14:creationId xmlns:p14="http://schemas.microsoft.com/office/powerpoint/2010/main" val="13878646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4</a:t>
            </a:fld>
            <a:endParaRPr lang="en-US" dirty="0"/>
          </a:p>
        </p:txBody>
      </p:sp>
    </p:spTree>
    <p:extLst>
      <p:ext uri="{BB962C8B-B14F-4D97-AF65-F5344CB8AC3E}">
        <p14:creationId xmlns:p14="http://schemas.microsoft.com/office/powerpoint/2010/main" val="2258478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5</a:t>
            </a:fld>
            <a:endParaRPr lang="en-US" dirty="0"/>
          </a:p>
        </p:txBody>
      </p:sp>
    </p:spTree>
    <p:extLst>
      <p:ext uri="{BB962C8B-B14F-4D97-AF65-F5344CB8AC3E}">
        <p14:creationId xmlns:p14="http://schemas.microsoft.com/office/powerpoint/2010/main" val="2365652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6</a:t>
            </a:fld>
            <a:endParaRPr lang="en-US" dirty="0"/>
          </a:p>
        </p:txBody>
      </p:sp>
    </p:spTree>
    <p:extLst>
      <p:ext uri="{BB962C8B-B14F-4D97-AF65-F5344CB8AC3E}">
        <p14:creationId xmlns:p14="http://schemas.microsoft.com/office/powerpoint/2010/main" val="3201400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7</a:t>
            </a:fld>
            <a:endParaRPr lang="en-US" dirty="0"/>
          </a:p>
        </p:txBody>
      </p:sp>
    </p:spTree>
    <p:extLst>
      <p:ext uri="{BB962C8B-B14F-4D97-AF65-F5344CB8AC3E}">
        <p14:creationId xmlns:p14="http://schemas.microsoft.com/office/powerpoint/2010/main" val="2844992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8</a:t>
            </a:fld>
            <a:endParaRPr lang="en-US" dirty="0"/>
          </a:p>
        </p:txBody>
      </p:sp>
    </p:spTree>
    <p:extLst>
      <p:ext uri="{BB962C8B-B14F-4D97-AF65-F5344CB8AC3E}">
        <p14:creationId xmlns:p14="http://schemas.microsoft.com/office/powerpoint/2010/main" val="3328415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BADE55-712D-B748-A886-6AC91790FB95}" type="slidenum">
              <a:rPr lang="en-US" smtClean="0"/>
              <a:t>9</a:t>
            </a:fld>
            <a:endParaRPr lang="en-US" dirty="0"/>
          </a:p>
        </p:txBody>
      </p:sp>
    </p:spTree>
    <p:extLst>
      <p:ext uri="{BB962C8B-B14F-4D97-AF65-F5344CB8AC3E}">
        <p14:creationId xmlns:p14="http://schemas.microsoft.com/office/powerpoint/2010/main" val="10443675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0A4F80B-BA4F-9248-A1C4-EF321D4828A1}"/>
              </a:ext>
            </a:extLst>
          </p:cNvPr>
          <p:cNvSpPr>
            <a:spLocks noGrp="1"/>
          </p:cNvSpPr>
          <p:nvPr>
            <p:ph type="subTitle" idx="1" hasCustomPrompt="1"/>
          </p:nvPr>
        </p:nvSpPr>
        <p:spPr>
          <a:xfrm>
            <a:off x="304799" y="3428783"/>
            <a:ext cx="11535877" cy="565701"/>
          </a:xfrm>
        </p:spPr>
        <p:txBody>
          <a:bodyPr anchor="b"/>
          <a:lstStyle>
            <a:lvl1pPr marL="0" indent="0" algn="ctr">
              <a:buNone/>
              <a:defRPr sz="2400">
                <a:solidFill>
                  <a:srgbClr val="0B9ED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Presenters</a:t>
            </a:r>
          </a:p>
        </p:txBody>
      </p:sp>
      <p:sp>
        <p:nvSpPr>
          <p:cNvPr id="13" name="Title 12">
            <a:extLst>
              <a:ext uri="{FF2B5EF4-FFF2-40B4-BE49-F238E27FC236}">
                <a16:creationId xmlns:a16="http://schemas.microsoft.com/office/drawing/2014/main" id="{C3899268-B2C0-014E-8286-E9B418E350F2}"/>
              </a:ext>
            </a:extLst>
          </p:cNvPr>
          <p:cNvSpPr>
            <a:spLocks noGrp="1"/>
          </p:cNvSpPr>
          <p:nvPr>
            <p:ph type="title" hasCustomPrompt="1"/>
          </p:nvPr>
        </p:nvSpPr>
        <p:spPr>
          <a:xfrm>
            <a:off x="304800" y="1982170"/>
            <a:ext cx="11535878" cy="1325563"/>
          </a:xfrm>
        </p:spPr>
        <p:txBody>
          <a:bodyPr/>
          <a:lstStyle>
            <a:lvl1pPr algn="ctr">
              <a:defRPr>
                <a:solidFill>
                  <a:schemeClr val="bg1"/>
                </a:solidFill>
              </a:defRPr>
            </a:lvl1pPr>
          </a:lstStyle>
          <a:p>
            <a:r>
              <a:rPr lang="en-US" dirty="0"/>
              <a:t>Title</a:t>
            </a:r>
          </a:p>
        </p:txBody>
      </p:sp>
    </p:spTree>
    <p:extLst>
      <p:ext uri="{BB962C8B-B14F-4D97-AF65-F5344CB8AC3E}">
        <p14:creationId xmlns:p14="http://schemas.microsoft.com/office/powerpoint/2010/main" val="4168448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BBA22-5CB9-C647-8615-EA47629936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8C5D698-4064-6748-9B72-8401E187EE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FC1BAE-9439-F14F-BE5C-B1E5F4B075A1}"/>
              </a:ext>
            </a:extLst>
          </p:cNvPr>
          <p:cNvSpPr>
            <a:spLocks noGrp="1"/>
          </p:cNvSpPr>
          <p:nvPr>
            <p:ph type="dt" sz="half" idx="10"/>
          </p:nvPr>
        </p:nvSpPr>
        <p:spPr/>
        <p:txBody>
          <a:bodyPr/>
          <a:lstStyle/>
          <a:p>
            <a:fld id="{EA9C9F8A-EC92-864F-B56E-31D941A8BE0A}" type="datetime4">
              <a:rPr lang="en-US" smtClean="0"/>
              <a:t>December 7, 2021</a:t>
            </a:fld>
            <a:endParaRPr lang="en-US" dirty="0"/>
          </a:p>
        </p:txBody>
      </p:sp>
      <p:sp>
        <p:nvSpPr>
          <p:cNvPr id="5" name="Footer Placeholder 4">
            <a:extLst>
              <a:ext uri="{FF2B5EF4-FFF2-40B4-BE49-F238E27FC236}">
                <a16:creationId xmlns:a16="http://schemas.microsoft.com/office/drawing/2014/main" id="{279BED7E-12C4-8E47-8BF5-621A8F0E493B}"/>
              </a:ext>
            </a:extLst>
          </p:cNvPr>
          <p:cNvSpPr>
            <a:spLocks noGrp="1"/>
          </p:cNvSpPr>
          <p:nvPr>
            <p:ph type="ftr" sz="quarter" idx="11"/>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6" name="Slide Number Placeholder 5">
            <a:extLst>
              <a:ext uri="{FF2B5EF4-FFF2-40B4-BE49-F238E27FC236}">
                <a16:creationId xmlns:a16="http://schemas.microsoft.com/office/drawing/2014/main" id="{F8E26A73-4D49-C644-A256-AA011F9B1B3A}"/>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5574593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494C28-8875-4E48-821C-33E3CB5DA9B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95A665-FCE9-E544-A1D3-A5323922EB4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347E4-F644-0B4C-8787-705039EBB0BB}"/>
              </a:ext>
            </a:extLst>
          </p:cNvPr>
          <p:cNvSpPr>
            <a:spLocks noGrp="1"/>
          </p:cNvSpPr>
          <p:nvPr>
            <p:ph type="dt" sz="half" idx="10"/>
          </p:nvPr>
        </p:nvSpPr>
        <p:spPr/>
        <p:txBody>
          <a:bodyPr/>
          <a:lstStyle/>
          <a:p>
            <a:fld id="{5AC8C05E-9E0D-914A-8B2C-E642D6BDF9D6}" type="datetime4">
              <a:rPr lang="en-US" smtClean="0"/>
              <a:t>December 7, 2021</a:t>
            </a:fld>
            <a:endParaRPr lang="en-US" dirty="0"/>
          </a:p>
        </p:txBody>
      </p:sp>
      <p:sp>
        <p:nvSpPr>
          <p:cNvPr id="5" name="Footer Placeholder 4">
            <a:extLst>
              <a:ext uri="{FF2B5EF4-FFF2-40B4-BE49-F238E27FC236}">
                <a16:creationId xmlns:a16="http://schemas.microsoft.com/office/drawing/2014/main" id="{DE96E4A6-84FE-DC45-986F-FC7124B47E5E}"/>
              </a:ext>
            </a:extLst>
          </p:cNvPr>
          <p:cNvSpPr>
            <a:spLocks noGrp="1"/>
          </p:cNvSpPr>
          <p:nvPr>
            <p:ph type="ftr" sz="quarter" idx="11"/>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6" name="Slide Number Placeholder 5">
            <a:extLst>
              <a:ext uri="{FF2B5EF4-FFF2-40B4-BE49-F238E27FC236}">
                <a16:creationId xmlns:a16="http://schemas.microsoft.com/office/drawing/2014/main" id="{13D555F6-6F52-0043-B90B-10686A6E91DC}"/>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5075611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B12A3-CDF9-634D-8767-75C91D3811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A39C7E9-1194-8B4E-972D-4ABDF327477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E9D082A-A049-9B44-BBBB-27BE033F1068}"/>
              </a:ext>
            </a:extLst>
          </p:cNvPr>
          <p:cNvSpPr>
            <a:spLocks noGrp="1"/>
          </p:cNvSpPr>
          <p:nvPr>
            <p:ph type="dt" sz="half" idx="10"/>
          </p:nvPr>
        </p:nvSpPr>
        <p:spPr/>
        <p:txBody>
          <a:bodyPr/>
          <a:lstStyle/>
          <a:p>
            <a:fld id="{538FB673-1492-5C42-886B-CF25F2239177}" type="datetimeFigureOut">
              <a:rPr lang="en-US" smtClean="0"/>
              <a:t>12/7/21</a:t>
            </a:fld>
            <a:endParaRPr lang="en-US"/>
          </a:p>
        </p:txBody>
      </p:sp>
      <p:sp>
        <p:nvSpPr>
          <p:cNvPr id="5" name="Footer Placeholder 4">
            <a:extLst>
              <a:ext uri="{FF2B5EF4-FFF2-40B4-BE49-F238E27FC236}">
                <a16:creationId xmlns:a16="http://schemas.microsoft.com/office/drawing/2014/main" id="{8DDB2631-9778-D44A-AC95-D39E531A4A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C02995-B1F4-8C4F-8CAF-9F8E6A9CF3AB}"/>
              </a:ext>
            </a:extLst>
          </p:cNvPr>
          <p:cNvSpPr>
            <a:spLocks noGrp="1"/>
          </p:cNvSpPr>
          <p:nvPr>
            <p:ph type="sldNum" sz="quarter" idx="12"/>
          </p:nvPr>
        </p:nvSpPr>
        <p:spPr/>
        <p:txBody>
          <a:bodyPr/>
          <a:lstStyle/>
          <a:p>
            <a:fld id="{4E978011-D8B3-4D49-81FD-D1247B64E48D}" type="slidenum">
              <a:rPr lang="en-US" smtClean="0"/>
              <a:t>‹#›</a:t>
            </a:fld>
            <a:endParaRPr lang="en-US"/>
          </a:p>
        </p:txBody>
      </p:sp>
    </p:spTree>
    <p:extLst>
      <p:ext uri="{BB962C8B-B14F-4D97-AF65-F5344CB8AC3E}">
        <p14:creationId xmlns:p14="http://schemas.microsoft.com/office/powerpoint/2010/main" val="838574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C1BAB-6C99-3840-8A7A-5257D3D49A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58428A-0E69-7545-B299-3E1CF76503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42308-DE8E-0C4A-9B59-7E96A0292AB9}"/>
              </a:ext>
            </a:extLst>
          </p:cNvPr>
          <p:cNvSpPr>
            <a:spLocks noGrp="1"/>
          </p:cNvSpPr>
          <p:nvPr>
            <p:ph type="dt" sz="half" idx="10"/>
          </p:nvPr>
        </p:nvSpPr>
        <p:spPr/>
        <p:txBody>
          <a:bodyPr/>
          <a:lstStyle/>
          <a:p>
            <a:fld id="{538FB673-1492-5C42-886B-CF25F2239177}" type="datetimeFigureOut">
              <a:rPr lang="en-US" smtClean="0"/>
              <a:t>12/7/21</a:t>
            </a:fld>
            <a:endParaRPr lang="en-US"/>
          </a:p>
        </p:txBody>
      </p:sp>
      <p:sp>
        <p:nvSpPr>
          <p:cNvPr id="5" name="Footer Placeholder 4">
            <a:extLst>
              <a:ext uri="{FF2B5EF4-FFF2-40B4-BE49-F238E27FC236}">
                <a16:creationId xmlns:a16="http://schemas.microsoft.com/office/drawing/2014/main" id="{63F71570-B9FD-4947-A9AB-AF7F6E1BF9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D9378A-B1EE-A846-83E9-C28910273CE1}"/>
              </a:ext>
            </a:extLst>
          </p:cNvPr>
          <p:cNvSpPr>
            <a:spLocks noGrp="1"/>
          </p:cNvSpPr>
          <p:nvPr>
            <p:ph type="sldNum" sz="quarter" idx="12"/>
          </p:nvPr>
        </p:nvSpPr>
        <p:spPr/>
        <p:txBody>
          <a:bodyPr/>
          <a:lstStyle/>
          <a:p>
            <a:fld id="{4E978011-D8B3-4D49-81FD-D1247B64E48D}" type="slidenum">
              <a:rPr lang="en-US" smtClean="0"/>
              <a:t>‹#›</a:t>
            </a:fld>
            <a:endParaRPr lang="en-US"/>
          </a:p>
        </p:txBody>
      </p:sp>
    </p:spTree>
    <p:extLst>
      <p:ext uri="{BB962C8B-B14F-4D97-AF65-F5344CB8AC3E}">
        <p14:creationId xmlns:p14="http://schemas.microsoft.com/office/powerpoint/2010/main" val="9888386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17734-98A6-5448-ACF7-F903F56C1C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E06CA31-05D1-264A-98C6-4ADDE25D21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7E2BE0-32FF-B948-8C4D-7D4C47E3541F}"/>
              </a:ext>
            </a:extLst>
          </p:cNvPr>
          <p:cNvSpPr>
            <a:spLocks noGrp="1"/>
          </p:cNvSpPr>
          <p:nvPr>
            <p:ph type="dt" sz="half" idx="10"/>
          </p:nvPr>
        </p:nvSpPr>
        <p:spPr/>
        <p:txBody>
          <a:bodyPr/>
          <a:lstStyle/>
          <a:p>
            <a:fld id="{538FB673-1492-5C42-886B-CF25F2239177}" type="datetimeFigureOut">
              <a:rPr lang="en-US" smtClean="0"/>
              <a:t>12/7/21</a:t>
            </a:fld>
            <a:endParaRPr lang="en-US"/>
          </a:p>
        </p:txBody>
      </p:sp>
      <p:sp>
        <p:nvSpPr>
          <p:cNvPr id="5" name="Footer Placeholder 4">
            <a:extLst>
              <a:ext uri="{FF2B5EF4-FFF2-40B4-BE49-F238E27FC236}">
                <a16:creationId xmlns:a16="http://schemas.microsoft.com/office/drawing/2014/main" id="{6B476480-8991-D348-A01C-16BC3FB10D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FACFCC-7002-544D-8A3C-CD671BADF1A5}"/>
              </a:ext>
            </a:extLst>
          </p:cNvPr>
          <p:cNvSpPr>
            <a:spLocks noGrp="1"/>
          </p:cNvSpPr>
          <p:nvPr>
            <p:ph type="sldNum" sz="quarter" idx="12"/>
          </p:nvPr>
        </p:nvSpPr>
        <p:spPr/>
        <p:txBody>
          <a:bodyPr/>
          <a:lstStyle/>
          <a:p>
            <a:fld id="{4E978011-D8B3-4D49-81FD-D1247B64E48D}" type="slidenum">
              <a:rPr lang="en-US" smtClean="0"/>
              <a:t>‹#›</a:t>
            </a:fld>
            <a:endParaRPr lang="en-US"/>
          </a:p>
        </p:txBody>
      </p:sp>
    </p:spTree>
    <p:extLst>
      <p:ext uri="{BB962C8B-B14F-4D97-AF65-F5344CB8AC3E}">
        <p14:creationId xmlns:p14="http://schemas.microsoft.com/office/powerpoint/2010/main" val="1492752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32182-6B76-0F4F-B47E-171EDF3493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98F2B3-1656-DE4A-B37A-0B439740F2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D20C152-A80D-514C-8D2B-EED54E49C38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3388F44-9F94-A74E-B5A4-E9D5499D31F7}"/>
              </a:ext>
            </a:extLst>
          </p:cNvPr>
          <p:cNvSpPr>
            <a:spLocks noGrp="1"/>
          </p:cNvSpPr>
          <p:nvPr>
            <p:ph type="dt" sz="half" idx="10"/>
          </p:nvPr>
        </p:nvSpPr>
        <p:spPr/>
        <p:txBody>
          <a:bodyPr/>
          <a:lstStyle/>
          <a:p>
            <a:fld id="{538FB673-1492-5C42-886B-CF25F2239177}" type="datetimeFigureOut">
              <a:rPr lang="en-US" smtClean="0"/>
              <a:t>12/7/21</a:t>
            </a:fld>
            <a:endParaRPr lang="en-US"/>
          </a:p>
        </p:txBody>
      </p:sp>
      <p:sp>
        <p:nvSpPr>
          <p:cNvPr id="6" name="Footer Placeholder 5">
            <a:extLst>
              <a:ext uri="{FF2B5EF4-FFF2-40B4-BE49-F238E27FC236}">
                <a16:creationId xmlns:a16="http://schemas.microsoft.com/office/drawing/2014/main" id="{469DDAD9-B93A-984D-8B1F-24B7F73C24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0E95DF-EF6D-2143-9F88-122FCE01B495}"/>
              </a:ext>
            </a:extLst>
          </p:cNvPr>
          <p:cNvSpPr>
            <a:spLocks noGrp="1"/>
          </p:cNvSpPr>
          <p:nvPr>
            <p:ph type="sldNum" sz="quarter" idx="12"/>
          </p:nvPr>
        </p:nvSpPr>
        <p:spPr/>
        <p:txBody>
          <a:bodyPr/>
          <a:lstStyle/>
          <a:p>
            <a:fld id="{4E978011-D8B3-4D49-81FD-D1247B64E48D}" type="slidenum">
              <a:rPr lang="en-US" smtClean="0"/>
              <a:t>‹#›</a:t>
            </a:fld>
            <a:endParaRPr lang="en-US"/>
          </a:p>
        </p:txBody>
      </p:sp>
    </p:spTree>
    <p:extLst>
      <p:ext uri="{BB962C8B-B14F-4D97-AF65-F5344CB8AC3E}">
        <p14:creationId xmlns:p14="http://schemas.microsoft.com/office/powerpoint/2010/main" val="315348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463BC-6D4B-2F4A-A6DB-3B6BFA6C5B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CCB5FF8-F19C-8B4B-81B0-1B2BB24F7E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771E148-45E2-0642-94D6-E715D169F50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1DCF468-844E-DF4C-B115-27819CE017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B9CEF25-146C-054C-8BEB-4DC94CB696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692444-2DC1-7D45-A4DE-97EDD54FA1E2}"/>
              </a:ext>
            </a:extLst>
          </p:cNvPr>
          <p:cNvSpPr>
            <a:spLocks noGrp="1"/>
          </p:cNvSpPr>
          <p:nvPr>
            <p:ph type="dt" sz="half" idx="10"/>
          </p:nvPr>
        </p:nvSpPr>
        <p:spPr/>
        <p:txBody>
          <a:bodyPr/>
          <a:lstStyle/>
          <a:p>
            <a:fld id="{538FB673-1492-5C42-886B-CF25F2239177}" type="datetimeFigureOut">
              <a:rPr lang="en-US" smtClean="0"/>
              <a:t>12/7/21</a:t>
            </a:fld>
            <a:endParaRPr lang="en-US"/>
          </a:p>
        </p:txBody>
      </p:sp>
      <p:sp>
        <p:nvSpPr>
          <p:cNvPr id="8" name="Footer Placeholder 7">
            <a:extLst>
              <a:ext uri="{FF2B5EF4-FFF2-40B4-BE49-F238E27FC236}">
                <a16:creationId xmlns:a16="http://schemas.microsoft.com/office/drawing/2014/main" id="{96BABD2C-7FFD-EB48-80C4-11E8462DDD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C151E67-D6BB-AF41-B002-E2EEBC6A9414}"/>
              </a:ext>
            </a:extLst>
          </p:cNvPr>
          <p:cNvSpPr>
            <a:spLocks noGrp="1"/>
          </p:cNvSpPr>
          <p:nvPr>
            <p:ph type="sldNum" sz="quarter" idx="12"/>
          </p:nvPr>
        </p:nvSpPr>
        <p:spPr/>
        <p:txBody>
          <a:bodyPr/>
          <a:lstStyle/>
          <a:p>
            <a:fld id="{4E978011-D8B3-4D49-81FD-D1247B64E48D}" type="slidenum">
              <a:rPr lang="en-US" smtClean="0"/>
              <a:t>‹#›</a:t>
            </a:fld>
            <a:endParaRPr lang="en-US"/>
          </a:p>
        </p:txBody>
      </p:sp>
    </p:spTree>
    <p:extLst>
      <p:ext uri="{BB962C8B-B14F-4D97-AF65-F5344CB8AC3E}">
        <p14:creationId xmlns:p14="http://schemas.microsoft.com/office/powerpoint/2010/main" val="4076285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61182-D6DE-3842-ADA4-1FAD4ABC11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68CAC03-655B-3147-8CA2-CAF798EF0891}"/>
              </a:ext>
            </a:extLst>
          </p:cNvPr>
          <p:cNvSpPr>
            <a:spLocks noGrp="1"/>
          </p:cNvSpPr>
          <p:nvPr>
            <p:ph type="dt" sz="half" idx="10"/>
          </p:nvPr>
        </p:nvSpPr>
        <p:spPr/>
        <p:txBody>
          <a:bodyPr/>
          <a:lstStyle/>
          <a:p>
            <a:fld id="{538FB673-1492-5C42-886B-CF25F2239177}" type="datetimeFigureOut">
              <a:rPr lang="en-US" smtClean="0"/>
              <a:t>12/7/21</a:t>
            </a:fld>
            <a:endParaRPr lang="en-US"/>
          </a:p>
        </p:txBody>
      </p:sp>
      <p:sp>
        <p:nvSpPr>
          <p:cNvPr id="4" name="Footer Placeholder 3">
            <a:extLst>
              <a:ext uri="{FF2B5EF4-FFF2-40B4-BE49-F238E27FC236}">
                <a16:creationId xmlns:a16="http://schemas.microsoft.com/office/drawing/2014/main" id="{DCC06953-3FDB-0B43-B7D4-43CB49D9496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CAEFDD5-6DA5-BF43-B205-2A916F0DE741}"/>
              </a:ext>
            </a:extLst>
          </p:cNvPr>
          <p:cNvSpPr>
            <a:spLocks noGrp="1"/>
          </p:cNvSpPr>
          <p:nvPr>
            <p:ph type="sldNum" sz="quarter" idx="12"/>
          </p:nvPr>
        </p:nvSpPr>
        <p:spPr/>
        <p:txBody>
          <a:bodyPr/>
          <a:lstStyle/>
          <a:p>
            <a:fld id="{4E978011-D8B3-4D49-81FD-D1247B64E48D}" type="slidenum">
              <a:rPr lang="en-US" smtClean="0"/>
              <a:t>‹#›</a:t>
            </a:fld>
            <a:endParaRPr lang="en-US"/>
          </a:p>
        </p:txBody>
      </p:sp>
    </p:spTree>
    <p:extLst>
      <p:ext uri="{BB962C8B-B14F-4D97-AF65-F5344CB8AC3E}">
        <p14:creationId xmlns:p14="http://schemas.microsoft.com/office/powerpoint/2010/main" val="12294898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D957B61-E057-4846-9E30-4855BD10CACE}"/>
              </a:ext>
            </a:extLst>
          </p:cNvPr>
          <p:cNvSpPr>
            <a:spLocks noGrp="1"/>
          </p:cNvSpPr>
          <p:nvPr>
            <p:ph type="dt" sz="half" idx="10"/>
          </p:nvPr>
        </p:nvSpPr>
        <p:spPr/>
        <p:txBody>
          <a:bodyPr/>
          <a:lstStyle/>
          <a:p>
            <a:fld id="{538FB673-1492-5C42-886B-CF25F2239177}" type="datetimeFigureOut">
              <a:rPr lang="en-US" smtClean="0"/>
              <a:t>12/7/21</a:t>
            </a:fld>
            <a:endParaRPr lang="en-US"/>
          </a:p>
        </p:txBody>
      </p:sp>
      <p:sp>
        <p:nvSpPr>
          <p:cNvPr id="3" name="Footer Placeholder 2">
            <a:extLst>
              <a:ext uri="{FF2B5EF4-FFF2-40B4-BE49-F238E27FC236}">
                <a16:creationId xmlns:a16="http://schemas.microsoft.com/office/drawing/2014/main" id="{1FBABB87-A1C7-434C-8EF5-9CA4FAD9983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84D2B4D-E72A-8C43-984C-A51AECFB3492}"/>
              </a:ext>
            </a:extLst>
          </p:cNvPr>
          <p:cNvSpPr>
            <a:spLocks noGrp="1"/>
          </p:cNvSpPr>
          <p:nvPr>
            <p:ph type="sldNum" sz="quarter" idx="12"/>
          </p:nvPr>
        </p:nvSpPr>
        <p:spPr/>
        <p:txBody>
          <a:bodyPr/>
          <a:lstStyle/>
          <a:p>
            <a:fld id="{4E978011-D8B3-4D49-81FD-D1247B64E48D}" type="slidenum">
              <a:rPr lang="en-US" smtClean="0"/>
              <a:t>‹#›</a:t>
            </a:fld>
            <a:endParaRPr lang="en-US"/>
          </a:p>
        </p:txBody>
      </p:sp>
    </p:spTree>
    <p:extLst>
      <p:ext uri="{BB962C8B-B14F-4D97-AF65-F5344CB8AC3E}">
        <p14:creationId xmlns:p14="http://schemas.microsoft.com/office/powerpoint/2010/main" val="885489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91FAA-CAA9-804E-B46B-285627ABBC5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D0442E-D3A6-FC44-8B1E-0A6563FFF56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3BDF163-8D87-974B-8DB2-99529E735A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3EDC0E-4541-5E46-94CB-7F4AFCD12097}"/>
              </a:ext>
            </a:extLst>
          </p:cNvPr>
          <p:cNvSpPr>
            <a:spLocks noGrp="1"/>
          </p:cNvSpPr>
          <p:nvPr>
            <p:ph type="dt" sz="half" idx="10"/>
          </p:nvPr>
        </p:nvSpPr>
        <p:spPr/>
        <p:txBody>
          <a:bodyPr/>
          <a:lstStyle/>
          <a:p>
            <a:fld id="{538FB673-1492-5C42-886B-CF25F2239177}" type="datetimeFigureOut">
              <a:rPr lang="en-US" smtClean="0"/>
              <a:t>12/7/21</a:t>
            </a:fld>
            <a:endParaRPr lang="en-US"/>
          </a:p>
        </p:txBody>
      </p:sp>
      <p:sp>
        <p:nvSpPr>
          <p:cNvPr id="6" name="Footer Placeholder 5">
            <a:extLst>
              <a:ext uri="{FF2B5EF4-FFF2-40B4-BE49-F238E27FC236}">
                <a16:creationId xmlns:a16="http://schemas.microsoft.com/office/drawing/2014/main" id="{480ACCEE-0B40-FA45-971D-97B3403AFC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0F90E93-2465-4B49-BCA1-334AEFA12098}"/>
              </a:ext>
            </a:extLst>
          </p:cNvPr>
          <p:cNvSpPr>
            <a:spLocks noGrp="1"/>
          </p:cNvSpPr>
          <p:nvPr>
            <p:ph type="sldNum" sz="quarter" idx="12"/>
          </p:nvPr>
        </p:nvSpPr>
        <p:spPr/>
        <p:txBody>
          <a:bodyPr/>
          <a:lstStyle/>
          <a:p>
            <a:fld id="{4E978011-D8B3-4D49-81FD-D1247B64E48D}" type="slidenum">
              <a:rPr lang="en-US" smtClean="0"/>
              <a:t>‹#›</a:t>
            </a:fld>
            <a:endParaRPr lang="en-US"/>
          </a:p>
        </p:txBody>
      </p:sp>
    </p:spTree>
    <p:extLst>
      <p:ext uri="{BB962C8B-B14F-4D97-AF65-F5344CB8AC3E}">
        <p14:creationId xmlns:p14="http://schemas.microsoft.com/office/powerpoint/2010/main" val="2349399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7" name="Date Placeholder 3">
            <a:extLst>
              <a:ext uri="{FF2B5EF4-FFF2-40B4-BE49-F238E27FC236}">
                <a16:creationId xmlns:a16="http://schemas.microsoft.com/office/drawing/2014/main" id="{66863032-2017-D040-AEC3-3CF2986FC3A1}"/>
              </a:ext>
            </a:extLst>
          </p:cNvPr>
          <p:cNvSpPr>
            <a:spLocks noGrp="1"/>
          </p:cNvSpPr>
          <p:nvPr>
            <p:ph type="dt" sz="half" idx="2"/>
          </p:nvPr>
        </p:nvSpPr>
        <p:spPr>
          <a:xfrm>
            <a:off x="10153584" y="6289421"/>
            <a:ext cx="1386774" cy="291797"/>
          </a:xfrm>
          <a:prstGeom prst="rect">
            <a:avLst/>
          </a:prstGeom>
        </p:spPr>
        <p:txBody>
          <a:bodyPr vert="horz" lIns="0" tIns="45720" rIns="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A4797587-A160-5F42-9EC0-CFE898965DB1}" type="datetime4">
              <a:rPr lang="en-US" smtClean="0"/>
              <a:t>December 7, 2021</a:t>
            </a:fld>
            <a:endParaRPr lang="en-US" dirty="0"/>
          </a:p>
        </p:txBody>
      </p:sp>
      <p:sp>
        <p:nvSpPr>
          <p:cNvPr id="28" name="Footer Placeholder 4">
            <a:extLst>
              <a:ext uri="{FF2B5EF4-FFF2-40B4-BE49-F238E27FC236}">
                <a16:creationId xmlns:a16="http://schemas.microsoft.com/office/drawing/2014/main" id="{28508EA5-CFC3-BF46-9E05-27F050305832}"/>
              </a:ext>
            </a:extLst>
          </p:cNvPr>
          <p:cNvSpPr>
            <a:spLocks noGrp="1"/>
          </p:cNvSpPr>
          <p:nvPr>
            <p:ph type="ftr" sz="quarter" idx="3"/>
          </p:nvPr>
        </p:nvSpPr>
        <p:spPr>
          <a:xfrm>
            <a:off x="1506354" y="6286671"/>
            <a:ext cx="8179408" cy="291797"/>
          </a:xfrm>
          <a:prstGeom prst="rect">
            <a:avLst/>
          </a:prstGeom>
        </p:spPr>
        <p:txBody>
          <a:bodyPr vert="horz" lIns="0" tIns="45720" rIns="91440" bIns="45720" rtlCol="0" anchor="ctr"/>
          <a:lstStyle>
            <a:lvl1pPr algn="l">
              <a:defRPr sz="1000" b="0" i="1">
                <a:solidFill>
                  <a:srgbClr val="0B9EDA"/>
                </a:solidFill>
                <a:latin typeface="Arial" panose="020B0604020202020204" pitchFamily="34" charset="0"/>
                <a:cs typeface="Arial" panose="020B0604020202020204" pitchFamily="34" charset="0"/>
              </a:defRPr>
            </a:lvl1p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29" name="Slide Number Placeholder 5">
            <a:extLst>
              <a:ext uri="{FF2B5EF4-FFF2-40B4-BE49-F238E27FC236}">
                <a16:creationId xmlns:a16="http://schemas.microsoft.com/office/drawing/2014/main" id="{54447E8C-90F6-4D4F-A9D5-5063653D9D49}"/>
              </a:ext>
            </a:extLst>
          </p:cNvPr>
          <p:cNvSpPr>
            <a:spLocks noGrp="1"/>
          </p:cNvSpPr>
          <p:nvPr>
            <p:ph type="sldNum" sz="quarter" idx="4"/>
          </p:nvPr>
        </p:nvSpPr>
        <p:spPr>
          <a:xfrm>
            <a:off x="11540358" y="6286671"/>
            <a:ext cx="300319" cy="291797"/>
          </a:xfrm>
          <a:prstGeom prst="rect">
            <a:avLst/>
          </a:prstGeom>
        </p:spPr>
        <p:txBody>
          <a:bodyPr vert="horz" lIns="0" tIns="45720" rIns="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r>
              <a:rPr lang="en-US" dirty="0"/>
              <a:t>| </a:t>
            </a:r>
            <a:fld id="{1D16B7BE-58DB-2A4D-A10D-B4C560DEC8E3}" type="slidenum">
              <a:rPr lang="en-US" smtClean="0"/>
              <a:pPr/>
              <a:t>‹#›</a:t>
            </a:fld>
            <a:endParaRPr lang="en-US" dirty="0"/>
          </a:p>
        </p:txBody>
      </p:sp>
    </p:spTree>
    <p:extLst>
      <p:ext uri="{BB962C8B-B14F-4D97-AF65-F5344CB8AC3E}">
        <p14:creationId xmlns:p14="http://schemas.microsoft.com/office/powerpoint/2010/main" val="3171506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FB42E-6E00-FB49-A50E-08C8A73E27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FC361D-DEF9-7C41-9A25-14F61598518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63BFEA-2482-6641-8104-85255AEA2D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40027B6-278C-6C4C-BD60-EA21181C3774}"/>
              </a:ext>
            </a:extLst>
          </p:cNvPr>
          <p:cNvSpPr>
            <a:spLocks noGrp="1"/>
          </p:cNvSpPr>
          <p:nvPr>
            <p:ph type="dt" sz="half" idx="10"/>
          </p:nvPr>
        </p:nvSpPr>
        <p:spPr/>
        <p:txBody>
          <a:bodyPr/>
          <a:lstStyle/>
          <a:p>
            <a:fld id="{538FB673-1492-5C42-886B-CF25F2239177}" type="datetimeFigureOut">
              <a:rPr lang="en-US" smtClean="0"/>
              <a:t>12/7/21</a:t>
            </a:fld>
            <a:endParaRPr lang="en-US"/>
          </a:p>
        </p:txBody>
      </p:sp>
      <p:sp>
        <p:nvSpPr>
          <p:cNvPr id="6" name="Footer Placeholder 5">
            <a:extLst>
              <a:ext uri="{FF2B5EF4-FFF2-40B4-BE49-F238E27FC236}">
                <a16:creationId xmlns:a16="http://schemas.microsoft.com/office/drawing/2014/main" id="{76991424-0AAA-8749-856F-D9460955FE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53E112-3343-3946-AB54-0DECFE890A07}"/>
              </a:ext>
            </a:extLst>
          </p:cNvPr>
          <p:cNvSpPr>
            <a:spLocks noGrp="1"/>
          </p:cNvSpPr>
          <p:nvPr>
            <p:ph type="sldNum" sz="quarter" idx="12"/>
          </p:nvPr>
        </p:nvSpPr>
        <p:spPr/>
        <p:txBody>
          <a:bodyPr/>
          <a:lstStyle/>
          <a:p>
            <a:fld id="{4E978011-D8B3-4D49-81FD-D1247B64E48D}" type="slidenum">
              <a:rPr lang="en-US" smtClean="0"/>
              <a:t>‹#›</a:t>
            </a:fld>
            <a:endParaRPr lang="en-US"/>
          </a:p>
        </p:txBody>
      </p:sp>
    </p:spTree>
    <p:extLst>
      <p:ext uri="{BB962C8B-B14F-4D97-AF65-F5344CB8AC3E}">
        <p14:creationId xmlns:p14="http://schemas.microsoft.com/office/powerpoint/2010/main" val="1974619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9B0E3-4A72-864E-8154-1C1FA3DE3AB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C2C940-2C0F-1847-9E40-3276B369C8A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4DBBF0-06E4-E744-B2A5-ECB5085BB320}"/>
              </a:ext>
            </a:extLst>
          </p:cNvPr>
          <p:cNvSpPr>
            <a:spLocks noGrp="1"/>
          </p:cNvSpPr>
          <p:nvPr>
            <p:ph type="dt" sz="half" idx="10"/>
          </p:nvPr>
        </p:nvSpPr>
        <p:spPr/>
        <p:txBody>
          <a:bodyPr/>
          <a:lstStyle/>
          <a:p>
            <a:fld id="{538FB673-1492-5C42-886B-CF25F2239177}" type="datetimeFigureOut">
              <a:rPr lang="en-US" smtClean="0"/>
              <a:t>12/7/21</a:t>
            </a:fld>
            <a:endParaRPr lang="en-US"/>
          </a:p>
        </p:txBody>
      </p:sp>
      <p:sp>
        <p:nvSpPr>
          <p:cNvPr id="5" name="Footer Placeholder 4">
            <a:extLst>
              <a:ext uri="{FF2B5EF4-FFF2-40B4-BE49-F238E27FC236}">
                <a16:creationId xmlns:a16="http://schemas.microsoft.com/office/drawing/2014/main" id="{D6A78BCD-49EF-CA45-8F0D-02E58EB1BF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0DE9C7-2C0C-8D48-A261-9186FED598C6}"/>
              </a:ext>
            </a:extLst>
          </p:cNvPr>
          <p:cNvSpPr>
            <a:spLocks noGrp="1"/>
          </p:cNvSpPr>
          <p:nvPr>
            <p:ph type="sldNum" sz="quarter" idx="12"/>
          </p:nvPr>
        </p:nvSpPr>
        <p:spPr/>
        <p:txBody>
          <a:bodyPr/>
          <a:lstStyle/>
          <a:p>
            <a:fld id="{4E978011-D8B3-4D49-81FD-D1247B64E48D}" type="slidenum">
              <a:rPr lang="en-US" smtClean="0"/>
              <a:t>‹#›</a:t>
            </a:fld>
            <a:endParaRPr lang="en-US"/>
          </a:p>
        </p:txBody>
      </p:sp>
    </p:spTree>
    <p:extLst>
      <p:ext uri="{BB962C8B-B14F-4D97-AF65-F5344CB8AC3E}">
        <p14:creationId xmlns:p14="http://schemas.microsoft.com/office/powerpoint/2010/main" val="326692516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F0D41D-E14A-DB42-A519-94C8DF73C93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0E1879E-1929-714B-B4FB-63A44475E4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CDB4CC-D95D-4A46-8C88-E64228E3E2AA}"/>
              </a:ext>
            </a:extLst>
          </p:cNvPr>
          <p:cNvSpPr>
            <a:spLocks noGrp="1"/>
          </p:cNvSpPr>
          <p:nvPr>
            <p:ph type="dt" sz="half" idx="10"/>
          </p:nvPr>
        </p:nvSpPr>
        <p:spPr/>
        <p:txBody>
          <a:bodyPr/>
          <a:lstStyle/>
          <a:p>
            <a:fld id="{538FB673-1492-5C42-886B-CF25F2239177}" type="datetimeFigureOut">
              <a:rPr lang="en-US" smtClean="0"/>
              <a:t>12/7/21</a:t>
            </a:fld>
            <a:endParaRPr lang="en-US"/>
          </a:p>
        </p:txBody>
      </p:sp>
      <p:sp>
        <p:nvSpPr>
          <p:cNvPr id="5" name="Footer Placeholder 4">
            <a:extLst>
              <a:ext uri="{FF2B5EF4-FFF2-40B4-BE49-F238E27FC236}">
                <a16:creationId xmlns:a16="http://schemas.microsoft.com/office/drawing/2014/main" id="{7029FB15-CE28-834A-B8F6-17EC326BBB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EDB24-D467-464D-9A1E-22916759AE66}"/>
              </a:ext>
            </a:extLst>
          </p:cNvPr>
          <p:cNvSpPr>
            <a:spLocks noGrp="1"/>
          </p:cNvSpPr>
          <p:nvPr>
            <p:ph type="sldNum" sz="quarter" idx="12"/>
          </p:nvPr>
        </p:nvSpPr>
        <p:spPr/>
        <p:txBody>
          <a:bodyPr/>
          <a:lstStyle/>
          <a:p>
            <a:fld id="{4E978011-D8B3-4D49-81FD-D1247B64E48D}" type="slidenum">
              <a:rPr lang="en-US" smtClean="0"/>
              <a:t>‹#›</a:t>
            </a:fld>
            <a:endParaRPr lang="en-US"/>
          </a:p>
        </p:txBody>
      </p:sp>
    </p:spTree>
    <p:extLst>
      <p:ext uri="{BB962C8B-B14F-4D97-AF65-F5344CB8AC3E}">
        <p14:creationId xmlns:p14="http://schemas.microsoft.com/office/powerpoint/2010/main" val="40939979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FED38E-467B-B143-A031-76B5518AA5B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848CDA-E267-D547-B9B5-98E7D31C099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6B50ECE-FE1A-3D45-98F3-6F8E992063AF}"/>
              </a:ext>
            </a:extLst>
          </p:cNvPr>
          <p:cNvSpPr>
            <a:spLocks noGrp="1"/>
          </p:cNvSpPr>
          <p:nvPr>
            <p:ph type="dt" sz="half" idx="10"/>
          </p:nvPr>
        </p:nvSpPr>
        <p:spPr/>
        <p:txBody>
          <a:bodyPr/>
          <a:lstStyle/>
          <a:p>
            <a:fld id="{ED9DAB90-8B50-B84A-90D1-73844C945A2C}" type="datetime4">
              <a:rPr lang="en-US" smtClean="0"/>
              <a:t>December 7, 2021</a:t>
            </a:fld>
            <a:endParaRPr lang="en-US" dirty="0"/>
          </a:p>
        </p:txBody>
      </p:sp>
      <p:sp>
        <p:nvSpPr>
          <p:cNvPr id="5" name="Footer Placeholder 4">
            <a:extLst>
              <a:ext uri="{FF2B5EF4-FFF2-40B4-BE49-F238E27FC236}">
                <a16:creationId xmlns:a16="http://schemas.microsoft.com/office/drawing/2014/main" id="{5C48AD96-7E7D-E247-9254-4206379FF45F}"/>
              </a:ext>
            </a:extLst>
          </p:cNvPr>
          <p:cNvSpPr>
            <a:spLocks noGrp="1"/>
          </p:cNvSpPr>
          <p:nvPr>
            <p:ph type="ftr" sz="quarter" idx="11"/>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6" name="Slide Number Placeholder 5">
            <a:extLst>
              <a:ext uri="{FF2B5EF4-FFF2-40B4-BE49-F238E27FC236}">
                <a16:creationId xmlns:a16="http://schemas.microsoft.com/office/drawing/2014/main" id="{4E800DD2-559E-FB4E-9D3B-D2549F3E5580}"/>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3742507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19E26-A538-AD4D-9FFA-702B1E17E2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8936EE-570A-FA4A-A7FE-0E51D034C53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4BD2C5-12F9-F34B-B89E-23E35BA7656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D61B99-9B64-734E-8E10-E6476BE2BC77}"/>
              </a:ext>
            </a:extLst>
          </p:cNvPr>
          <p:cNvSpPr>
            <a:spLocks noGrp="1"/>
          </p:cNvSpPr>
          <p:nvPr>
            <p:ph type="dt" sz="half" idx="10"/>
          </p:nvPr>
        </p:nvSpPr>
        <p:spPr/>
        <p:txBody>
          <a:bodyPr/>
          <a:lstStyle/>
          <a:p>
            <a:fld id="{3F0097C2-5734-4840-88F7-EFF2673EE7C1}" type="datetime4">
              <a:rPr lang="en-US" smtClean="0"/>
              <a:t>December 7, 2021</a:t>
            </a:fld>
            <a:endParaRPr lang="en-US" dirty="0"/>
          </a:p>
        </p:txBody>
      </p:sp>
      <p:sp>
        <p:nvSpPr>
          <p:cNvPr id="6" name="Footer Placeholder 5">
            <a:extLst>
              <a:ext uri="{FF2B5EF4-FFF2-40B4-BE49-F238E27FC236}">
                <a16:creationId xmlns:a16="http://schemas.microsoft.com/office/drawing/2014/main" id="{9080A609-C1DF-304F-91EC-DB1376F8929F}"/>
              </a:ext>
            </a:extLst>
          </p:cNvPr>
          <p:cNvSpPr>
            <a:spLocks noGrp="1"/>
          </p:cNvSpPr>
          <p:nvPr>
            <p:ph type="ftr" sz="quarter" idx="11"/>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7" name="Slide Number Placeholder 6">
            <a:extLst>
              <a:ext uri="{FF2B5EF4-FFF2-40B4-BE49-F238E27FC236}">
                <a16:creationId xmlns:a16="http://schemas.microsoft.com/office/drawing/2014/main" id="{FD1674E7-B9C3-B94E-B609-216DD4ED8E54}"/>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33604761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0AD78-7A28-C447-B5D9-87DFF8D5C722}"/>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968C727-F124-4349-A1D6-246630D0A65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89D9269-866C-E742-8CE1-F90C2A173F31}"/>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48400A40-9308-D341-BCF7-937BD78264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07A0265B-71D3-3E41-B20E-FE51E8827D4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6843A7C-0A64-7B48-A8C5-C59318D3C795}"/>
              </a:ext>
            </a:extLst>
          </p:cNvPr>
          <p:cNvSpPr>
            <a:spLocks noGrp="1"/>
          </p:cNvSpPr>
          <p:nvPr>
            <p:ph type="dt" sz="half" idx="10"/>
          </p:nvPr>
        </p:nvSpPr>
        <p:spPr/>
        <p:txBody>
          <a:bodyPr/>
          <a:lstStyle/>
          <a:p>
            <a:fld id="{7DBA2D63-54DF-1844-BFC2-466B4D80FCE6}" type="datetime4">
              <a:rPr lang="en-US" smtClean="0"/>
              <a:t>December 7, 2021</a:t>
            </a:fld>
            <a:endParaRPr lang="en-US" dirty="0"/>
          </a:p>
        </p:txBody>
      </p:sp>
      <p:sp>
        <p:nvSpPr>
          <p:cNvPr id="8" name="Footer Placeholder 7">
            <a:extLst>
              <a:ext uri="{FF2B5EF4-FFF2-40B4-BE49-F238E27FC236}">
                <a16:creationId xmlns:a16="http://schemas.microsoft.com/office/drawing/2014/main" id="{FD41DD9F-C59F-714E-B92C-759916AEBADD}"/>
              </a:ext>
            </a:extLst>
          </p:cNvPr>
          <p:cNvSpPr>
            <a:spLocks noGrp="1"/>
          </p:cNvSpPr>
          <p:nvPr>
            <p:ph type="ftr" sz="quarter" idx="11"/>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9" name="Slide Number Placeholder 8">
            <a:extLst>
              <a:ext uri="{FF2B5EF4-FFF2-40B4-BE49-F238E27FC236}">
                <a16:creationId xmlns:a16="http://schemas.microsoft.com/office/drawing/2014/main" id="{65E8518B-EBD7-C243-AAA8-5EB082C16506}"/>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26065889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359D0-748F-F542-B277-3E2093E6DD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1516952-B916-4F42-8973-6577DE100919}"/>
              </a:ext>
            </a:extLst>
          </p:cNvPr>
          <p:cNvSpPr>
            <a:spLocks noGrp="1"/>
          </p:cNvSpPr>
          <p:nvPr>
            <p:ph type="dt" sz="half" idx="10"/>
          </p:nvPr>
        </p:nvSpPr>
        <p:spPr/>
        <p:txBody>
          <a:bodyPr/>
          <a:lstStyle/>
          <a:p>
            <a:fld id="{9F0C5E3C-99FD-8346-87B2-0FB02B203B13}" type="datetime4">
              <a:rPr lang="en-US" smtClean="0"/>
              <a:t>December 7, 2021</a:t>
            </a:fld>
            <a:endParaRPr lang="en-US" dirty="0"/>
          </a:p>
        </p:txBody>
      </p:sp>
      <p:sp>
        <p:nvSpPr>
          <p:cNvPr id="4" name="Footer Placeholder 3">
            <a:extLst>
              <a:ext uri="{FF2B5EF4-FFF2-40B4-BE49-F238E27FC236}">
                <a16:creationId xmlns:a16="http://schemas.microsoft.com/office/drawing/2014/main" id="{1EB8A4ED-7FA3-0345-8BE3-3AA5B5060697}"/>
              </a:ext>
            </a:extLst>
          </p:cNvPr>
          <p:cNvSpPr>
            <a:spLocks noGrp="1"/>
          </p:cNvSpPr>
          <p:nvPr>
            <p:ph type="ftr" sz="quarter" idx="11"/>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E4511FB6-2D34-4C47-B7C5-C631FE90B438}"/>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2376100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B4BEAD-0563-5A41-84C6-DEB72A3F74EA}"/>
              </a:ext>
            </a:extLst>
          </p:cNvPr>
          <p:cNvSpPr>
            <a:spLocks noGrp="1"/>
          </p:cNvSpPr>
          <p:nvPr>
            <p:ph type="dt" sz="half" idx="10"/>
          </p:nvPr>
        </p:nvSpPr>
        <p:spPr/>
        <p:txBody>
          <a:bodyPr/>
          <a:lstStyle/>
          <a:p>
            <a:fld id="{7B2BA833-BB94-5B41-B78B-9210F31F5BE8}" type="datetime4">
              <a:rPr lang="en-US" smtClean="0"/>
              <a:t>December 7, 2021</a:t>
            </a:fld>
            <a:endParaRPr lang="en-US" dirty="0"/>
          </a:p>
        </p:txBody>
      </p:sp>
      <p:sp>
        <p:nvSpPr>
          <p:cNvPr id="3" name="Footer Placeholder 2">
            <a:extLst>
              <a:ext uri="{FF2B5EF4-FFF2-40B4-BE49-F238E27FC236}">
                <a16:creationId xmlns:a16="http://schemas.microsoft.com/office/drawing/2014/main" id="{CFD08A24-FF68-2D49-AC97-89ABD24F0798}"/>
              </a:ext>
            </a:extLst>
          </p:cNvPr>
          <p:cNvSpPr>
            <a:spLocks noGrp="1"/>
          </p:cNvSpPr>
          <p:nvPr>
            <p:ph type="ftr" sz="quarter" idx="11"/>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4" name="Slide Number Placeholder 3">
            <a:extLst>
              <a:ext uri="{FF2B5EF4-FFF2-40B4-BE49-F238E27FC236}">
                <a16:creationId xmlns:a16="http://schemas.microsoft.com/office/drawing/2014/main" id="{2FF31EC9-96A8-3246-9EF7-8F8DC104D2E0}"/>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2379965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ED5EF-9ACD-3B4D-999D-4740E04E59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368BA8-690E-4846-91E9-52EEA5E1D4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288A1FB-B10A-4741-AE1E-D2F21FA8B6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697938-CF62-F64B-AE91-FEBEF7FC6BB0}"/>
              </a:ext>
            </a:extLst>
          </p:cNvPr>
          <p:cNvSpPr>
            <a:spLocks noGrp="1"/>
          </p:cNvSpPr>
          <p:nvPr>
            <p:ph type="dt" sz="half" idx="10"/>
          </p:nvPr>
        </p:nvSpPr>
        <p:spPr/>
        <p:txBody>
          <a:bodyPr/>
          <a:lstStyle/>
          <a:p>
            <a:fld id="{681222F1-6E1D-3945-B02C-22EA3A8D5698}" type="datetime4">
              <a:rPr lang="en-US" smtClean="0"/>
              <a:t>December 7, 2021</a:t>
            </a:fld>
            <a:endParaRPr lang="en-US" dirty="0"/>
          </a:p>
        </p:txBody>
      </p:sp>
      <p:sp>
        <p:nvSpPr>
          <p:cNvPr id="6" name="Footer Placeholder 5">
            <a:extLst>
              <a:ext uri="{FF2B5EF4-FFF2-40B4-BE49-F238E27FC236}">
                <a16:creationId xmlns:a16="http://schemas.microsoft.com/office/drawing/2014/main" id="{5BD59D67-25B6-A847-A1D1-65B0454429F6}"/>
              </a:ext>
            </a:extLst>
          </p:cNvPr>
          <p:cNvSpPr>
            <a:spLocks noGrp="1"/>
          </p:cNvSpPr>
          <p:nvPr>
            <p:ph type="ftr" sz="quarter" idx="11"/>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7" name="Slide Number Placeholder 6">
            <a:extLst>
              <a:ext uri="{FF2B5EF4-FFF2-40B4-BE49-F238E27FC236}">
                <a16:creationId xmlns:a16="http://schemas.microsoft.com/office/drawing/2014/main" id="{6AF17CC4-3B2F-9248-9E86-B8EEE89CD884}"/>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4475774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593C4-9579-8E43-8D9B-62D403678B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CFDC27-120E-C447-90D7-8D0049FEEF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486A7CE5-8E36-ED48-8018-9A71ADF637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F00FBF-9638-1E44-8F81-1916FA86C00F}"/>
              </a:ext>
            </a:extLst>
          </p:cNvPr>
          <p:cNvSpPr>
            <a:spLocks noGrp="1"/>
          </p:cNvSpPr>
          <p:nvPr>
            <p:ph type="dt" sz="half" idx="10"/>
          </p:nvPr>
        </p:nvSpPr>
        <p:spPr/>
        <p:txBody>
          <a:bodyPr/>
          <a:lstStyle/>
          <a:p>
            <a:fld id="{B7163444-631E-2E47-A8A5-6BAFB58299BE}" type="datetime4">
              <a:rPr lang="en-US" smtClean="0"/>
              <a:t>December 7, 2021</a:t>
            </a:fld>
            <a:endParaRPr lang="en-US" dirty="0"/>
          </a:p>
        </p:txBody>
      </p:sp>
      <p:sp>
        <p:nvSpPr>
          <p:cNvPr id="6" name="Footer Placeholder 5">
            <a:extLst>
              <a:ext uri="{FF2B5EF4-FFF2-40B4-BE49-F238E27FC236}">
                <a16:creationId xmlns:a16="http://schemas.microsoft.com/office/drawing/2014/main" id="{2E2C9CD0-C3E9-0C4E-81DD-8120B91CDB7E}"/>
              </a:ext>
            </a:extLst>
          </p:cNvPr>
          <p:cNvSpPr>
            <a:spLocks noGrp="1"/>
          </p:cNvSpPr>
          <p:nvPr>
            <p:ph type="ftr" sz="quarter" idx="11"/>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7" name="Slide Number Placeholder 6">
            <a:extLst>
              <a:ext uri="{FF2B5EF4-FFF2-40B4-BE49-F238E27FC236}">
                <a16:creationId xmlns:a16="http://schemas.microsoft.com/office/drawing/2014/main" id="{B7206742-26BB-0146-B069-32382CAED1E2}"/>
              </a:ext>
            </a:extLst>
          </p:cNvPr>
          <p:cNvSpPr>
            <a:spLocks noGrp="1"/>
          </p:cNvSpPr>
          <p:nvPr>
            <p:ph type="sldNum" sz="quarter" idx="12"/>
          </p:nvPr>
        </p:nvSpPr>
        <p:spPr/>
        <p:txBody>
          <a:bodyPr/>
          <a:lstStyle/>
          <a:p>
            <a:fld id="{1D16B7BE-58DB-2A4D-A10D-B4C560DEC8E3}" type="slidenum">
              <a:rPr lang="en-US" smtClean="0"/>
              <a:t>‹#›</a:t>
            </a:fld>
            <a:endParaRPr lang="en-US" dirty="0"/>
          </a:p>
        </p:txBody>
      </p:sp>
    </p:spTree>
    <p:extLst>
      <p:ext uri="{BB962C8B-B14F-4D97-AF65-F5344CB8AC3E}">
        <p14:creationId xmlns:p14="http://schemas.microsoft.com/office/powerpoint/2010/main" val="40177593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A close up of a logo&#10;&#10;Description automatically generated">
            <a:extLst>
              <a:ext uri="{FF2B5EF4-FFF2-40B4-BE49-F238E27FC236}">
                <a16:creationId xmlns:a16="http://schemas.microsoft.com/office/drawing/2014/main" id="{19942283-8E13-044D-B941-1A08368A05A6}"/>
              </a:ext>
            </a:extLst>
          </p:cNvPr>
          <p:cNvPicPr>
            <a:picLocks noChangeAspect="1"/>
          </p:cNvPicPr>
          <p:nvPr userDrawn="1"/>
        </p:nvPicPr>
        <p:blipFill>
          <a:blip r:embed="rId13"/>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D603513F-16AD-394F-B31B-29E2F02F5DC7}"/>
              </a:ext>
            </a:extLst>
          </p:cNvPr>
          <p:cNvSpPr>
            <a:spLocks noGrp="1"/>
          </p:cNvSpPr>
          <p:nvPr>
            <p:ph type="title"/>
          </p:nvPr>
        </p:nvSpPr>
        <p:spPr>
          <a:xfrm>
            <a:off x="304800" y="326625"/>
            <a:ext cx="11535878" cy="1325563"/>
          </a:xfrm>
          <a:prstGeom prst="rect">
            <a:avLst/>
          </a:prstGeom>
        </p:spPr>
        <p:txBody>
          <a:bodyPr vert="horz" lIns="0" tIns="45720" rIns="0" bIns="45720" rtlCol="0" anchor="b">
            <a:normAutofit/>
          </a:bodyPr>
          <a:lstStyle/>
          <a:p>
            <a:r>
              <a:rPr lang="en-US" dirty="0"/>
              <a:t>TITLE HERE</a:t>
            </a:r>
          </a:p>
        </p:txBody>
      </p:sp>
      <p:sp>
        <p:nvSpPr>
          <p:cNvPr id="3" name="Text Placeholder 2">
            <a:extLst>
              <a:ext uri="{FF2B5EF4-FFF2-40B4-BE49-F238E27FC236}">
                <a16:creationId xmlns:a16="http://schemas.microsoft.com/office/drawing/2014/main" id="{01CD272A-E3E2-6E40-8413-D95B1A952D64}"/>
              </a:ext>
            </a:extLst>
          </p:cNvPr>
          <p:cNvSpPr>
            <a:spLocks noGrp="1"/>
          </p:cNvSpPr>
          <p:nvPr>
            <p:ph type="body" idx="1"/>
          </p:nvPr>
        </p:nvSpPr>
        <p:spPr>
          <a:xfrm>
            <a:off x="304799" y="1825625"/>
            <a:ext cx="11535877" cy="3891781"/>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BB3F65-CF5D-5347-89EA-69D0C2CF0283}"/>
              </a:ext>
            </a:extLst>
          </p:cNvPr>
          <p:cNvSpPr>
            <a:spLocks noGrp="1"/>
          </p:cNvSpPr>
          <p:nvPr>
            <p:ph type="dt" sz="half" idx="2"/>
          </p:nvPr>
        </p:nvSpPr>
        <p:spPr>
          <a:xfrm>
            <a:off x="10153584" y="6289421"/>
            <a:ext cx="1280962" cy="291797"/>
          </a:xfrm>
          <a:prstGeom prst="rect">
            <a:avLst/>
          </a:prstGeom>
        </p:spPr>
        <p:txBody>
          <a:bodyPr vert="horz" lIns="0" tIns="45720" rIns="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fld id="{A4797587-A160-5F42-9EC0-CFE898965DB1}" type="datetime4">
              <a:rPr lang="en-US" smtClean="0"/>
              <a:t>December 7, 2021</a:t>
            </a:fld>
            <a:endParaRPr lang="en-US" dirty="0"/>
          </a:p>
        </p:txBody>
      </p:sp>
      <p:sp>
        <p:nvSpPr>
          <p:cNvPr id="5" name="Footer Placeholder 4">
            <a:extLst>
              <a:ext uri="{FF2B5EF4-FFF2-40B4-BE49-F238E27FC236}">
                <a16:creationId xmlns:a16="http://schemas.microsoft.com/office/drawing/2014/main" id="{4EADE7BE-B379-B546-A466-4F2CFFFDBBDD}"/>
              </a:ext>
            </a:extLst>
          </p:cNvPr>
          <p:cNvSpPr>
            <a:spLocks noGrp="1"/>
          </p:cNvSpPr>
          <p:nvPr>
            <p:ph type="ftr" sz="quarter" idx="3"/>
          </p:nvPr>
        </p:nvSpPr>
        <p:spPr>
          <a:xfrm>
            <a:off x="1503892" y="6286671"/>
            <a:ext cx="8200430" cy="291797"/>
          </a:xfrm>
          <a:prstGeom prst="rect">
            <a:avLst/>
          </a:prstGeom>
        </p:spPr>
        <p:txBody>
          <a:bodyPr vert="horz" lIns="0" tIns="45720" rIns="91440" bIns="45720" rtlCol="0" anchor="ctr"/>
          <a:lstStyle>
            <a:lvl1pPr algn="l">
              <a:defRPr sz="1000" b="0" i="1">
                <a:solidFill>
                  <a:srgbClr val="0B9EDA"/>
                </a:solidFill>
                <a:latin typeface="Arial" panose="020B0604020202020204" pitchFamily="34" charset="0"/>
                <a:cs typeface="Arial" panose="020B0604020202020204" pitchFamily="34" charset="0"/>
              </a:defRPr>
            </a:lvl1p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6" name="Slide Number Placeholder 5">
            <a:extLst>
              <a:ext uri="{FF2B5EF4-FFF2-40B4-BE49-F238E27FC236}">
                <a16:creationId xmlns:a16="http://schemas.microsoft.com/office/drawing/2014/main" id="{24520BD9-4349-3343-AEF6-D971460D022E}"/>
              </a:ext>
            </a:extLst>
          </p:cNvPr>
          <p:cNvSpPr>
            <a:spLocks noGrp="1"/>
          </p:cNvSpPr>
          <p:nvPr>
            <p:ph type="sldNum" sz="quarter" idx="4"/>
          </p:nvPr>
        </p:nvSpPr>
        <p:spPr>
          <a:xfrm>
            <a:off x="11430000" y="6286671"/>
            <a:ext cx="410678" cy="291797"/>
          </a:xfrm>
          <a:prstGeom prst="rect">
            <a:avLst/>
          </a:prstGeom>
        </p:spPr>
        <p:txBody>
          <a:bodyPr vert="horz" lIns="0" tIns="45720" rIns="0" bIns="45720" rtlCol="0" anchor="ctr"/>
          <a:lstStyle>
            <a:lvl1pPr algn="r">
              <a:defRPr sz="1000">
                <a:solidFill>
                  <a:schemeClr val="tx1">
                    <a:tint val="75000"/>
                  </a:schemeClr>
                </a:solidFill>
                <a:latin typeface="Arial" panose="020B0604020202020204" pitchFamily="34" charset="0"/>
                <a:cs typeface="Arial" panose="020B0604020202020204" pitchFamily="34" charset="0"/>
              </a:defRPr>
            </a:lvl1pPr>
          </a:lstStyle>
          <a:p>
            <a:r>
              <a:rPr lang="en-US" dirty="0"/>
              <a:t>| </a:t>
            </a:r>
            <a:fld id="{1D16B7BE-58DB-2A4D-A10D-B4C560DEC8E3}" type="slidenum">
              <a:rPr lang="en-US" smtClean="0"/>
              <a:pPr/>
              <a:t>‹#›</a:t>
            </a:fld>
            <a:endParaRPr lang="en-US" dirty="0"/>
          </a:p>
        </p:txBody>
      </p:sp>
      <p:pic>
        <p:nvPicPr>
          <p:cNvPr id="27" name="Picture 26">
            <a:extLst>
              <a:ext uri="{FF2B5EF4-FFF2-40B4-BE49-F238E27FC236}">
                <a16:creationId xmlns:a16="http://schemas.microsoft.com/office/drawing/2014/main" id="{4FAC062B-B510-D346-BD51-6C49C9AAA3F7}"/>
              </a:ext>
            </a:extLst>
          </p:cNvPr>
          <p:cNvPicPr>
            <a:picLocks noChangeAspect="1"/>
          </p:cNvPicPr>
          <p:nvPr userDrawn="1"/>
        </p:nvPicPr>
        <p:blipFill>
          <a:blip r:embed="rId14"/>
          <a:srcRect/>
          <a:stretch/>
        </p:blipFill>
        <p:spPr>
          <a:xfrm>
            <a:off x="232803" y="6202393"/>
            <a:ext cx="1221908" cy="466908"/>
          </a:xfrm>
          <a:prstGeom prst="rect">
            <a:avLst/>
          </a:prstGeom>
        </p:spPr>
      </p:pic>
    </p:spTree>
    <p:extLst>
      <p:ext uri="{BB962C8B-B14F-4D97-AF65-F5344CB8AC3E}">
        <p14:creationId xmlns:p14="http://schemas.microsoft.com/office/powerpoint/2010/main" val="1407449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000" kern="1200">
          <a:solidFill>
            <a:srgbClr val="002B64"/>
          </a:solidFill>
          <a:latin typeface="Arial" panose="020B0604020202020204" pitchFamily="34" charset="0"/>
          <a:ea typeface="Verdana" panose="020B0604030504040204" pitchFamily="34" charset="0"/>
          <a:cs typeface="Arial" panose="020B0604020202020204" pitchFamily="34" charset="0"/>
        </a:defRPr>
      </a:lvl1pPr>
    </p:titleStyle>
    <p:bodyStyle>
      <a:lvl1pPr marL="180975" indent="-180975" algn="l" defTabSz="914400" rtl="0" eaLnBrk="1" latinLnBrk="0" hangingPunct="1">
        <a:lnSpc>
          <a:spcPct val="90000"/>
        </a:lnSpc>
        <a:spcBef>
          <a:spcPts val="1000"/>
        </a:spcBef>
        <a:buFont typeface="Arial" panose="020B0604020202020204" pitchFamily="34" charset="0"/>
        <a:buChar char="•"/>
        <a:tabLst/>
        <a:defRPr sz="2400" kern="1200">
          <a:solidFill>
            <a:srgbClr val="666666"/>
          </a:solidFill>
          <a:latin typeface="Arial" panose="020B0604020202020204" pitchFamily="34" charset="0"/>
          <a:ea typeface="Verdana" panose="020B0604030504040204" pitchFamily="34" charset="0"/>
          <a:cs typeface="Arial" panose="020B0604020202020204" pitchFamily="34" charset="0"/>
        </a:defRPr>
      </a:lvl1pPr>
      <a:lvl2pPr marL="633413" indent="-176213" algn="l" defTabSz="914400" rtl="0" eaLnBrk="1" latinLnBrk="0" hangingPunct="1">
        <a:lnSpc>
          <a:spcPct val="90000"/>
        </a:lnSpc>
        <a:spcBef>
          <a:spcPts val="500"/>
        </a:spcBef>
        <a:buFont typeface="Arial" panose="020B0604020202020204" pitchFamily="34" charset="0"/>
        <a:buChar char="•"/>
        <a:tabLst/>
        <a:defRPr sz="2000" kern="1200">
          <a:solidFill>
            <a:srgbClr val="666666"/>
          </a:solidFill>
          <a:latin typeface="Arial" panose="020B0604020202020204" pitchFamily="34" charset="0"/>
          <a:ea typeface="Verdana" panose="020B0604030504040204" pitchFamily="34" charset="0"/>
          <a:cs typeface="Arial" panose="020B0604020202020204" pitchFamily="34" charset="0"/>
        </a:defRPr>
      </a:lvl2pPr>
      <a:lvl3pPr marL="1087438" indent="-173038" algn="l" defTabSz="914400" rtl="0" eaLnBrk="1" latinLnBrk="0" hangingPunct="1">
        <a:lnSpc>
          <a:spcPct val="90000"/>
        </a:lnSpc>
        <a:spcBef>
          <a:spcPts val="500"/>
        </a:spcBef>
        <a:buFont typeface="Arial" panose="020B0604020202020204" pitchFamily="34" charset="0"/>
        <a:buChar char="•"/>
        <a:tabLst/>
        <a:defRPr sz="1800" kern="1200">
          <a:solidFill>
            <a:srgbClr val="666666"/>
          </a:solidFill>
          <a:latin typeface="Arial" panose="020B0604020202020204" pitchFamily="34" charset="0"/>
          <a:ea typeface="Verdana" panose="020B0604030504040204" pitchFamily="34" charset="0"/>
          <a:cs typeface="Arial" panose="020B0604020202020204" pitchFamily="34" charset="0"/>
        </a:defRPr>
      </a:lvl3pPr>
      <a:lvl4pPr marL="1552575" indent="-180975" algn="l" defTabSz="914400" rtl="0" eaLnBrk="1" latinLnBrk="0" hangingPunct="1">
        <a:lnSpc>
          <a:spcPct val="90000"/>
        </a:lnSpc>
        <a:spcBef>
          <a:spcPts val="500"/>
        </a:spcBef>
        <a:buFont typeface="Arial" panose="020B0604020202020204" pitchFamily="34" charset="0"/>
        <a:buChar char="•"/>
        <a:tabLst/>
        <a:defRPr sz="1600" kern="1200">
          <a:solidFill>
            <a:srgbClr val="666666"/>
          </a:solidFill>
          <a:latin typeface="Arial" panose="020B0604020202020204" pitchFamily="34" charset="0"/>
          <a:ea typeface="Verdana" panose="020B0604030504040204" pitchFamily="34" charset="0"/>
          <a:cs typeface="Arial" panose="020B0604020202020204" pitchFamily="34" charset="0"/>
        </a:defRPr>
      </a:lvl4pPr>
      <a:lvl5pPr marL="1949450" indent="-120650" algn="l" defTabSz="914400" rtl="0" eaLnBrk="1" latinLnBrk="0" hangingPunct="1">
        <a:lnSpc>
          <a:spcPct val="90000"/>
        </a:lnSpc>
        <a:spcBef>
          <a:spcPts val="500"/>
        </a:spcBef>
        <a:buFont typeface="Arial" panose="020B0604020202020204" pitchFamily="34" charset="0"/>
        <a:buChar char="•"/>
        <a:tabLst/>
        <a:defRPr sz="1300" kern="1200">
          <a:solidFill>
            <a:srgbClr val="666666"/>
          </a:solidFill>
          <a:latin typeface="Arial" panose="020B0604020202020204" pitchFamily="34" charset="0"/>
          <a:ea typeface="Verdana" panose="020B060403050404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192" userDrawn="1">
          <p15:clr>
            <a:srgbClr val="F26B43"/>
          </p15:clr>
        </p15:guide>
        <p15:guide id="4" pos="7464" userDrawn="1">
          <p15:clr>
            <a:srgbClr val="F26B43"/>
          </p15:clr>
        </p15:guide>
        <p15:guide id="5" orient="horz" pos="192" userDrawn="1">
          <p15:clr>
            <a:srgbClr val="F26B43"/>
          </p15:clr>
        </p15:guide>
        <p15:guide id="6" orient="horz" pos="4152" userDrawn="1">
          <p15:clr>
            <a:srgbClr val="F26B43"/>
          </p15:clr>
        </p15:guide>
        <p15:guide id="7" orient="horz" pos="396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9D0DFC-EB49-3F4C-B98D-D4C32BC698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459353-104F-284D-AF97-35AD1A1788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86E836-5FE0-E845-A03F-57827930F4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8FB673-1492-5C42-886B-CF25F2239177}" type="datetimeFigureOut">
              <a:rPr lang="en-US" smtClean="0"/>
              <a:t>12/7/21</a:t>
            </a:fld>
            <a:endParaRPr lang="en-US"/>
          </a:p>
        </p:txBody>
      </p:sp>
      <p:sp>
        <p:nvSpPr>
          <p:cNvPr id="5" name="Footer Placeholder 4">
            <a:extLst>
              <a:ext uri="{FF2B5EF4-FFF2-40B4-BE49-F238E27FC236}">
                <a16:creationId xmlns:a16="http://schemas.microsoft.com/office/drawing/2014/main" id="{BE97B724-22ED-A34F-8AEC-2E1E94D39C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BE4E86-9191-5F46-BFCC-4F40E61A30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978011-D8B3-4D49-81FD-D1247B64E48D}" type="slidenum">
              <a:rPr lang="en-US" smtClean="0"/>
              <a:t>‹#›</a:t>
            </a:fld>
            <a:endParaRPr lang="en-US"/>
          </a:p>
        </p:txBody>
      </p:sp>
    </p:spTree>
    <p:extLst>
      <p:ext uri="{BB962C8B-B14F-4D97-AF65-F5344CB8AC3E}">
        <p14:creationId xmlns:p14="http://schemas.microsoft.com/office/powerpoint/2010/main" val="9666176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8.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40.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5" Type="http://schemas.openxmlformats.org/officeDocument/2006/relationships/image" Target="../media/image36.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 Id="rId1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jp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46.png"/><Relationship Id="rId7" Type="http://schemas.openxmlformats.org/officeDocument/2006/relationships/image" Target="../media/image57.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6.png"/><Relationship Id="rId7"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71.tiff"/><Relationship Id="rId3" Type="http://schemas.openxmlformats.org/officeDocument/2006/relationships/image" Target="../media/image46.png"/><Relationship Id="rId7" Type="http://schemas.openxmlformats.org/officeDocument/2006/relationships/image" Target="../media/image70.tif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9.tiff"/><Relationship Id="rId5" Type="http://schemas.openxmlformats.org/officeDocument/2006/relationships/image" Target="../media/image68.png"/><Relationship Id="rId10" Type="http://schemas.openxmlformats.org/officeDocument/2006/relationships/image" Target="../media/image73.tiff"/><Relationship Id="rId4" Type="http://schemas.openxmlformats.org/officeDocument/2006/relationships/image" Target="../media/image67.tiff"/><Relationship Id="rId9" Type="http://schemas.openxmlformats.org/officeDocument/2006/relationships/image" Target="../media/image72.tiff"/></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e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F31AA84-2477-9A49-B16F-C45E06E5084E}"/>
              </a:ext>
            </a:extLst>
          </p:cNvPr>
          <p:cNvSpPr>
            <a:spLocks noGrp="1"/>
          </p:cNvSpPr>
          <p:nvPr>
            <p:ph type="title"/>
          </p:nvPr>
        </p:nvSpPr>
        <p:spPr>
          <a:xfrm>
            <a:off x="2889613" y="2807477"/>
            <a:ext cx="6428759" cy="1162346"/>
          </a:xfrm>
        </p:spPr>
        <p:txBody>
          <a:bodyPr>
            <a:noAutofit/>
          </a:bodyPr>
          <a:lstStyle/>
          <a:p>
            <a:r>
              <a:rPr lang="en-US" sz="8000" b="1" dirty="0">
                <a:latin typeface="Arial Black" panose="020B0604020202020204" pitchFamily="34" charset="0"/>
                <a:cs typeface="Arial Black" panose="020B0604020202020204" pitchFamily="34" charset="0"/>
              </a:rPr>
              <a:t>WELCOME</a:t>
            </a:r>
          </a:p>
        </p:txBody>
      </p:sp>
      <p:sp>
        <p:nvSpPr>
          <p:cNvPr id="10" name="Subtitle 9">
            <a:extLst>
              <a:ext uri="{FF2B5EF4-FFF2-40B4-BE49-F238E27FC236}">
                <a16:creationId xmlns:a16="http://schemas.microsoft.com/office/drawing/2014/main" id="{7874D24E-8BDE-6144-8AF8-743266F9E1D3}"/>
              </a:ext>
            </a:extLst>
          </p:cNvPr>
          <p:cNvSpPr>
            <a:spLocks noGrp="1"/>
          </p:cNvSpPr>
          <p:nvPr>
            <p:ph type="subTitle" idx="1"/>
          </p:nvPr>
        </p:nvSpPr>
        <p:spPr>
          <a:xfrm>
            <a:off x="4548377" y="4088612"/>
            <a:ext cx="1607695" cy="380343"/>
          </a:xfrm>
        </p:spPr>
        <p:txBody>
          <a:bodyPr>
            <a:normAutofit/>
          </a:bodyPr>
          <a:lstStyle/>
          <a:p>
            <a:pPr algn="l"/>
            <a:r>
              <a:rPr lang="en-US" sz="2000" dirty="0">
                <a:solidFill>
                  <a:srgbClr val="0197D0"/>
                </a:solidFill>
              </a:rPr>
              <a:t>Presented by</a:t>
            </a:r>
            <a:endParaRPr lang="en-US" sz="2200" dirty="0">
              <a:solidFill>
                <a:srgbClr val="0197D0"/>
              </a:solidFill>
            </a:endParaRPr>
          </a:p>
        </p:txBody>
      </p:sp>
      <p:pic>
        <p:nvPicPr>
          <p:cNvPr id="11" name="Picture 10">
            <a:extLst>
              <a:ext uri="{FF2B5EF4-FFF2-40B4-BE49-F238E27FC236}">
                <a16:creationId xmlns:a16="http://schemas.microsoft.com/office/drawing/2014/main" id="{04F7B650-AAEE-E64B-BA9F-E4CCAF7FE906}"/>
              </a:ext>
            </a:extLst>
          </p:cNvPr>
          <p:cNvPicPr>
            <a:picLocks noChangeAspect="1"/>
          </p:cNvPicPr>
          <p:nvPr/>
        </p:nvPicPr>
        <p:blipFill>
          <a:blip r:embed="rId4"/>
          <a:srcRect/>
          <a:stretch/>
        </p:blipFill>
        <p:spPr>
          <a:xfrm>
            <a:off x="6074484" y="3977305"/>
            <a:ext cx="1607695" cy="614323"/>
          </a:xfrm>
          <a:prstGeom prst="rect">
            <a:avLst/>
          </a:prstGeom>
        </p:spPr>
      </p:pic>
      <p:pic>
        <p:nvPicPr>
          <p:cNvPr id="4" name="Picture 3">
            <a:extLst>
              <a:ext uri="{FF2B5EF4-FFF2-40B4-BE49-F238E27FC236}">
                <a16:creationId xmlns:a16="http://schemas.microsoft.com/office/drawing/2014/main" id="{81DF0625-1DAA-3849-B11C-E5883A501417}"/>
              </a:ext>
            </a:extLst>
          </p:cNvPr>
          <p:cNvPicPr>
            <a:picLocks noChangeAspect="1"/>
          </p:cNvPicPr>
          <p:nvPr/>
        </p:nvPicPr>
        <p:blipFill>
          <a:blip r:embed="rId5"/>
          <a:srcRect/>
          <a:stretch/>
        </p:blipFill>
        <p:spPr>
          <a:xfrm>
            <a:off x="1790429" y="1940498"/>
            <a:ext cx="8731285" cy="744306"/>
          </a:xfrm>
          <a:prstGeom prst="rect">
            <a:avLst/>
          </a:prstGeom>
        </p:spPr>
      </p:pic>
    </p:spTree>
    <p:extLst>
      <p:ext uri="{BB962C8B-B14F-4D97-AF65-F5344CB8AC3E}">
        <p14:creationId xmlns:p14="http://schemas.microsoft.com/office/powerpoint/2010/main" val="9583287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10</a:t>
            </a:fld>
            <a:endParaRPr lang="en-US" dirty="0"/>
          </a:p>
        </p:txBody>
      </p:sp>
      <p:pic>
        <p:nvPicPr>
          <p:cNvPr id="12" name="Picture 11" descr="A view of a city&#10;&#10;Description automatically generated">
            <a:extLst>
              <a:ext uri="{FF2B5EF4-FFF2-40B4-BE49-F238E27FC236}">
                <a16:creationId xmlns:a16="http://schemas.microsoft.com/office/drawing/2014/main" id="{CCAF4B36-BEA9-9F49-85C5-4973461485D2}"/>
              </a:ext>
            </a:extLst>
          </p:cNvPr>
          <p:cNvPicPr>
            <a:picLocks noChangeAspect="1"/>
          </p:cNvPicPr>
          <p:nvPr/>
        </p:nvPicPr>
        <p:blipFill rotWithShape="1">
          <a:blip r:embed="rId3"/>
          <a:srcRect l="4903" t="32547" r="2957" b="32581"/>
          <a:stretch/>
        </p:blipFill>
        <p:spPr>
          <a:xfrm>
            <a:off x="-29817" y="-9940"/>
            <a:ext cx="12284765" cy="3695701"/>
          </a:xfrm>
          <a:prstGeom prst="rect">
            <a:avLst/>
          </a:prstGeom>
        </p:spPr>
      </p:pic>
      <p:sp>
        <p:nvSpPr>
          <p:cNvPr id="13" name="TextBox 12">
            <a:extLst>
              <a:ext uri="{FF2B5EF4-FFF2-40B4-BE49-F238E27FC236}">
                <a16:creationId xmlns:a16="http://schemas.microsoft.com/office/drawing/2014/main" id="{B2D1E1D2-0995-9E4C-8DB2-B4B5EE8477FE}"/>
              </a:ext>
            </a:extLst>
          </p:cNvPr>
          <p:cNvSpPr txBox="1"/>
          <p:nvPr/>
        </p:nvSpPr>
        <p:spPr>
          <a:xfrm>
            <a:off x="2942273" y="4089513"/>
            <a:ext cx="7211311" cy="707886"/>
          </a:xfrm>
          <a:prstGeom prst="rect">
            <a:avLst/>
          </a:prstGeom>
          <a:noFill/>
        </p:spPr>
        <p:txBody>
          <a:bodyPr wrap="square" rtlCol="0">
            <a:spAutoFit/>
          </a:bodyPr>
          <a:lstStyle/>
          <a:p>
            <a:r>
              <a:rPr lang="en-US" sz="4000" dirty="0">
                <a:solidFill>
                  <a:srgbClr val="00B050"/>
                </a:solidFill>
                <a:latin typeface="Arial" panose="020B0604020202020204" pitchFamily="34" charset="0"/>
                <a:ea typeface="Malgun Gothic" panose="020B0503020000020004" pitchFamily="34" charset="-127"/>
                <a:cs typeface="Arial" panose="020B0604020202020204" pitchFamily="34" charset="0"/>
              </a:rPr>
              <a:t>HOWARD TRANSPORTATION</a:t>
            </a:r>
          </a:p>
        </p:txBody>
      </p:sp>
      <p:pic>
        <p:nvPicPr>
          <p:cNvPr id="6" name="Picture 5" descr="A picture containing clock&#10;&#10;Description automatically generated">
            <a:extLst>
              <a:ext uri="{FF2B5EF4-FFF2-40B4-BE49-F238E27FC236}">
                <a16:creationId xmlns:a16="http://schemas.microsoft.com/office/drawing/2014/main" id="{82FE8F38-6C80-3A42-A842-A242CD03EA25}"/>
              </a:ext>
            </a:extLst>
          </p:cNvPr>
          <p:cNvPicPr>
            <a:picLocks noChangeAspect="1"/>
          </p:cNvPicPr>
          <p:nvPr/>
        </p:nvPicPr>
        <p:blipFill>
          <a:blip r:embed="rId4"/>
          <a:stretch>
            <a:fillRect/>
          </a:stretch>
        </p:blipFill>
        <p:spPr>
          <a:xfrm>
            <a:off x="2118399" y="4073018"/>
            <a:ext cx="744362" cy="740875"/>
          </a:xfrm>
          <a:prstGeom prst="rect">
            <a:avLst/>
          </a:prstGeom>
        </p:spPr>
      </p:pic>
      <p:sp>
        <p:nvSpPr>
          <p:cNvPr id="11" name="TextBox 10">
            <a:extLst>
              <a:ext uri="{FF2B5EF4-FFF2-40B4-BE49-F238E27FC236}">
                <a16:creationId xmlns:a16="http://schemas.microsoft.com/office/drawing/2014/main" id="{EAF2A2A3-278D-A64D-A3CF-D883914B7468}"/>
              </a:ext>
            </a:extLst>
          </p:cNvPr>
          <p:cNvSpPr txBox="1"/>
          <p:nvPr/>
        </p:nvSpPr>
        <p:spPr>
          <a:xfrm>
            <a:off x="3734480" y="4862577"/>
            <a:ext cx="4720227" cy="338554"/>
          </a:xfrm>
          <a:prstGeom prst="rect">
            <a:avLst/>
          </a:prstGeom>
          <a:noFill/>
        </p:spPr>
        <p:txBody>
          <a:bodyPr wrap="square" rtlCol="0">
            <a:spAutoFit/>
          </a:bodyPr>
          <a:lstStyle/>
          <a:p>
            <a:pPr algn="ctr"/>
            <a:r>
              <a:rPr lang="en-US" sz="1600" dirty="0">
                <a:solidFill>
                  <a:schemeClr val="tx1">
                    <a:lumMod val="50000"/>
                    <a:lumOff val="50000"/>
                  </a:schemeClr>
                </a:solidFill>
                <a:latin typeface="Arial" panose="020B0604020202020204" pitchFamily="34" charset="0"/>
                <a:cs typeface="Arial" panose="020B0604020202020204" pitchFamily="34" charset="0"/>
              </a:rPr>
              <a:t>Established 1983 </a:t>
            </a:r>
            <a:r>
              <a:rPr lang="en-US" sz="1600" dirty="0">
                <a:solidFill>
                  <a:srgbClr val="05A126"/>
                </a:solidFill>
                <a:latin typeface="Arial" panose="020B0604020202020204" pitchFamily="34" charset="0"/>
                <a:cs typeface="Arial" panose="020B0604020202020204" pitchFamily="34" charset="0"/>
              </a:rPr>
              <a:t>|</a:t>
            </a:r>
            <a:r>
              <a:rPr lang="en-US" sz="1600" dirty="0">
                <a:solidFill>
                  <a:schemeClr val="tx1">
                    <a:lumMod val="50000"/>
                    <a:lumOff val="50000"/>
                  </a:schemeClr>
                </a:solidFill>
                <a:latin typeface="Arial" panose="020B0604020202020204" pitchFamily="34" charset="0"/>
                <a:cs typeface="Arial" panose="020B0604020202020204" pitchFamily="34" charset="0"/>
              </a:rPr>
              <a:t> Located in Ellisville, Mississippi</a:t>
            </a:r>
          </a:p>
        </p:txBody>
      </p:sp>
      <p:sp>
        <p:nvSpPr>
          <p:cNvPr id="10" name="TextBox 9">
            <a:extLst>
              <a:ext uri="{FF2B5EF4-FFF2-40B4-BE49-F238E27FC236}">
                <a16:creationId xmlns:a16="http://schemas.microsoft.com/office/drawing/2014/main" id="{1F775226-D23D-D24D-BFC1-A14E2222AA73}"/>
              </a:ext>
            </a:extLst>
          </p:cNvPr>
          <p:cNvSpPr txBox="1"/>
          <p:nvPr/>
        </p:nvSpPr>
        <p:spPr>
          <a:xfrm>
            <a:off x="571501" y="5257225"/>
            <a:ext cx="11010900" cy="523220"/>
          </a:xfrm>
          <a:prstGeom prst="rect">
            <a:avLst/>
          </a:prstGeom>
          <a:noFill/>
        </p:spPr>
        <p:txBody>
          <a:bodyPr wrap="square" rtlCol="0">
            <a:spAutoFit/>
          </a:bodyPr>
          <a:lstStyle/>
          <a:p>
            <a:pPr algn="ctr"/>
            <a:r>
              <a:rPr lang="en-US" sz="1400" dirty="0">
                <a:solidFill>
                  <a:schemeClr val="tx1">
                    <a:lumMod val="50000"/>
                    <a:lumOff val="50000"/>
                  </a:schemeClr>
                </a:solidFill>
                <a:latin typeface="Arial" panose="020B0604020202020204" pitchFamily="34" charset="0"/>
                <a:cs typeface="Arial" panose="020B0604020202020204" pitchFamily="34" charset="0"/>
              </a:rPr>
              <a:t>Howard Transportation operates a full-load, long haul, flatbed common carrier truck line and brokerage operation with over 200 trucks, transporting commodities and industrial goods throughout the continental United States. </a:t>
            </a:r>
          </a:p>
        </p:txBody>
      </p:sp>
      <p:pic>
        <p:nvPicPr>
          <p:cNvPr id="7" name="Picture 6">
            <a:extLst>
              <a:ext uri="{FF2B5EF4-FFF2-40B4-BE49-F238E27FC236}">
                <a16:creationId xmlns:a16="http://schemas.microsoft.com/office/drawing/2014/main" id="{95054B24-DE9B-EF46-A5CA-14C56BE71668}"/>
              </a:ext>
            </a:extLst>
          </p:cNvPr>
          <p:cNvPicPr>
            <a:picLocks noChangeAspect="1"/>
          </p:cNvPicPr>
          <p:nvPr/>
        </p:nvPicPr>
        <p:blipFill>
          <a:blip r:embed="rId5"/>
          <a:srcRect/>
          <a:stretch/>
        </p:blipFill>
        <p:spPr>
          <a:xfrm>
            <a:off x="8715604" y="363006"/>
            <a:ext cx="2866797" cy="2565615"/>
          </a:xfrm>
          <a:prstGeom prst="rect">
            <a:avLst/>
          </a:prstGeom>
        </p:spPr>
      </p:pic>
    </p:spTree>
    <p:extLst>
      <p:ext uri="{BB962C8B-B14F-4D97-AF65-F5344CB8AC3E}">
        <p14:creationId xmlns:p14="http://schemas.microsoft.com/office/powerpoint/2010/main" val="1330964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11</a:t>
            </a:fld>
            <a:endParaRPr lang="en-US" dirty="0"/>
          </a:p>
        </p:txBody>
      </p:sp>
      <p:pic>
        <p:nvPicPr>
          <p:cNvPr id="7" name="Picture 6" descr="A large air plane on a runway&#10;&#10;Description automatically generated">
            <a:extLst>
              <a:ext uri="{FF2B5EF4-FFF2-40B4-BE49-F238E27FC236}">
                <a16:creationId xmlns:a16="http://schemas.microsoft.com/office/drawing/2014/main" id="{5D0A1751-68D0-F14A-8C27-0E706EA060E9}"/>
              </a:ext>
            </a:extLst>
          </p:cNvPr>
          <p:cNvPicPr>
            <a:picLocks noChangeAspect="1"/>
          </p:cNvPicPr>
          <p:nvPr/>
        </p:nvPicPr>
        <p:blipFill rotWithShape="1">
          <a:blip r:embed="rId3"/>
          <a:srcRect t="32875" b="21974"/>
          <a:stretch/>
        </p:blipFill>
        <p:spPr>
          <a:xfrm>
            <a:off x="-31828" y="-9939"/>
            <a:ext cx="12296715" cy="3695700"/>
          </a:xfrm>
          <a:prstGeom prst="rect">
            <a:avLst/>
          </a:prstGeom>
        </p:spPr>
      </p:pic>
      <p:sp>
        <p:nvSpPr>
          <p:cNvPr id="18" name="TextBox 17">
            <a:extLst>
              <a:ext uri="{FF2B5EF4-FFF2-40B4-BE49-F238E27FC236}">
                <a16:creationId xmlns:a16="http://schemas.microsoft.com/office/drawing/2014/main" id="{0BB861A9-1FE3-7946-B796-C06CD5012DDF}"/>
              </a:ext>
            </a:extLst>
          </p:cNvPr>
          <p:cNvSpPr txBox="1"/>
          <p:nvPr/>
        </p:nvSpPr>
        <p:spPr>
          <a:xfrm>
            <a:off x="3883763" y="4093919"/>
            <a:ext cx="5023200" cy="707886"/>
          </a:xfrm>
          <a:prstGeom prst="rect">
            <a:avLst/>
          </a:prstGeom>
          <a:noFill/>
        </p:spPr>
        <p:txBody>
          <a:bodyPr wrap="squar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HOWARD LIGHTING</a:t>
            </a:r>
          </a:p>
        </p:txBody>
      </p:sp>
      <p:grpSp>
        <p:nvGrpSpPr>
          <p:cNvPr id="25" name="Group 24">
            <a:extLst>
              <a:ext uri="{FF2B5EF4-FFF2-40B4-BE49-F238E27FC236}">
                <a16:creationId xmlns:a16="http://schemas.microsoft.com/office/drawing/2014/main" id="{DB0B3479-6EBC-6147-BA1F-0A3EEF5C8327}"/>
              </a:ext>
            </a:extLst>
          </p:cNvPr>
          <p:cNvGrpSpPr/>
          <p:nvPr/>
        </p:nvGrpSpPr>
        <p:grpSpPr>
          <a:xfrm>
            <a:off x="2994489" y="4001212"/>
            <a:ext cx="758541" cy="830997"/>
            <a:chOff x="10354018" y="2167987"/>
            <a:chExt cx="842437" cy="959912"/>
          </a:xfrm>
        </p:grpSpPr>
        <p:sp>
          <p:nvSpPr>
            <p:cNvPr id="26" name="TextBox 25">
              <a:extLst>
                <a:ext uri="{FF2B5EF4-FFF2-40B4-BE49-F238E27FC236}">
                  <a16:creationId xmlns:a16="http://schemas.microsoft.com/office/drawing/2014/main" id="{53B4A9D6-E890-574D-AE2F-9C98EDC77CC9}"/>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27" name="Rectangle: Rounded Corners 28">
              <a:extLst>
                <a:ext uri="{FF2B5EF4-FFF2-40B4-BE49-F238E27FC236}">
                  <a16:creationId xmlns:a16="http://schemas.microsoft.com/office/drawing/2014/main" id="{CBDAB3AC-5123-1A4B-A7CB-94DBEB73C427}"/>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TextBox 11">
            <a:extLst>
              <a:ext uri="{FF2B5EF4-FFF2-40B4-BE49-F238E27FC236}">
                <a16:creationId xmlns:a16="http://schemas.microsoft.com/office/drawing/2014/main" id="{9D45E160-C854-AA4B-9E21-3FFE4B23DB2C}"/>
              </a:ext>
            </a:extLst>
          </p:cNvPr>
          <p:cNvSpPr txBox="1"/>
          <p:nvPr/>
        </p:nvSpPr>
        <p:spPr>
          <a:xfrm>
            <a:off x="3565634" y="4866983"/>
            <a:ext cx="5101789" cy="338554"/>
          </a:xfrm>
          <a:prstGeom prst="rect">
            <a:avLst/>
          </a:prstGeom>
          <a:noFill/>
        </p:spPr>
        <p:txBody>
          <a:bodyPr wrap="square" rtlCol="0">
            <a:spAutoFit/>
          </a:bodyPr>
          <a:lstStyle/>
          <a:p>
            <a:pPr algn="ctr"/>
            <a:r>
              <a:rPr lang="en-US" sz="1600" dirty="0">
                <a:solidFill>
                  <a:schemeClr val="tx1">
                    <a:lumMod val="50000"/>
                    <a:lumOff val="50000"/>
                  </a:schemeClr>
                </a:solidFill>
                <a:latin typeface="Arial" panose="020B0604020202020204" pitchFamily="34" charset="0"/>
                <a:cs typeface="Arial" panose="020B0604020202020204" pitchFamily="34" charset="0"/>
              </a:rPr>
              <a:t>Established 1994 </a:t>
            </a:r>
            <a:r>
              <a:rPr lang="en-US" sz="1600" dirty="0">
                <a:solidFill>
                  <a:srgbClr val="002A64"/>
                </a:solidFill>
                <a:latin typeface="Arial" panose="020B0604020202020204" pitchFamily="34" charset="0"/>
                <a:cs typeface="Arial" panose="020B0604020202020204" pitchFamily="34" charset="0"/>
              </a:rPr>
              <a:t>|</a:t>
            </a:r>
            <a:r>
              <a:rPr lang="en-US" sz="1600" dirty="0">
                <a:solidFill>
                  <a:schemeClr val="tx1">
                    <a:lumMod val="50000"/>
                    <a:lumOff val="50000"/>
                  </a:schemeClr>
                </a:solidFill>
                <a:latin typeface="Arial" panose="020B0604020202020204" pitchFamily="34" charset="0"/>
                <a:cs typeface="Arial" panose="020B0604020202020204" pitchFamily="34" charset="0"/>
              </a:rPr>
              <a:t> Located in Sandersville, Mississippi</a:t>
            </a:r>
          </a:p>
        </p:txBody>
      </p:sp>
      <p:sp>
        <p:nvSpPr>
          <p:cNvPr id="15" name="TextBox 14">
            <a:extLst>
              <a:ext uri="{FF2B5EF4-FFF2-40B4-BE49-F238E27FC236}">
                <a16:creationId xmlns:a16="http://schemas.microsoft.com/office/drawing/2014/main" id="{9F87D338-864C-2C41-8CC5-D34CEFB659AB}"/>
              </a:ext>
            </a:extLst>
          </p:cNvPr>
          <p:cNvSpPr txBox="1"/>
          <p:nvPr/>
        </p:nvSpPr>
        <p:spPr>
          <a:xfrm>
            <a:off x="571501" y="5257225"/>
            <a:ext cx="11010900" cy="523220"/>
          </a:xfrm>
          <a:prstGeom prst="rect">
            <a:avLst/>
          </a:prstGeom>
          <a:noFill/>
        </p:spPr>
        <p:txBody>
          <a:bodyPr wrap="square" rtlCol="0">
            <a:spAutoFit/>
          </a:bodyPr>
          <a:lstStyle/>
          <a:p>
            <a:pPr algn="ctr"/>
            <a:r>
              <a:rPr lang="en-US" sz="1400" dirty="0">
                <a:solidFill>
                  <a:schemeClr val="tx1">
                    <a:lumMod val="50000"/>
                    <a:lumOff val="50000"/>
                  </a:schemeClr>
                </a:solidFill>
                <a:latin typeface="Arial" panose="020B0604020202020204" pitchFamily="34" charset="0"/>
                <a:cs typeface="Arial" panose="020B0604020202020204" pitchFamily="34" charset="0"/>
              </a:rPr>
              <a:t>Howard Lighting designs and manufactures safe, energy efficient lighting that includes a full line of high-quality, fluorescent and HID ballasts, fixtures, and lamps. Howard is committed to a brighter future.</a:t>
            </a:r>
          </a:p>
        </p:txBody>
      </p:sp>
      <p:pic>
        <p:nvPicPr>
          <p:cNvPr id="17" name="Picture 16">
            <a:extLst>
              <a:ext uri="{FF2B5EF4-FFF2-40B4-BE49-F238E27FC236}">
                <a16:creationId xmlns:a16="http://schemas.microsoft.com/office/drawing/2014/main" id="{E201F972-01BD-4743-BE0B-B4ED2C9B085E}"/>
              </a:ext>
            </a:extLst>
          </p:cNvPr>
          <p:cNvPicPr>
            <a:picLocks noChangeAspect="1"/>
          </p:cNvPicPr>
          <p:nvPr/>
        </p:nvPicPr>
        <p:blipFill>
          <a:blip r:embed="rId4"/>
          <a:srcRect/>
          <a:stretch/>
        </p:blipFill>
        <p:spPr>
          <a:xfrm>
            <a:off x="8715605" y="363006"/>
            <a:ext cx="2866795" cy="2565615"/>
          </a:xfrm>
          <a:prstGeom prst="rect">
            <a:avLst/>
          </a:prstGeom>
        </p:spPr>
      </p:pic>
    </p:spTree>
    <p:extLst>
      <p:ext uri="{BB962C8B-B14F-4D97-AF65-F5344CB8AC3E}">
        <p14:creationId xmlns:p14="http://schemas.microsoft.com/office/powerpoint/2010/main" val="3343572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12</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3420051" y="507678"/>
            <a:ext cx="6127383"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CORPORATE DIVISIONS</a:t>
            </a:r>
          </a:p>
        </p:txBody>
      </p:sp>
      <p:grpSp>
        <p:nvGrpSpPr>
          <p:cNvPr id="28" name="Group 27">
            <a:extLst>
              <a:ext uri="{FF2B5EF4-FFF2-40B4-BE49-F238E27FC236}">
                <a16:creationId xmlns:a16="http://schemas.microsoft.com/office/drawing/2014/main" id="{A84AE42F-5C6D-5946-A01B-C0FCDB2CA32D}"/>
              </a:ext>
            </a:extLst>
          </p:cNvPr>
          <p:cNvGrpSpPr/>
          <p:nvPr/>
        </p:nvGrpSpPr>
        <p:grpSpPr>
          <a:xfrm>
            <a:off x="2510229" y="414971"/>
            <a:ext cx="758541" cy="830997"/>
            <a:chOff x="10354018" y="2167987"/>
            <a:chExt cx="842437" cy="959912"/>
          </a:xfrm>
        </p:grpSpPr>
        <p:sp>
          <p:nvSpPr>
            <p:cNvPr id="29" name="TextBox 28">
              <a:extLst>
                <a:ext uri="{FF2B5EF4-FFF2-40B4-BE49-F238E27FC236}">
                  <a16:creationId xmlns:a16="http://schemas.microsoft.com/office/drawing/2014/main" id="{FC80FB09-EED0-0D42-9046-DF90CE106E2B}"/>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30" name="Rectangle: Rounded Corners 28">
              <a:extLst>
                <a:ext uri="{FF2B5EF4-FFF2-40B4-BE49-F238E27FC236}">
                  <a16:creationId xmlns:a16="http://schemas.microsoft.com/office/drawing/2014/main" id="{C7C45FDC-41B2-CC4C-B29D-EE86B3F56A29}"/>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a:extLst>
              <a:ext uri="{FF2B5EF4-FFF2-40B4-BE49-F238E27FC236}">
                <a16:creationId xmlns:a16="http://schemas.microsoft.com/office/drawing/2014/main" id="{EB9EAF72-125B-7A42-9CE1-5A96DFD8AFF7}"/>
              </a:ext>
            </a:extLst>
          </p:cNvPr>
          <p:cNvSpPr txBox="1"/>
          <p:nvPr/>
        </p:nvSpPr>
        <p:spPr>
          <a:xfrm>
            <a:off x="8910724" y="3131504"/>
            <a:ext cx="1748794" cy="307777"/>
          </a:xfrm>
          <a:prstGeom prst="rect">
            <a:avLst/>
          </a:prstGeom>
          <a:noFill/>
        </p:spPr>
        <p:txBody>
          <a:bodyPr wrap="square" rtlCol="0">
            <a:spAutoFit/>
          </a:bodyPr>
          <a:lstStyle/>
          <a:p>
            <a:pPr algn="ctr"/>
            <a:r>
              <a:rPr lang="en-US" sz="1400" dirty="0">
                <a:solidFill>
                  <a:srgbClr val="002B64"/>
                </a:solidFill>
              </a:rPr>
              <a:t>LIGHTING PRODUCTS</a:t>
            </a:r>
          </a:p>
        </p:txBody>
      </p:sp>
      <p:sp>
        <p:nvSpPr>
          <p:cNvPr id="31" name="TextBox 30">
            <a:extLst>
              <a:ext uri="{FF2B5EF4-FFF2-40B4-BE49-F238E27FC236}">
                <a16:creationId xmlns:a16="http://schemas.microsoft.com/office/drawing/2014/main" id="{BDB95802-4BAB-B24F-9487-9F6A50D154E7}"/>
              </a:ext>
            </a:extLst>
          </p:cNvPr>
          <p:cNvSpPr txBox="1"/>
          <p:nvPr/>
        </p:nvSpPr>
        <p:spPr>
          <a:xfrm>
            <a:off x="5227302" y="3142626"/>
            <a:ext cx="1567318" cy="307777"/>
          </a:xfrm>
          <a:prstGeom prst="rect">
            <a:avLst/>
          </a:prstGeom>
          <a:noFill/>
        </p:spPr>
        <p:txBody>
          <a:bodyPr wrap="square" rtlCol="0">
            <a:spAutoFit/>
          </a:bodyPr>
          <a:lstStyle/>
          <a:p>
            <a:r>
              <a:rPr lang="en-US" sz="1400" dirty="0">
                <a:solidFill>
                  <a:srgbClr val="002B64"/>
                </a:solidFill>
              </a:rPr>
              <a:t>TRANSPORTATION</a:t>
            </a:r>
          </a:p>
        </p:txBody>
      </p:sp>
      <p:sp>
        <p:nvSpPr>
          <p:cNvPr id="32" name="TextBox 31">
            <a:extLst>
              <a:ext uri="{FF2B5EF4-FFF2-40B4-BE49-F238E27FC236}">
                <a16:creationId xmlns:a16="http://schemas.microsoft.com/office/drawing/2014/main" id="{6EDD83B2-C0B5-1B46-B7AF-A0F553D51C4D}"/>
              </a:ext>
            </a:extLst>
          </p:cNvPr>
          <p:cNvSpPr txBox="1"/>
          <p:nvPr/>
        </p:nvSpPr>
        <p:spPr>
          <a:xfrm>
            <a:off x="1412596" y="3131505"/>
            <a:ext cx="1644749" cy="307777"/>
          </a:xfrm>
          <a:prstGeom prst="rect">
            <a:avLst/>
          </a:prstGeom>
          <a:noFill/>
        </p:spPr>
        <p:txBody>
          <a:bodyPr wrap="square" rtlCol="0">
            <a:spAutoFit/>
          </a:bodyPr>
          <a:lstStyle/>
          <a:p>
            <a:r>
              <a:rPr lang="en-US" sz="1400" dirty="0">
                <a:solidFill>
                  <a:srgbClr val="002B64"/>
                </a:solidFill>
              </a:rPr>
              <a:t>POWER SOLUTIONS</a:t>
            </a:r>
          </a:p>
        </p:txBody>
      </p:sp>
      <p:cxnSp>
        <p:nvCxnSpPr>
          <p:cNvPr id="33" name="Straight Connector 32">
            <a:extLst>
              <a:ext uri="{FF2B5EF4-FFF2-40B4-BE49-F238E27FC236}">
                <a16:creationId xmlns:a16="http://schemas.microsoft.com/office/drawing/2014/main" id="{411654D1-3976-F347-A057-7EB963A6E750}"/>
              </a:ext>
            </a:extLst>
          </p:cNvPr>
          <p:cNvCxnSpPr>
            <a:cxnSpLocks/>
          </p:cNvCxnSpPr>
          <p:nvPr/>
        </p:nvCxnSpPr>
        <p:spPr>
          <a:xfrm>
            <a:off x="4130973" y="1429116"/>
            <a:ext cx="0" cy="4444563"/>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2BD03847-1F29-F14F-A274-DB9D06DC01B9}"/>
              </a:ext>
            </a:extLst>
          </p:cNvPr>
          <p:cNvSpPr txBox="1"/>
          <p:nvPr/>
        </p:nvSpPr>
        <p:spPr>
          <a:xfrm>
            <a:off x="8173176" y="3505669"/>
            <a:ext cx="3337560" cy="2368009"/>
          </a:xfrm>
          <a:prstGeom prst="rect">
            <a:avLst/>
          </a:prstGeom>
          <a:noFill/>
        </p:spPr>
        <p:txBody>
          <a:bodyPr wrap="square" rtlCol="0">
            <a:no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Howard Lighting Products offers lamps, ballasts, and fixtures, including linear fluorescent, compact fluorescent, high intensity discharge (HID), and halogen lamps as well as electronic and magnetic fluorescent, and magnetic HID ballasts. In addition, Howard Lighting also offers a wide array of HID fixtures.</a:t>
            </a:r>
          </a:p>
        </p:txBody>
      </p:sp>
      <p:sp>
        <p:nvSpPr>
          <p:cNvPr id="36" name="TextBox 35">
            <a:extLst>
              <a:ext uri="{FF2B5EF4-FFF2-40B4-BE49-F238E27FC236}">
                <a16:creationId xmlns:a16="http://schemas.microsoft.com/office/drawing/2014/main" id="{10BCDE93-494D-3F42-B415-EE39FE9DE47C}"/>
              </a:ext>
            </a:extLst>
          </p:cNvPr>
          <p:cNvSpPr txBox="1"/>
          <p:nvPr/>
        </p:nvSpPr>
        <p:spPr>
          <a:xfrm>
            <a:off x="592048" y="3558422"/>
            <a:ext cx="3332851" cy="2031325"/>
          </a:xfrm>
          <a:prstGeom prst="rect">
            <a:avLst/>
          </a:prstGeom>
          <a:noFill/>
        </p:spPr>
        <p:txBody>
          <a:bodyPr wrap="square" rtlCol="0">
            <a:sp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Howard Power Solutions is the nation’s leading producer of distribution transformers. Howard Power Solutions also produces medium-power transformers, substation transformers, voltage regulators, junction enclosures, pad-mounted sectionalizing equipment, dry-type transformers, and OEM transformer components</a:t>
            </a:r>
            <a:r>
              <a:rPr lang="en-US" sz="1400" dirty="0">
                <a:solidFill>
                  <a:srgbClr val="666666"/>
                </a:solidFill>
                <a:latin typeface="Arial" panose="020B0604020202020204" pitchFamily="34" charset="0"/>
                <a:cs typeface="Arial" panose="020B0604020202020204" pitchFamily="34" charset="0"/>
              </a:rPr>
              <a:t>.</a:t>
            </a:r>
          </a:p>
        </p:txBody>
      </p:sp>
      <p:sp>
        <p:nvSpPr>
          <p:cNvPr id="37" name="TextBox 36">
            <a:extLst>
              <a:ext uri="{FF2B5EF4-FFF2-40B4-BE49-F238E27FC236}">
                <a16:creationId xmlns:a16="http://schemas.microsoft.com/office/drawing/2014/main" id="{021782BB-D34F-1F4A-8139-B93D49F14002}"/>
              </a:ext>
            </a:extLst>
          </p:cNvPr>
          <p:cNvSpPr txBox="1"/>
          <p:nvPr/>
        </p:nvSpPr>
        <p:spPr>
          <a:xfrm>
            <a:off x="4343791" y="3558422"/>
            <a:ext cx="3337560" cy="2029968"/>
          </a:xfrm>
          <a:prstGeom prst="rect">
            <a:avLst/>
          </a:prstGeom>
          <a:noFill/>
        </p:spPr>
        <p:txBody>
          <a:bodyPr wrap="square" rtlCol="0">
            <a:no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Howard Transportation is a wholly-owned subsidiary of Howard Industries that operates a fleet of 200+ trucks that transport goods throughout the U.S. as a long-haul, flat-bed common carrier truck line and brokerage operation.</a:t>
            </a:r>
          </a:p>
        </p:txBody>
      </p:sp>
      <p:pic>
        <p:nvPicPr>
          <p:cNvPr id="2" name="Picture 1">
            <a:extLst>
              <a:ext uri="{FF2B5EF4-FFF2-40B4-BE49-F238E27FC236}">
                <a16:creationId xmlns:a16="http://schemas.microsoft.com/office/drawing/2014/main" id="{F518D8BF-A4E3-F644-B9C3-E6DDD166F242}"/>
              </a:ext>
            </a:extLst>
          </p:cNvPr>
          <p:cNvPicPr>
            <a:picLocks noChangeAspect="1"/>
          </p:cNvPicPr>
          <p:nvPr/>
        </p:nvPicPr>
        <p:blipFill>
          <a:blip r:embed="rId3"/>
          <a:stretch>
            <a:fillRect/>
          </a:stretch>
        </p:blipFill>
        <p:spPr>
          <a:xfrm>
            <a:off x="1186967" y="2667795"/>
            <a:ext cx="2096008" cy="457579"/>
          </a:xfrm>
          <a:prstGeom prst="rect">
            <a:avLst/>
          </a:prstGeom>
        </p:spPr>
      </p:pic>
      <p:pic>
        <p:nvPicPr>
          <p:cNvPr id="41" name="Picture 40">
            <a:extLst>
              <a:ext uri="{FF2B5EF4-FFF2-40B4-BE49-F238E27FC236}">
                <a16:creationId xmlns:a16="http://schemas.microsoft.com/office/drawing/2014/main" id="{26EF1544-9935-7549-8FA5-46D57B782621}"/>
              </a:ext>
            </a:extLst>
          </p:cNvPr>
          <p:cNvPicPr>
            <a:picLocks noChangeAspect="1"/>
          </p:cNvPicPr>
          <p:nvPr/>
        </p:nvPicPr>
        <p:blipFill>
          <a:blip r:embed="rId3"/>
          <a:stretch>
            <a:fillRect/>
          </a:stretch>
        </p:blipFill>
        <p:spPr>
          <a:xfrm>
            <a:off x="4962536" y="2667795"/>
            <a:ext cx="2096008" cy="457579"/>
          </a:xfrm>
          <a:prstGeom prst="rect">
            <a:avLst/>
          </a:prstGeom>
        </p:spPr>
      </p:pic>
      <p:pic>
        <p:nvPicPr>
          <p:cNvPr id="42" name="Picture 41">
            <a:extLst>
              <a:ext uri="{FF2B5EF4-FFF2-40B4-BE49-F238E27FC236}">
                <a16:creationId xmlns:a16="http://schemas.microsoft.com/office/drawing/2014/main" id="{E7A26B44-70B3-4749-9C3F-21454525A960}"/>
              </a:ext>
            </a:extLst>
          </p:cNvPr>
          <p:cNvPicPr>
            <a:picLocks noChangeAspect="1"/>
          </p:cNvPicPr>
          <p:nvPr/>
        </p:nvPicPr>
        <p:blipFill>
          <a:blip r:embed="rId3"/>
          <a:stretch>
            <a:fillRect/>
          </a:stretch>
        </p:blipFill>
        <p:spPr>
          <a:xfrm>
            <a:off x="8737117" y="2667795"/>
            <a:ext cx="2096008" cy="457579"/>
          </a:xfrm>
          <a:prstGeom prst="rect">
            <a:avLst/>
          </a:prstGeom>
        </p:spPr>
      </p:pic>
      <p:pic>
        <p:nvPicPr>
          <p:cNvPr id="43" name="Picture 42">
            <a:extLst>
              <a:ext uri="{FF2B5EF4-FFF2-40B4-BE49-F238E27FC236}">
                <a16:creationId xmlns:a16="http://schemas.microsoft.com/office/drawing/2014/main" id="{78ED2EC4-6C72-AE43-B0B4-D565F3F264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25765" y="1599804"/>
            <a:ext cx="756982" cy="756982"/>
          </a:xfrm>
          <a:prstGeom prst="rect">
            <a:avLst/>
          </a:prstGeom>
        </p:spPr>
      </p:pic>
      <p:pic>
        <p:nvPicPr>
          <p:cNvPr id="44" name="Picture 43">
            <a:extLst>
              <a:ext uri="{FF2B5EF4-FFF2-40B4-BE49-F238E27FC236}">
                <a16:creationId xmlns:a16="http://schemas.microsoft.com/office/drawing/2014/main" id="{A0C39697-DF26-994F-B427-1D4EA19817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3364" y="1606343"/>
            <a:ext cx="783212" cy="783212"/>
          </a:xfrm>
          <a:prstGeom prst="rect">
            <a:avLst/>
          </a:prstGeom>
        </p:spPr>
      </p:pic>
      <p:pic>
        <p:nvPicPr>
          <p:cNvPr id="45" name="Picture 44">
            <a:extLst>
              <a:ext uri="{FF2B5EF4-FFF2-40B4-BE49-F238E27FC236}">
                <a16:creationId xmlns:a16="http://schemas.microsoft.com/office/drawing/2014/main" id="{02DDCB81-36AE-FE48-A90A-DA30779C6E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13849" y="1602525"/>
            <a:ext cx="793381" cy="793381"/>
          </a:xfrm>
          <a:prstGeom prst="rect">
            <a:avLst/>
          </a:prstGeom>
        </p:spPr>
      </p:pic>
      <p:cxnSp>
        <p:nvCxnSpPr>
          <p:cNvPr id="53" name="Straight Connector 52">
            <a:extLst>
              <a:ext uri="{FF2B5EF4-FFF2-40B4-BE49-F238E27FC236}">
                <a16:creationId xmlns:a16="http://schemas.microsoft.com/office/drawing/2014/main" id="{DE4F3DB2-006C-F942-B995-2A6130DEBC4E}"/>
              </a:ext>
            </a:extLst>
          </p:cNvPr>
          <p:cNvCxnSpPr>
            <a:cxnSpLocks/>
          </p:cNvCxnSpPr>
          <p:nvPr/>
        </p:nvCxnSpPr>
        <p:spPr>
          <a:xfrm>
            <a:off x="7866497" y="1429116"/>
            <a:ext cx="0" cy="4444563"/>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78372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13</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3327583" y="507678"/>
            <a:ext cx="6127383"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CORPORATE DIVISIONS</a:t>
            </a:r>
          </a:p>
        </p:txBody>
      </p:sp>
      <p:grpSp>
        <p:nvGrpSpPr>
          <p:cNvPr id="28" name="Group 27">
            <a:extLst>
              <a:ext uri="{FF2B5EF4-FFF2-40B4-BE49-F238E27FC236}">
                <a16:creationId xmlns:a16="http://schemas.microsoft.com/office/drawing/2014/main" id="{A84AE42F-5C6D-5946-A01B-C0FCDB2CA32D}"/>
              </a:ext>
            </a:extLst>
          </p:cNvPr>
          <p:cNvGrpSpPr/>
          <p:nvPr/>
        </p:nvGrpSpPr>
        <p:grpSpPr>
          <a:xfrm>
            <a:off x="2417761" y="414971"/>
            <a:ext cx="758541" cy="830997"/>
            <a:chOff x="10354018" y="2167987"/>
            <a:chExt cx="842437" cy="959912"/>
          </a:xfrm>
        </p:grpSpPr>
        <p:sp>
          <p:nvSpPr>
            <p:cNvPr id="29" name="TextBox 28">
              <a:extLst>
                <a:ext uri="{FF2B5EF4-FFF2-40B4-BE49-F238E27FC236}">
                  <a16:creationId xmlns:a16="http://schemas.microsoft.com/office/drawing/2014/main" id="{FC80FB09-EED0-0D42-9046-DF90CE106E2B}"/>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30" name="Rectangle: Rounded Corners 28">
              <a:extLst>
                <a:ext uri="{FF2B5EF4-FFF2-40B4-BE49-F238E27FC236}">
                  <a16:creationId xmlns:a16="http://schemas.microsoft.com/office/drawing/2014/main" id="{C7C45FDC-41B2-CC4C-B29D-EE86B3F56A29}"/>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2" name="TextBox 31">
            <a:extLst>
              <a:ext uri="{FF2B5EF4-FFF2-40B4-BE49-F238E27FC236}">
                <a16:creationId xmlns:a16="http://schemas.microsoft.com/office/drawing/2014/main" id="{6EDD83B2-C0B5-1B46-B7AF-A0F553D51C4D}"/>
              </a:ext>
            </a:extLst>
          </p:cNvPr>
          <p:cNvSpPr txBox="1"/>
          <p:nvPr/>
        </p:nvSpPr>
        <p:spPr>
          <a:xfrm>
            <a:off x="858210" y="3624810"/>
            <a:ext cx="2096009" cy="307777"/>
          </a:xfrm>
          <a:prstGeom prst="rect">
            <a:avLst/>
          </a:prstGeom>
          <a:noFill/>
        </p:spPr>
        <p:txBody>
          <a:bodyPr wrap="square" rtlCol="0">
            <a:spAutoFit/>
          </a:bodyPr>
          <a:lstStyle/>
          <a:p>
            <a:pPr algn="ctr"/>
            <a:r>
              <a:rPr lang="en-US" sz="1400" dirty="0">
                <a:solidFill>
                  <a:srgbClr val="002B64"/>
                </a:solidFill>
              </a:rPr>
              <a:t>TECHNOLOGY SOLUTIONS</a:t>
            </a:r>
          </a:p>
        </p:txBody>
      </p:sp>
      <p:cxnSp>
        <p:nvCxnSpPr>
          <p:cNvPr id="33" name="Straight Connector 32">
            <a:extLst>
              <a:ext uri="{FF2B5EF4-FFF2-40B4-BE49-F238E27FC236}">
                <a16:creationId xmlns:a16="http://schemas.microsoft.com/office/drawing/2014/main" id="{411654D1-3976-F347-A057-7EB963A6E750}"/>
              </a:ext>
            </a:extLst>
          </p:cNvPr>
          <p:cNvCxnSpPr>
            <a:cxnSpLocks/>
          </p:cNvCxnSpPr>
          <p:nvPr/>
        </p:nvCxnSpPr>
        <p:spPr>
          <a:xfrm>
            <a:off x="3477450" y="1780000"/>
            <a:ext cx="0" cy="3345832"/>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21782BB-D34F-1F4A-8139-B93D49F14002}"/>
              </a:ext>
            </a:extLst>
          </p:cNvPr>
          <p:cNvSpPr txBox="1"/>
          <p:nvPr/>
        </p:nvSpPr>
        <p:spPr>
          <a:xfrm>
            <a:off x="3921512" y="1859868"/>
            <a:ext cx="7387010" cy="3256025"/>
          </a:xfrm>
          <a:prstGeom prst="rect">
            <a:avLst/>
          </a:prstGeom>
          <a:noFill/>
        </p:spPr>
        <p:txBody>
          <a:bodyPr wrap="square" rtlCol="0">
            <a:no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Our corporate headquarters is also home to our technology division, Howard Technology Solutions. This division brings to market cutting-edge technology that includes audiovisual and instructional solutions, network security and storage solutions, as well as installation, consulting, and design services. From distance learning and interactive classroom products to point-of-care medical carts and specialized mobility solutions, we make great technology available, and we make it affordable.</a:t>
            </a:r>
          </a:p>
          <a:p>
            <a:endParaRPr lang="en-US" sz="1400" dirty="0">
              <a:solidFill>
                <a:srgbClr val="666666"/>
              </a:solidFill>
              <a:latin typeface="Arial" panose="020B0604020202020204" pitchFamily="34" charset="0"/>
              <a:cs typeface="Arial" panose="020B0604020202020204" pitchFamily="34" charset="0"/>
            </a:endParaRPr>
          </a:p>
          <a:p>
            <a:pPr marL="285750" indent="-285750">
              <a:lnSpc>
                <a:spcPct val="150000"/>
              </a:lnSpc>
              <a:buFont typeface="Arial" panose="020B0604020202020204" pitchFamily="34" charset="0"/>
              <a:buChar char="•"/>
            </a:pPr>
            <a:r>
              <a:rPr lang="en-US" sz="1400" dirty="0">
                <a:solidFill>
                  <a:srgbClr val="002B64"/>
                </a:solidFill>
                <a:latin typeface="Arial" panose="020B0604020202020204" pitchFamily="34" charset="0"/>
                <a:cs typeface="Arial" panose="020B0604020202020204" pitchFamily="34" charset="0"/>
              </a:rPr>
              <a:t>HOWARD Education</a:t>
            </a:r>
          </a:p>
          <a:p>
            <a:pPr marL="285750" indent="-285750">
              <a:lnSpc>
                <a:spcPct val="150000"/>
              </a:lnSpc>
              <a:buFont typeface="Arial" panose="020B0604020202020204" pitchFamily="34" charset="0"/>
              <a:buChar char="•"/>
            </a:pPr>
            <a:r>
              <a:rPr lang="en-US" sz="1400" dirty="0">
                <a:solidFill>
                  <a:srgbClr val="002B64"/>
                </a:solidFill>
                <a:latin typeface="Arial" panose="020B0604020202020204" pitchFamily="34" charset="0"/>
                <a:cs typeface="Arial" panose="020B0604020202020204" pitchFamily="34" charset="0"/>
              </a:rPr>
              <a:t>HOWARD Medical</a:t>
            </a:r>
          </a:p>
          <a:p>
            <a:pPr marL="285750" indent="-285750">
              <a:lnSpc>
                <a:spcPct val="150000"/>
              </a:lnSpc>
              <a:buFont typeface="Arial" panose="020B0604020202020204" pitchFamily="34" charset="0"/>
              <a:buChar char="•"/>
            </a:pPr>
            <a:r>
              <a:rPr lang="en-US" sz="1400" dirty="0">
                <a:solidFill>
                  <a:srgbClr val="002B64"/>
                </a:solidFill>
                <a:latin typeface="Arial" panose="020B0604020202020204" pitchFamily="34" charset="0"/>
                <a:cs typeface="Arial" panose="020B0604020202020204" pitchFamily="34" charset="0"/>
              </a:rPr>
              <a:t>HOWARD Business</a:t>
            </a:r>
          </a:p>
          <a:p>
            <a:pPr marL="285750" indent="-285750">
              <a:lnSpc>
                <a:spcPct val="150000"/>
              </a:lnSpc>
              <a:buFont typeface="Arial" panose="020B0604020202020204" pitchFamily="34" charset="0"/>
              <a:buChar char="•"/>
            </a:pPr>
            <a:r>
              <a:rPr lang="en-US" sz="1400" dirty="0">
                <a:solidFill>
                  <a:srgbClr val="002B64"/>
                </a:solidFill>
                <a:latin typeface="Arial" panose="020B0604020202020204" pitchFamily="34" charset="0"/>
                <a:cs typeface="Arial" panose="020B0604020202020204" pitchFamily="34" charset="0"/>
              </a:rPr>
              <a:t>HOWARD Government</a:t>
            </a:r>
          </a:p>
          <a:p>
            <a:pPr marL="285750" indent="-285750">
              <a:lnSpc>
                <a:spcPct val="150000"/>
              </a:lnSpc>
              <a:buFont typeface="Arial" panose="020B0604020202020204" pitchFamily="34" charset="0"/>
              <a:buChar char="•"/>
            </a:pPr>
            <a:r>
              <a:rPr lang="en-US" sz="1400" dirty="0">
                <a:solidFill>
                  <a:srgbClr val="002B64"/>
                </a:solidFill>
                <a:latin typeface="Arial" panose="020B0604020202020204" pitchFamily="34" charset="0"/>
                <a:cs typeface="Arial" panose="020B0604020202020204" pitchFamily="34" charset="0"/>
              </a:rPr>
              <a:t>HOWARD Interactive</a:t>
            </a:r>
          </a:p>
        </p:txBody>
      </p:sp>
      <p:pic>
        <p:nvPicPr>
          <p:cNvPr id="2" name="Picture 1">
            <a:extLst>
              <a:ext uri="{FF2B5EF4-FFF2-40B4-BE49-F238E27FC236}">
                <a16:creationId xmlns:a16="http://schemas.microsoft.com/office/drawing/2014/main" id="{F518D8BF-A4E3-F644-B9C3-E6DDD166F242}"/>
              </a:ext>
            </a:extLst>
          </p:cNvPr>
          <p:cNvPicPr>
            <a:picLocks noChangeAspect="1"/>
          </p:cNvPicPr>
          <p:nvPr/>
        </p:nvPicPr>
        <p:blipFill>
          <a:blip r:embed="rId3"/>
          <a:stretch>
            <a:fillRect/>
          </a:stretch>
        </p:blipFill>
        <p:spPr>
          <a:xfrm>
            <a:off x="864230" y="3161100"/>
            <a:ext cx="2096008" cy="457579"/>
          </a:xfrm>
          <a:prstGeom prst="rect">
            <a:avLst/>
          </a:prstGeom>
        </p:spPr>
      </p:pic>
      <p:pic>
        <p:nvPicPr>
          <p:cNvPr id="23" name="Picture 22">
            <a:extLst>
              <a:ext uri="{FF2B5EF4-FFF2-40B4-BE49-F238E27FC236}">
                <a16:creationId xmlns:a16="http://schemas.microsoft.com/office/drawing/2014/main" id="{A7974188-80F2-9840-896C-0965A90817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654" y="2104887"/>
            <a:ext cx="813119" cy="813119"/>
          </a:xfrm>
          <a:prstGeom prst="rect">
            <a:avLst/>
          </a:prstGeom>
        </p:spPr>
      </p:pic>
    </p:spTree>
    <p:extLst>
      <p:ext uri="{BB962C8B-B14F-4D97-AF65-F5344CB8AC3E}">
        <p14:creationId xmlns:p14="http://schemas.microsoft.com/office/powerpoint/2010/main" val="53978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14</a:t>
            </a:fld>
            <a:endParaRPr lang="en-US" dirty="0"/>
          </a:p>
        </p:txBody>
      </p:sp>
      <p:pic>
        <p:nvPicPr>
          <p:cNvPr id="24" name="Picture 23">
            <a:extLst>
              <a:ext uri="{FF2B5EF4-FFF2-40B4-BE49-F238E27FC236}">
                <a16:creationId xmlns:a16="http://schemas.microsoft.com/office/drawing/2014/main" id="{A4F901BF-1A9E-B342-BCE3-FDF3D190CC43}"/>
              </a:ext>
            </a:extLst>
          </p:cNvPr>
          <p:cNvPicPr>
            <a:picLocks noChangeAspect="1"/>
          </p:cNvPicPr>
          <p:nvPr/>
        </p:nvPicPr>
        <p:blipFill>
          <a:blip r:embed="rId3"/>
          <a:srcRect/>
          <a:stretch/>
        </p:blipFill>
        <p:spPr>
          <a:xfrm>
            <a:off x="1220857" y="1368155"/>
            <a:ext cx="1625600" cy="1460500"/>
          </a:xfrm>
          <a:prstGeom prst="rect">
            <a:avLst/>
          </a:prstGeom>
        </p:spPr>
      </p:pic>
      <p:pic>
        <p:nvPicPr>
          <p:cNvPr id="25" name="Picture 24">
            <a:extLst>
              <a:ext uri="{FF2B5EF4-FFF2-40B4-BE49-F238E27FC236}">
                <a16:creationId xmlns:a16="http://schemas.microsoft.com/office/drawing/2014/main" id="{1DDE558A-4AED-E246-818F-ADF7DFFFB3A9}"/>
              </a:ext>
            </a:extLst>
          </p:cNvPr>
          <p:cNvPicPr>
            <a:picLocks noChangeAspect="1"/>
          </p:cNvPicPr>
          <p:nvPr/>
        </p:nvPicPr>
        <p:blipFill>
          <a:blip r:embed="rId4"/>
          <a:srcRect/>
          <a:stretch/>
        </p:blipFill>
        <p:spPr>
          <a:xfrm>
            <a:off x="2846457" y="1368155"/>
            <a:ext cx="1625600" cy="1460500"/>
          </a:xfrm>
          <a:prstGeom prst="rect">
            <a:avLst/>
          </a:prstGeom>
        </p:spPr>
      </p:pic>
      <p:pic>
        <p:nvPicPr>
          <p:cNvPr id="26" name="Picture 25">
            <a:extLst>
              <a:ext uri="{FF2B5EF4-FFF2-40B4-BE49-F238E27FC236}">
                <a16:creationId xmlns:a16="http://schemas.microsoft.com/office/drawing/2014/main" id="{01E8933D-5F57-A04B-9A8E-DEC64B924A21}"/>
              </a:ext>
            </a:extLst>
          </p:cNvPr>
          <p:cNvPicPr>
            <a:picLocks noChangeAspect="1"/>
          </p:cNvPicPr>
          <p:nvPr/>
        </p:nvPicPr>
        <p:blipFill>
          <a:blip r:embed="rId5"/>
          <a:srcRect/>
          <a:stretch/>
        </p:blipFill>
        <p:spPr>
          <a:xfrm>
            <a:off x="4472057" y="1368155"/>
            <a:ext cx="1625600" cy="1460500"/>
          </a:xfrm>
          <a:prstGeom prst="rect">
            <a:avLst/>
          </a:prstGeom>
        </p:spPr>
      </p:pic>
      <p:pic>
        <p:nvPicPr>
          <p:cNvPr id="34" name="Picture 33">
            <a:extLst>
              <a:ext uri="{FF2B5EF4-FFF2-40B4-BE49-F238E27FC236}">
                <a16:creationId xmlns:a16="http://schemas.microsoft.com/office/drawing/2014/main" id="{814F30A8-DEC6-D448-9137-676F51D014F2}"/>
              </a:ext>
            </a:extLst>
          </p:cNvPr>
          <p:cNvPicPr>
            <a:picLocks noChangeAspect="1"/>
          </p:cNvPicPr>
          <p:nvPr/>
        </p:nvPicPr>
        <p:blipFill>
          <a:blip r:embed="rId6"/>
          <a:srcRect/>
          <a:stretch/>
        </p:blipFill>
        <p:spPr>
          <a:xfrm>
            <a:off x="6097657" y="1368155"/>
            <a:ext cx="1625600" cy="1460500"/>
          </a:xfrm>
          <a:prstGeom prst="rect">
            <a:avLst/>
          </a:prstGeom>
        </p:spPr>
      </p:pic>
      <p:pic>
        <p:nvPicPr>
          <p:cNvPr id="38" name="Picture 37">
            <a:extLst>
              <a:ext uri="{FF2B5EF4-FFF2-40B4-BE49-F238E27FC236}">
                <a16:creationId xmlns:a16="http://schemas.microsoft.com/office/drawing/2014/main" id="{452F1583-B24F-1843-947F-8BFCD3F132E7}"/>
              </a:ext>
            </a:extLst>
          </p:cNvPr>
          <p:cNvPicPr>
            <a:picLocks noChangeAspect="1"/>
          </p:cNvPicPr>
          <p:nvPr/>
        </p:nvPicPr>
        <p:blipFill>
          <a:blip r:embed="rId7"/>
          <a:srcRect/>
          <a:stretch/>
        </p:blipFill>
        <p:spPr>
          <a:xfrm>
            <a:off x="7723257" y="1368155"/>
            <a:ext cx="1625600" cy="1460500"/>
          </a:xfrm>
          <a:prstGeom prst="rect">
            <a:avLst/>
          </a:prstGeom>
        </p:spPr>
      </p:pic>
      <p:pic>
        <p:nvPicPr>
          <p:cNvPr id="39" name="Picture 38">
            <a:extLst>
              <a:ext uri="{FF2B5EF4-FFF2-40B4-BE49-F238E27FC236}">
                <a16:creationId xmlns:a16="http://schemas.microsoft.com/office/drawing/2014/main" id="{61180876-59F7-AD4B-981B-9E482836C5BC}"/>
              </a:ext>
            </a:extLst>
          </p:cNvPr>
          <p:cNvPicPr>
            <a:picLocks noChangeAspect="1"/>
          </p:cNvPicPr>
          <p:nvPr/>
        </p:nvPicPr>
        <p:blipFill>
          <a:blip r:embed="rId8"/>
          <a:srcRect/>
          <a:stretch/>
        </p:blipFill>
        <p:spPr>
          <a:xfrm>
            <a:off x="9348857" y="1368155"/>
            <a:ext cx="1625600" cy="1460500"/>
          </a:xfrm>
          <a:prstGeom prst="rect">
            <a:avLst/>
          </a:prstGeom>
        </p:spPr>
      </p:pic>
      <p:pic>
        <p:nvPicPr>
          <p:cNvPr id="40" name="Picture 39">
            <a:extLst>
              <a:ext uri="{FF2B5EF4-FFF2-40B4-BE49-F238E27FC236}">
                <a16:creationId xmlns:a16="http://schemas.microsoft.com/office/drawing/2014/main" id="{09CB7975-68F3-2241-B2A1-ACBE4ABAF065}"/>
              </a:ext>
            </a:extLst>
          </p:cNvPr>
          <p:cNvPicPr>
            <a:picLocks noChangeAspect="1"/>
          </p:cNvPicPr>
          <p:nvPr/>
        </p:nvPicPr>
        <p:blipFill>
          <a:blip r:embed="rId9"/>
          <a:srcRect/>
          <a:stretch/>
        </p:blipFill>
        <p:spPr>
          <a:xfrm>
            <a:off x="1994134" y="3733824"/>
            <a:ext cx="1625600" cy="1460500"/>
          </a:xfrm>
          <a:prstGeom prst="rect">
            <a:avLst/>
          </a:prstGeom>
        </p:spPr>
      </p:pic>
      <p:pic>
        <p:nvPicPr>
          <p:cNvPr id="46" name="Picture 45">
            <a:extLst>
              <a:ext uri="{FF2B5EF4-FFF2-40B4-BE49-F238E27FC236}">
                <a16:creationId xmlns:a16="http://schemas.microsoft.com/office/drawing/2014/main" id="{011B85FC-B5EF-DB4B-BA60-E5C77E5EBEFF}"/>
              </a:ext>
            </a:extLst>
          </p:cNvPr>
          <p:cNvPicPr>
            <a:picLocks noChangeAspect="1"/>
          </p:cNvPicPr>
          <p:nvPr/>
        </p:nvPicPr>
        <p:blipFill>
          <a:blip r:embed="rId10"/>
          <a:srcRect/>
          <a:stretch/>
        </p:blipFill>
        <p:spPr>
          <a:xfrm>
            <a:off x="3619734" y="3733824"/>
            <a:ext cx="1625600" cy="1460500"/>
          </a:xfrm>
          <a:prstGeom prst="rect">
            <a:avLst/>
          </a:prstGeom>
        </p:spPr>
      </p:pic>
      <p:pic>
        <p:nvPicPr>
          <p:cNvPr id="47" name="Picture 46">
            <a:extLst>
              <a:ext uri="{FF2B5EF4-FFF2-40B4-BE49-F238E27FC236}">
                <a16:creationId xmlns:a16="http://schemas.microsoft.com/office/drawing/2014/main" id="{58F592C6-DF1B-4D40-8FC0-F90B42B84089}"/>
              </a:ext>
            </a:extLst>
          </p:cNvPr>
          <p:cNvPicPr>
            <a:picLocks noChangeAspect="1"/>
          </p:cNvPicPr>
          <p:nvPr/>
        </p:nvPicPr>
        <p:blipFill>
          <a:blip r:embed="rId11"/>
          <a:srcRect/>
          <a:stretch/>
        </p:blipFill>
        <p:spPr>
          <a:xfrm>
            <a:off x="5245334" y="3733824"/>
            <a:ext cx="1625600" cy="1460500"/>
          </a:xfrm>
          <a:prstGeom prst="rect">
            <a:avLst/>
          </a:prstGeom>
        </p:spPr>
      </p:pic>
      <p:sp>
        <p:nvSpPr>
          <p:cNvPr id="49" name="Rectangle 48">
            <a:extLst>
              <a:ext uri="{FF2B5EF4-FFF2-40B4-BE49-F238E27FC236}">
                <a16:creationId xmlns:a16="http://schemas.microsoft.com/office/drawing/2014/main" id="{49BDE557-5947-7644-A3A6-C8C6C0D4B17A}"/>
              </a:ext>
            </a:extLst>
          </p:cNvPr>
          <p:cNvSpPr/>
          <p:nvPr/>
        </p:nvSpPr>
        <p:spPr>
          <a:xfrm>
            <a:off x="12208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Computing Solutions</a:t>
            </a:r>
          </a:p>
        </p:txBody>
      </p:sp>
      <p:sp>
        <p:nvSpPr>
          <p:cNvPr id="60" name="Rectangle 59">
            <a:extLst>
              <a:ext uri="{FF2B5EF4-FFF2-40B4-BE49-F238E27FC236}">
                <a16:creationId xmlns:a16="http://schemas.microsoft.com/office/drawing/2014/main" id="{FD0156E3-DDD4-7B41-B9B7-5AED4F2C1F87}"/>
              </a:ext>
            </a:extLst>
          </p:cNvPr>
          <p:cNvSpPr/>
          <p:nvPr/>
        </p:nvSpPr>
        <p:spPr>
          <a:xfrm>
            <a:off x="28464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Audiovisual Solutions</a:t>
            </a:r>
          </a:p>
        </p:txBody>
      </p:sp>
      <p:sp>
        <p:nvSpPr>
          <p:cNvPr id="61" name="Rectangle 60">
            <a:extLst>
              <a:ext uri="{FF2B5EF4-FFF2-40B4-BE49-F238E27FC236}">
                <a16:creationId xmlns:a16="http://schemas.microsoft.com/office/drawing/2014/main" id="{79E98D17-12A7-A54B-B123-94C9AB4FB7EB}"/>
              </a:ext>
            </a:extLst>
          </p:cNvPr>
          <p:cNvSpPr/>
          <p:nvPr/>
        </p:nvSpPr>
        <p:spPr>
          <a:xfrm>
            <a:off x="44720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Network</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Solutions</a:t>
            </a:r>
          </a:p>
        </p:txBody>
      </p:sp>
      <p:sp>
        <p:nvSpPr>
          <p:cNvPr id="62" name="Rectangle 61">
            <a:extLst>
              <a:ext uri="{FF2B5EF4-FFF2-40B4-BE49-F238E27FC236}">
                <a16:creationId xmlns:a16="http://schemas.microsoft.com/office/drawing/2014/main" id="{5A2D581B-763C-2C45-93D0-380CF6C4E76A}"/>
              </a:ext>
            </a:extLst>
          </p:cNvPr>
          <p:cNvSpPr/>
          <p:nvPr/>
        </p:nvSpPr>
        <p:spPr>
          <a:xfrm>
            <a:off x="60976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Virtualization Solutions</a:t>
            </a:r>
          </a:p>
        </p:txBody>
      </p:sp>
      <p:sp>
        <p:nvSpPr>
          <p:cNvPr id="63" name="Rectangle 62">
            <a:extLst>
              <a:ext uri="{FF2B5EF4-FFF2-40B4-BE49-F238E27FC236}">
                <a16:creationId xmlns:a16="http://schemas.microsoft.com/office/drawing/2014/main" id="{3E3CB63F-F013-A241-BBD9-5E94FB90C666}"/>
              </a:ext>
            </a:extLst>
          </p:cNvPr>
          <p:cNvSpPr/>
          <p:nvPr/>
        </p:nvSpPr>
        <p:spPr>
          <a:xfrm>
            <a:off x="77232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Physical </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Security</a:t>
            </a:r>
          </a:p>
        </p:txBody>
      </p:sp>
      <p:sp>
        <p:nvSpPr>
          <p:cNvPr id="64" name="Rectangle 63">
            <a:extLst>
              <a:ext uri="{FF2B5EF4-FFF2-40B4-BE49-F238E27FC236}">
                <a16:creationId xmlns:a16="http://schemas.microsoft.com/office/drawing/2014/main" id="{D19661D6-98AF-1E42-8268-3A78BF55A870}"/>
              </a:ext>
            </a:extLst>
          </p:cNvPr>
          <p:cNvSpPr/>
          <p:nvPr/>
        </p:nvSpPr>
        <p:spPr>
          <a:xfrm>
            <a:off x="93488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Kiosks and</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Digital Signage</a:t>
            </a:r>
          </a:p>
        </p:txBody>
      </p:sp>
      <p:pic>
        <p:nvPicPr>
          <p:cNvPr id="65" name="Picture 64">
            <a:extLst>
              <a:ext uri="{FF2B5EF4-FFF2-40B4-BE49-F238E27FC236}">
                <a16:creationId xmlns:a16="http://schemas.microsoft.com/office/drawing/2014/main" id="{614FF63D-D761-734F-969B-9B73EE480484}"/>
              </a:ext>
            </a:extLst>
          </p:cNvPr>
          <p:cNvPicPr>
            <a:picLocks noChangeAspect="1"/>
          </p:cNvPicPr>
          <p:nvPr/>
        </p:nvPicPr>
        <p:blipFill>
          <a:blip r:embed="rId12"/>
          <a:srcRect/>
          <a:stretch/>
        </p:blipFill>
        <p:spPr>
          <a:xfrm>
            <a:off x="6870934" y="3738951"/>
            <a:ext cx="1628427" cy="1457347"/>
          </a:xfrm>
          <a:prstGeom prst="rect">
            <a:avLst/>
          </a:prstGeom>
        </p:spPr>
      </p:pic>
      <p:sp>
        <p:nvSpPr>
          <p:cNvPr id="66" name="Rectangle 65">
            <a:extLst>
              <a:ext uri="{FF2B5EF4-FFF2-40B4-BE49-F238E27FC236}">
                <a16:creationId xmlns:a16="http://schemas.microsoft.com/office/drawing/2014/main" id="{ABBC6939-7787-914E-B0B6-4FA4D1311CC9}"/>
              </a:ext>
            </a:extLst>
          </p:cNvPr>
          <p:cNvSpPr/>
          <p:nvPr/>
        </p:nvSpPr>
        <p:spPr>
          <a:xfrm>
            <a:off x="1994134"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Software Solutions</a:t>
            </a:r>
          </a:p>
        </p:txBody>
      </p:sp>
      <p:sp>
        <p:nvSpPr>
          <p:cNvPr id="67" name="Rectangle 66">
            <a:extLst>
              <a:ext uri="{FF2B5EF4-FFF2-40B4-BE49-F238E27FC236}">
                <a16:creationId xmlns:a16="http://schemas.microsoft.com/office/drawing/2014/main" id="{7343BB14-9DBF-BC43-A1BD-ECBC77C32978}"/>
              </a:ext>
            </a:extLst>
          </p:cNvPr>
          <p:cNvSpPr/>
          <p:nvPr/>
        </p:nvSpPr>
        <p:spPr>
          <a:xfrm>
            <a:off x="3619734"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Professional</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Services</a:t>
            </a:r>
          </a:p>
        </p:txBody>
      </p:sp>
      <p:sp>
        <p:nvSpPr>
          <p:cNvPr id="68" name="Rectangle 67">
            <a:extLst>
              <a:ext uri="{FF2B5EF4-FFF2-40B4-BE49-F238E27FC236}">
                <a16:creationId xmlns:a16="http://schemas.microsoft.com/office/drawing/2014/main" id="{810BDAC5-1B62-FA49-BEE8-F3AE7C61DBCF}"/>
              </a:ext>
            </a:extLst>
          </p:cNvPr>
          <p:cNvSpPr/>
          <p:nvPr/>
        </p:nvSpPr>
        <p:spPr>
          <a:xfrm>
            <a:off x="5245334"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Everyday</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Accessories</a:t>
            </a:r>
          </a:p>
        </p:txBody>
      </p:sp>
      <p:sp>
        <p:nvSpPr>
          <p:cNvPr id="69" name="Rectangle 68">
            <a:extLst>
              <a:ext uri="{FF2B5EF4-FFF2-40B4-BE49-F238E27FC236}">
                <a16:creationId xmlns:a16="http://schemas.microsoft.com/office/drawing/2014/main" id="{65F3DB3C-2DC0-9E49-9BBE-87B6F10D9CDF}"/>
              </a:ext>
            </a:extLst>
          </p:cNvPr>
          <p:cNvSpPr/>
          <p:nvPr/>
        </p:nvSpPr>
        <p:spPr>
          <a:xfrm>
            <a:off x="6870934"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Vehicle</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Solutions</a:t>
            </a:r>
          </a:p>
        </p:txBody>
      </p:sp>
      <p:pic>
        <p:nvPicPr>
          <p:cNvPr id="28" name="Picture 27">
            <a:extLst>
              <a:ext uri="{FF2B5EF4-FFF2-40B4-BE49-F238E27FC236}">
                <a16:creationId xmlns:a16="http://schemas.microsoft.com/office/drawing/2014/main" id="{08C44B3C-6DEC-B74E-9901-C668E7A476C5}"/>
              </a:ext>
            </a:extLst>
          </p:cNvPr>
          <p:cNvPicPr>
            <a:picLocks noChangeAspect="1"/>
          </p:cNvPicPr>
          <p:nvPr/>
        </p:nvPicPr>
        <p:blipFill>
          <a:blip r:embed="rId13"/>
          <a:srcRect/>
          <a:stretch/>
        </p:blipFill>
        <p:spPr>
          <a:xfrm>
            <a:off x="8496535" y="3738946"/>
            <a:ext cx="1625599" cy="1454817"/>
          </a:xfrm>
          <a:prstGeom prst="rect">
            <a:avLst/>
          </a:prstGeom>
        </p:spPr>
      </p:pic>
      <p:sp>
        <p:nvSpPr>
          <p:cNvPr id="29" name="Rectangle 28">
            <a:extLst>
              <a:ext uri="{FF2B5EF4-FFF2-40B4-BE49-F238E27FC236}">
                <a16:creationId xmlns:a16="http://schemas.microsoft.com/office/drawing/2014/main" id="{C4F05183-4782-984A-B4E6-21321DD2F717}"/>
              </a:ext>
            </a:extLst>
          </p:cNvPr>
          <p:cNvSpPr/>
          <p:nvPr/>
        </p:nvSpPr>
        <p:spPr>
          <a:xfrm>
            <a:off x="8496535"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Infection</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Control</a:t>
            </a:r>
          </a:p>
        </p:txBody>
      </p:sp>
      <p:sp>
        <p:nvSpPr>
          <p:cNvPr id="30" name="TextBox 29">
            <a:extLst>
              <a:ext uri="{FF2B5EF4-FFF2-40B4-BE49-F238E27FC236}">
                <a16:creationId xmlns:a16="http://schemas.microsoft.com/office/drawing/2014/main" id="{1FA3B64F-9BAF-694E-91EC-89870B7B6FB4}"/>
              </a:ext>
            </a:extLst>
          </p:cNvPr>
          <p:cNvSpPr txBox="1"/>
          <p:nvPr/>
        </p:nvSpPr>
        <p:spPr>
          <a:xfrm>
            <a:off x="901308" y="304906"/>
            <a:ext cx="10389383" cy="707886"/>
          </a:xfrm>
          <a:prstGeom prst="rect">
            <a:avLst/>
          </a:prstGeom>
          <a:noFill/>
        </p:spPr>
        <p:txBody>
          <a:bodyPr wrap="none" rtlCol="0">
            <a:spAutoFit/>
          </a:bodyPr>
          <a:lstStyle/>
          <a:p>
            <a:r>
              <a:rPr lang="en-US" sz="4000" b="1" dirty="0">
                <a:solidFill>
                  <a:srgbClr val="002B64"/>
                </a:solidFill>
                <a:latin typeface="Arial" panose="020B0604020202020204" pitchFamily="34" charset="0"/>
                <a:ea typeface="Malgun Gothic" panose="020B0503020000020004" pitchFamily="34" charset="-127"/>
                <a:cs typeface="Arial" panose="020B0604020202020204" pitchFamily="34" charset="0"/>
              </a:rPr>
              <a:t>Business and Government</a:t>
            </a:r>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 One-Stop-Shop</a:t>
            </a:r>
            <a:endParaRPr lang="en-US" sz="4000" b="1" dirty="0">
              <a:solidFill>
                <a:srgbClr val="002B64"/>
              </a:solidFill>
              <a:latin typeface="Arial" panose="020B0604020202020204" pitchFamily="34" charset="0"/>
              <a:ea typeface="Malgun Gothic" panose="020B0503020000020004" pitchFamily="34" charset="-127"/>
              <a:cs typeface="Arial" panose="020B0604020202020204" pitchFamily="34" charset="0"/>
            </a:endParaRPr>
          </a:p>
        </p:txBody>
      </p:sp>
    </p:spTree>
    <p:extLst>
      <p:ext uri="{BB962C8B-B14F-4D97-AF65-F5344CB8AC3E}">
        <p14:creationId xmlns:p14="http://schemas.microsoft.com/office/powerpoint/2010/main" val="31220151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15</a:t>
            </a:fld>
            <a:endParaRPr lang="en-US" dirty="0"/>
          </a:p>
        </p:txBody>
      </p:sp>
      <p:pic>
        <p:nvPicPr>
          <p:cNvPr id="24" name="Picture 23">
            <a:extLst>
              <a:ext uri="{FF2B5EF4-FFF2-40B4-BE49-F238E27FC236}">
                <a16:creationId xmlns:a16="http://schemas.microsoft.com/office/drawing/2014/main" id="{A4F901BF-1A9E-B342-BCE3-FDF3D190CC43}"/>
              </a:ext>
            </a:extLst>
          </p:cNvPr>
          <p:cNvPicPr>
            <a:picLocks noChangeAspect="1"/>
          </p:cNvPicPr>
          <p:nvPr/>
        </p:nvPicPr>
        <p:blipFill>
          <a:blip r:embed="rId3"/>
          <a:srcRect/>
          <a:stretch/>
        </p:blipFill>
        <p:spPr>
          <a:xfrm>
            <a:off x="1220857" y="1368155"/>
            <a:ext cx="1625600" cy="1460500"/>
          </a:xfrm>
          <a:prstGeom prst="rect">
            <a:avLst/>
          </a:prstGeom>
        </p:spPr>
      </p:pic>
      <p:pic>
        <p:nvPicPr>
          <p:cNvPr id="25" name="Picture 24">
            <a:extLst>
              <a:ext uri="{FF2B5EF4-FFF2-40B4-BE49-F238E27FC236}">
                <a16:creationId xmlns:a16="http://schemas.microsoft.com/office/drawing/2014/main" id="{1DDE558A-4AED-E246-818F-ADF7DFFFB3A9}"/>
              </a:ext>
            </a:extLst>
          </p:cNvPr>
          <p:cNvPicPr>
            <a:picLocks noChangeAspect="1"/>
          </p:cNvPicPr>
          <p:nvPr/>
        </p:nvPicPr>
        <p:blipFill>
          <a:blip r:embed="rId4"/>
          <a:srcRect/>
          <a:stretch/>
        </p:blipFill>
        <p:spPr>
          <a:xfrm>
            <a:off x="2846457" y="1368155"/>
            <a:ext cx="1625600" cy="1460500"/>
          </a:xfrm>
          <a:prstGeom prst="rect">
            <a:avLst/>
          </a:prstGeom>
        </p:spPr>
      </p:pic>
      <p:pic>
        <p:nvPicPr>
          <p:cNvPr id="26" name="Picture 25">
            <a:extLst>
              <a:ext uri="{FF2B5EF4-FFF2-40B4-BE49-F238E27FC236}">
                <a16:creationId xmlns:a16="http://schemas.microsoft.com/office/drawing/2014/main" id="{01E8933D-5F57-A04B-9A8E-DEC64B924A21}"/>
              </a:ext>
            </a:extLst>
          </p:cNvPr>
          <p:cNvPicPr>
            <a:picLocks noChangeAspect="1"/>
          </p:cNvPicPr>
          <p:nvPr/>
        </p:nvPicPr>
        <p:blipFill>
          <a:blip r:embed="rId5"/>
          <a:srcRect/>
          <a:stretch/>
        </p:blipFill>
        <p:spPr>
          <a:xfrm>
            <a:off x="4472057" y="1368155"/>
            <a:ext cx="1625600" cy="1460500"/>
          </a:xfrm>
          <a:prstGeom prst="rect">
            <a:avLst/>
          </a:prstGeom>
        </p:spPr>
      </p:pic>
      <p:pic>
        <p:nvPicPr>
          <p:cNvPr id="34" name="Picture 33">
            <a:extLst>
              <a:ext uri="{FF2B5EF4-FFF2-40B4-BE49-F238E27FC236}">
                <a16:creationId xmlns:a16="http://schemas.microsoft.com/office/drawing/2014/main" id="{814F30A8-DEC6-D448-9137-676F51D014F2}"/>
              </a:ext>
            </a:extLst>
          </p:cNvPr>
          <p:cNvPicPr>
            <a:picLocks noChangeAspect="1"/>
          </p:cNvPicPr>
          <p:nvPr/>
        </p:nvPicPr>
        <p:blipFill>
          <a:blip r:embed="rId6"/>
          <a:srcRect/>
          <a:stretch/>
        </p:blipFill>
        <p:spPr>
          <a:xfrm>
            <a:off x="6097657" y="1368155"/>
            <a:ext cx="1625600" cy="1460500"/>
          </a:xfrm>
          <a:prstGeom prst="rect">
            <a:avLst/>
          </a:prstGeom>
        </p:spPr>
      </p:pic>
      <p:pic>
        <p:nvPicPr>
          <p:cNvPr id="38" name="Picture 37">
            <a:extLst>
              <a:ext uri="{FF2B5EF4-FFF2-40B4-BE49-F238E27FC236}">
                <a16:creationId xmlns:a16="http://schemas.microsoft.com/office/drawing/2014/main" id="{452F1583-B24F-1843-947F-8BFCD3F132E7}"/>
              </a:ext>
            </a:extLst>
          </p:cNvPr>
          <p:cNvPicPr>
            <a:picLocks noChangeAspect="1"/>
          </p:cNvPicPr>
          <p:nvPr/>
        </p:nvPicPr>
        <p:blipFill>
          <a:blip r:embed="rId7"/>
          <a:srcRect/>
          <a:stretch/>
        </p:blipFill>
        <p:spPr>
          <a:xfrm>
            <a:off x="7723257" y="1368155"/>
            <a:ext cx="1625600" cy="1460500"/>
          </a:xfrm>
          <a:prstGeom prst="rect">
            <a:avLst/>
          </a:prstGeom>
        </p:spPr>
      </p:pic>
      <p:pic>
        <p:nvPicPr>
          <p:cNvPr id="39" name="Picture 38">
            <a:extLst>
              <a:ext uri="{FF2B5EF4-FFF2-40B4-BE49-F238E27FC236}">
                <a16:creationId xmlns:a16="http://schemas.microsoft.com/office/drawing/2014/main" id="{61180876-59F7-AD4B-981B-9E482836C5BC}"/>
              </a:ext>
            </a:extLst>
          </p:cNvPr>
          <p:cNvPicPr>
            <a:picLocks noChangeAspect="1"/>
          </p:cNvPicPr>
          <p:nvPr/>
        </p:nvPicPr>
        <p:blipFill>
          <a:blip r:embed="rId8"/>
          <a:srcRect/>
          <a:stretch/>
        </p:blipFill>
        <p:spPr>
          <a:xfrm>
            <a:off x="9348857" y="1368155"/>
            <a:ext cx="1625600" cy="1460500"/>
          </a:xfrm>
          <a:prstGeom prst="rect">
            <a:avLst/>
          </a:prstGeom>
        </p:spPr>
      </p:pic>
      <p:pic>
        <p:nvPicPr>
          <p:cNvPr id="40" name="Picture 39">
            <a:extLst>
              <a:ext uri="{FF2B5EF4-FFF2-40B4-BE49-F238E27FC236}">
                <a16:creationId xmlns:a16="http://schemas.microsoft.com/office/drawing/2014/main" id="{09CB7975-68F3-2241-B2A1-ACBE4ABAF065}"/>
              </a:ext>
            </a:extLst>
          </p:cNvPr>
          <p:cNvPicPr>
            <a:picLocks noChangeAspect="1"/>
          </p:cNvPicPr>
          <p:nvPr/>
        </p:nvPicPr>
        <p:blipFill>
          <a:blip r:embed="rId9"/>
          <a:srcRect/>
          <a:stretch/>
        </p:blipFill>
        <p:spPr>
          <a:xfrm>
            <a:off x="1220857" y="3733824"/>
            <a:ext cx="1625600" cy="1460500"/>
          </a:xfrm>
          <a:prstGeom prst="rect">
            <a:avLst/>
          </a:prstGeom>
        </p:spPr>
      </p:pic>
      <p:pic>
        <p:nvPicPr>
          <p:cNvPr id="46" name="Picture 45">
            <a:extLst>
              <a:ext uri="{FF2B5EF4-FFF2-40B4-BE49-F238E27FC236}">
                <a16:creationId xmlns:a16="http://schemas.microsoft.com/office/drawing/2014/main" id="{011B85FC-B5EF-DB4B-BA60-E5C77E5EBEFF}"/>
              </a:ext>
            </a:extLst>
          </p:cNvPr>
          <p:cNvPicPr>
            <a:picLocks noChangeAspect="1"/>
          </p:cNvPicPr>
          <p:nvPr/>
        </p:nvPicPr>
        <p:blipFill>
          <a:blip r:embed="rId10"/>
          <a:srcRect/>
          <a:stretch/>
        </p:blipFill>
        <p:spPr>
          <a:xfrm>
            <a:off x="2846457" y="3733824"/>
            <a:ext cx="1625600" cy="1460500"/>
          </a:xfrm>
          <a:prstGeom prst="rect">
            <a:avLst/>
          </a:prstGeom>
        </p:spPr>
      </p:pic>
      <p:pic>
        <p:nvPicPr>
          <p:cNvPr id="47" name="Picture 46">
            <a:extLst>
              <a:ext uri="{FF2B5EF4-FFF2-40B4-BE49-F238E27FC236}">
                <a16:creationId xmlns:a16="http://schemas.microsoft.com/office/drawing/2014/main" id="{58F592C6-DF1B-4D40-8FC0-F90B42B84089}"/>
              </a:ext>
            </a:extLst>
          </p:cNvPr>
          <p:cNvPicPr>
            <a:picLocks noChangeAspect="1"/>
          </p:cNvPicPr>
          <p:nvPr/>
        </p:nvPicPr>
        <p:blipFill>
          <a:blip r:embed="rId11"/>
          <a:srcRect/>
          <a:stretch/>
        </p:blipFill>
        <p:spPr>
          <a:xfrm>
            <a:off x="4472057" y="3733824"/>
            <a:ext cx="1625600" cy="1460500"/>
          </a:xfrm>
          <a:prstGeom prst="rect">
            <a:avLst/>
          </a:prstGeom>
        </p:spPr>
      </p:pic>
      <p:pic>
        <p:nvPicPr>
          <p:cNvPr id="48" name="Picture 47">
            <a:extLst>
              <a:ext uri="{FF2B5EF4-FFF2-40B4-BE49-F238E27FC236}">
                <a16:creationId xmlns:a16="http://schemas.microsoft.com/office/drawing/2014/main" id="{F0C8E7F7-FDF0-FB4B-8D85-73A84BD8E7B5}"/>
              </a:ext>
            </a:extLst>
          </p:cNvPr>
          <p:cNvPicPr>
            <a:picLocks noChangeAspect="1"/>
          </p:cNvPicPr>
          <p:nvPr/>
        </p:nvPicPr>
        <p:blipFill>
          <a:blip r:embed="rId12"/>
          <a:srcRect/>
          <a:stretch/>
        </p:blipFill>
        <p:spPr>
          <a:xfrm>
            <a:off x="7723257" y="3736105"/>
            <a:ext cx="1625600" cy="1460500"/>
          </a:xfrm>
          <a:prstGeom prst="rect">
            <a:avLst/>
          </a:prstGeom>
        </p:spPr>
      </p:pic>
      <p:sp>
        <p:nvSpPr>
          <p:cNvPr id="49" name="Rectangle 48">
            <a:extLst>
              <a:ext uri="{FF2B5EF4-FFF2-40B4-BE49-F238E27FC236}">
                <a16:creationId xmlns:a16="http://schemas.microsoft.com/office/drawing/2014/main" id="{49BDE557-5947-7644-A3A6-C8C6C0D4B17A}"/>
              </a:ext>
            </a:extLst>
          </p:cNvPr>
          <p:cNvSpPr/>
          <p:nvPr/>
        </p:nvSpPr>
        <p:spPr>
          <a:xfrm>
            <a:off x="12208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Computing Solutions</a:t>
            </a:r>
          </a:p>
        </p:txBody>
      </p:sp>
      <p:sp>
        <p:nvSpPr>
          <p:cNvPr id="60" name="Rectangle 59">
            <a:extLst>
              <a:ext uri="{FF2B5EF4-FFF2-40B4-BE49-F238E27FC236}">
                <a16:creationId xmlns:a16="http://schemas.microsoft.com/office/drawing/2014/main" id="{FD0156E3-DDD4-7B41-B9B7-5AED4F2C1F87}"/>
              </a:ext>
            </a:extLst>
          </p:cNvPr>
          <p:cNvSpPr/>
          <p:nvPr/>
        </p:nvSpPr>
        <p:spPr>
          <a:xfrm>
            <a:off x="28464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Audiovisual Solutions</a:t>
            </a:r>
          </a:p>
        </p:txBody>
      </p:sp>
      <p:sp>
        <p:nvSpPr>
          <p:cNvPr id="61" name="Rectangle 60">
            <a:extLst>
              <a:ext uri="{FF2B5EF4-FFF2-40B4-BE49-F238E27FC236}">
                <a16:creationId xmlns:a16="http://schemas.microsoft.com/office/drawing/2014/main" id="{79E98D17-12A7-A54B-B123-94C9AB4FB7EB}"/>
              </a:ext>
            </a:extLst>
          </p:cNvPr>
          <p:cNvSpPr/>
          <p:nvPr/>
        </p:nvSpPr>
        <p:spPr>
          <a:xfrm>
            <a:off x="44720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Network</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Solutions</a:t>
            </a:r>
          </a:p>
        </p:txBody>
      </p:sp>
      <p:sp>
        <p:nvSpPr>
          <p:cNvPr id="62" name="Rectangle 61">
            <a:extLst>
              <a:ext uri="{FF2B5EF4-FFF2-40B4-BE49-F238E27FC236}">
                <a16:creationId xmlns:a16="http://schemas.microsoft.com/office/drawing/2014/main" id="{5A2D581B-763C-2C45-93D0-380CF6C4E76A}"/>
              </a:ext>
            </a:extLst>
          </p:cNvPr>
          <p:cNvSpPr/>
          <p:nvPr/>
        </p:nvSpPr>
        <p:spPr>
          <a:xfrm>
            <a:off x="60976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Virtualization Solutions</a:t>
            </a:r>
          </a:p>
        </p:txBody>
      </p:sp>
      <p:sp>
        <p:nvSpPr>
          <p:cNvPr id="63" name="Rectangle 62">
            <a:extLst>
              <a:ext uri="{FF2B5EF4-FFF2-40B4-BE49-F238E27FC236}">
                <a16:creationId xmlns:a16="http://schemas.microsoft.com/office/drawing/2014/main" id="{3E3CB63F-F013-A241-BBD9-5E94FB90C666}"/>
              </a:ext>
            </a:extLst>
          </p:cNvPr>
          <p:cNvSpPr/>
          <p:nvPr/>
        </p:nvSpPr>
        <p:spPr>
          <a:xfrm>
            <a:off x="77232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Physical </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Security</a:t>
            </a:r>
          </a:p>
        </p:txBody>
      </p:sp>
      <p:sp>
        <p:nvSpPr>
          <p:cNvPr id="64" name="Rectangle 63">
            <a:extLst>
              <a:ext uri="{FF2B5EF4-FFF2-40B4-BE49-F238E27FC236}">
                <a16:creationId xmlns:a16="http://schemas.microsoft.com/office/drawing/2014/main" id="{D19661D6-98AF-1E42-8268-3A78BF55A870}"/>
              </a:ext>
            </a:extLst>
          </p:cNvPr>
          <p:cNvSpPr/>
          <p:nvPr/>
        </p:nvSpPr>
        <p:spPr>
          <a:xfrm>
            <a:off x="9348857"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Kiosks and</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Digital Signage</a:t>
            </a:r>
          </a:p>
        </p:txBody>
      </p:sp>
      <p:pic>
        <p:nvPicPr>
          <p:cNvPr id="65" name="Picture 64">
            <a:extLst>
              <a:ext uri="{FF2B5EF4-FFF2-40B4-BE49-F238E27FC236}">
                <a16:creationId xmlns:a16="http://schemas.microsoft.com/office/drawing/2014/main" id="{614FF63D-D761-734F-969B-9B73EE480484}"/>
              </a:ext>
            </a:extLst>
          </p:cNvPr>
          <p:cNvPicPr>
            <a:picLocks noChangeAspect="1"/>
          </p:cNvPicPr>
          <p:nvPr/>
        </p:nvPicPr>
        <p:blipFill>
          <a:blip r:embed="rId13"/>
          <a:srcRect/>
          <a:stretch/>
        </p:blipFill>
        <p:spPr>
          <a:xfrm>
            <a:off x="6097657" y="3736105"/>
            <a:ext cx="1628427" cy="1463039"/>
          </a:xfrm>
          <a:prstGeom prst="rect">
            <a:avLst/>
          </a:prstGeom>
        </p:spPr>
      </p:pic>
      <p:sp>
        <p:nvSpPr>
          <p:cNvPr id="66" name="Rectangle 65">
            <a:extLst>
              <a:ext uri="{FF2B5EF4-FFF2-40B4-BE49-F238E27FC236}">
                <a16:creationId xmlns:a16="http://schemas.microsoft.com/office/drawing/2014/main" id="{ABBC6939-7787-914E-B0B6-4FA4D1311CC9}"/>
              </a:ext>
            </a:extLst>
          </p:cNvPr>
          <p:cNvSpPr/>
          <p:nvPr/>
        </p:nvSpPr>
        <p:spPr>
          <a:xfrm>
            <a:off x="1220857"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Software Solutions</a:t>
            </a:r>
          </a:p>
        </p:txBody>
      </p:sp>
      <p:sp>
        <p:nvSpPr>
          <p:cNvPr id="67" name="Rectangle 66">
            <a:extLst>
              <a:ext uri="{FF2B5EF4-FFF2-40B4-BE49-F238E27FC236}">
                <a16:creationId xmlns:a16="http://schemas.microsoft.com/office/drawing/2014/main" id="{7343BB14-9DBF-BC43-A1BD-ECBC77C32978}"/>
              </a:ext>
            </a:extLst>
          </p:cNvPr>
          <p:cNvSpPr/>
          <p:nvPr/>
        </p:nvSpPr>
        <p:spPr>
          <a:xfrm>
            <a:off x="2846457"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Professional</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Services</a:t>
            </a:r>
          </a:p>
        </p:txBody>
      </p:sp>
      <p:sp>
        <p:nvSpPr>
          <p:cNvPr id="68" name="Rectangle 67">
            <a:extLst>
              <a:ext uri="{FF2B5EF4-FFF2-40B4-BE49-F238E27FC236}">
                <a16:creationId xmlns:a16="http://schemas.microsoft.com/office/drawing/2014/main" id="{810BDAC5-1B62-FA49-BEE8-F3AE7C61DBCF}"/>
              </a:ext>
            </a:extLst>
          </p:cNvPr>
          <p:cNvSpPr/>
          <p:nvPr/>
        </p:nvSpPr>
        <p:spPr>
          <a:xfrm>
            <a:off x="4472057"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Everyday</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Accessories</a:t>
            </a:r>
          </a:p>
        </p:txBody>
      </p:sp>
      <p:sp>
        <p:nvSpPr>
          <p:cNvPr id="69" name="Rectangle 68">
            <a:extLst>
              <a:ext uri="{FF2B5EF4-FFF2-40B4-BE49-F238E27FC236}">
                <a16:creationId xmlns:a16="http://schemas.microsoft.com/office/drawing/2014/main" id="{65F3DB3C-2DC0-9E49-9BBE-87B6F10D9CDF}"/>
              </a:ext>
            </a:extLst>
          </p:cNvPr>
          <p:cNvSpPr/>
          <p:nvPr/>
        </p:nvSpPr>
        <p:spPr>
          <a:xfrm>
            <a:off x="6097657"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Professional</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Development</a:t>
            </a:r>
          </a:p>
        </p:txBody>
      </p:sp>
      <p:sp>
        <p:nvSpPr>
          <p:cNvPr id="70" name="Rectangle 69">
            <a:extLst>
              <a:ext uri="{FF2B5EF4-FFF2-40B4-BE49-F238E27FC236}">
                <a16:creationId xmlns:a16="http://schemas.microsoft.com/office/drawing/2014/main" id="{5197BCBC-AACC-9C42-9836-5A1C24807C4B}"/>
              </a:ext>
            </a:extLst>
          </p:cNvPr>
          <p:cNvSpPr/>
          <p:nvPr/>
        </p:nvSpPr>
        <p:spPr>
          <a:xfrm>
            <a:off x="7723257"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eSPORTS</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Solutions</a:t>
            </a:r>
          </a:p>
        </p:txBody>
      </p:sp>
      <p:pic>
        <p:nvPicPr>
          <p:cNvPr id="28" name="Picture 27">
            <a:extLst>
              <a:ext uri="{FF2B5EF4-FFF2-40B4-BE49-F238E27FC236}">
                <a16:creationId xmlns:a16="http://schemas.microsoft.com/office/drawing/2014/main" id="{08C44B3C-6DEC-B74E-9901-C668E7A476C5}"/>
              </a:ext>
            </a:extLst>
          </p:cNvPr>
          <p:cNvPicPr>
            <a:picLocks noChangeAspect="1"/>
          </p:cNvPicPr>
          <p:nvPr/>
        </p:nvPicPr>
        <p:blipFill>
          <a:blip r:embed="rId14"/>
          <a:srcRect/>
          <a:stretch/>
        </p:blipFill>
        <p:spPr>
          <a:xfrm>
            <a:off x="9345543" y="3738946"/>
            <a:ext cx="1625599" cy="1454817"/>
          </a:xfrm>
          <a:prstGeom prst="rect">
            <a:avLst/>
          </a:prstGeom>
        </p:spPr>
      </p:pic>
      <p:sp>
        <p:nvSpPr>
          <p:cNvPr id="29" name="Rectangle 28">
            <a:extLst>
              <a:ext uri="{FF2B5EF4-FFF2-40B4-BE49-F238E27FC236}">
                <a16:creationId xmlns:a16="http://schemas.microsoft.com/office/drawing/2014/main" id="{C4F05183-4782-984A-B4E6-21321DD2F717}"/>
              </a:ext>
            </a:extLst>
          </p:cNvPr>
          <p:cNvSpPr/>
          <p:nvPr/>
        </p:nvSpPr>
        <p:spPr>
          <a:xfrm>
            <a:off x="9345543"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Infection</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Control</a:t>
            </a:r>
          </a:p>
        </p:txBody>
      </p:sp>
      <p:sp>
        <p:nvSpPr>
          <p:cNvPr id="30" name="TextBox 29">
            <a:extLst>
              <a:ext uri="{FF2B5EF4-FFF2-40B4-BE49-F238E27FC236}">
                <a16:creationId xmlns:a16="http://schemas.microsoft.com/office/drawing/2014/main" id="{1FA3B64F-9BAF-694E-91EC-89870B7B6FB4}"/>
              </a:ext>
            </a:extLst>
          </p:cNvPr>
          <p:cNvSpPr txBox="1"/>
          <p:nvPr/>
        </p:nvSpPr>
        <p:spPr>
          <a:xfrm>
            <a:off x="2911474" y="304906"/>
            <a:ext cx="6369051" cy="707886"/>
          </a:xfrm>
          <a:prstGeom prst="rect">
            <a:avLst/>
          </a:prstGeom>
          <a:noFill/>
        </p:spPr>
        <p:txBody>
          <a:bodyPr wrap="none" rtlCol="0">
            <a:spAutoFit/>
          </a:bodyPr>
          <a:lstStyle/>
          <a:p>
            <a:r>
              <a:rPr lang="en-US" sz="4000" b="1" dirty="0">
                <a:solidFill>
                  <a:srgbClr val="002B64"/>
                </a:solidFill>
                <a:latin typeface="Arial" panose="020B0604020202020204" pitchFamily="34" charset="0"/>
                <a:ea typeface="Malgun Gothic" panose="020B0503020000020004" pitchFamily="34" charset="-127"/>
                <a:cs typeface="Arial" panose="020B0604020202020204" pitchFamily="34" charset="0"/>
              </a:rPr>
              <a:t>Education </a:t>
            </a:r>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One-Stop-Shop</a:t>
            </a:r>
            <a:endParaRPr lang="en-US" sz="4000" b="1" dirty="0">
              <a:solidFill>
                <a:srgbClr val="002B64"/>
              </a:solidFill>
              <a:latin typeface="Arial" panose="020B0604020202020204" pitchFamily="34" charset="0"/>
              <a:ea typeface="Malgun Gothic" panose="020B0503020000020004" pitchFamily="34" charset="-127"/>
              <a:cs typeface="Arial" panose="020B0604020202020204" pitchFamily="34" charset="0"/>
            </a:endParaRPr>
          </a:p>
        </p:txBody>
      </p:sp>
    </p:spTree>
    <p:extLst>
      <p:ext uri="{BB962C8B-B14F-4D97-AF65-F5344CB8AC3E}">
        <p14:creationId xmlns:p14="http://schemas.microsoft.com/office/powerpoint/2010/main" val="33258067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16</a:t>
            </a:fld>
            <a:endParaRPr lang="en-US" dirty="0"/>
          </a:p>
        </p:txBody>
      </p:sp>
      <p:pic>
        <p:nvPicPr>
          <p:cNvPr id="24" name="Picture 23">
            <a:extLst>
              <a:ext uri="{FF2B5EF4-FFF2-40B4-BE49-F238E27FC236}">
                <a16:creationId xmlns:a16="http://schemas.microsoft.com/office/drawing/2014/main" id="{A4F901BF-1A9E-B342-BCE3-FDF3D190CC43}"/>
              </a:ext>
            </a:extLst>
          </p:cNvPr>
          <p:cNvPicPr>
            <a:picLocks noChangeAspect="1"/>
          </p:cNvPicPr>
          <p:nvPr/>
        </p:nvPicPr>
        <p:blipFill>
          <a:blip r:embed="rId3"/>
          <a:srcRect/>
          <a:stretch/>
        </p:blipFill>
        <p:spPr>
          <a:xfrm>
            <a:off x="385134" y="1368155"/>
            <a:ext cx="1625600" cy="1460500"/>
          </a:xfrm>
          <a:prstGeom prst="rect">
            <a:avLst/>
          </a:prstGeom>
        </p:spPr>
      </p:pic>
      <p:pic>
        <p:nvPicPr>
          <p:cNvPr id="25" name="Picture 24">
            <a:extLst>
              <a:ext uri="{FF2B5EF4-FFF2-40B4-BE49-F238E27FC236}">
                <a16:creationId xmlns:a16="http://schemas.microsoft.com/office/drawing/2014/main" id="{1DDE558A-4AED-E246-818F-ADF7DFFFB3A9}"/>
              </a:ext>
            </a:extLst>
          </p:cNvPr>
          <p:cNvPicPr>
            <a:picLocks noChangeAspect="1"/>
          </p:cNvPicPr>
          <p:nvPr/>
        </p:nvPicPr>
        <p:blipFill>
          <a:blip r:embed="rId4"/>
          <a:srcRect/>
          <a:stretch/>
        </p:blipFill>
        <p:spPr>
          <a:xfrm>
            <a:off x="2010734" y="1368155"/>
            <a:ext cx="1625600" cy="1460500"/>
          </a:xfrm>
          <a:prstGeom prst="rect">
            <a:avLst/>
          </a:prstGeom>
        </p:spPr>
      </p:pic>
      <p:pic>
        <p:nvPicPr>
          <p:cNvPr id="26" name="Picture 25">
            <a:extLst>
              <a:ext uri="{FF2B5EF4-FFF2-40B4-BE49-F238E27FC236}">
                <a16:creationId xmlns:a16="http://schemas.microsoft.com/office/drawing/2014/main" id="{01E8933D-5F57-A04B-9A8E-DEC64B924A21}"/>
              </a:ext>
            </a:extLst>
          </p:cNvPr>
          <p:cNvPicPr>
            <a:picLocks noChangeAspect="1"/>
          </p:cNvPicPr>
          <p:nvPr/>
        </p:nvPicPr>
        <p:blipFill>
          <a:blip r:embed="rId5"/>
          <a:srcRect/>
          <a:stretch/>
        </p:blipFill>
        <p:spPr>
          <a:xfrm>
            <a:off x="3636334" y="1368155"/>
            <a:ext cx="1625600" cy="1460500"/>
          </a:xfrm>
          <a:prstGeom prst="rect">
            <a:avLst/>
          </a:prstGeom>
        </p:spPr>
      </p:pic>
      <p:pic>
        <p:nvPicPr>
          <p:cNvPr id="34" name="Picture 33">
            <a:extLst>
              <a:ext uri="{FF2B5EF4-FFF2-40B4-BE49-F238E27FC236}">
                <a16:creationId xmlns:a16="http://schemas.microsoft.com/office/drawing/2014/main" id="{814F30A8-DEC6-D448-9137-676F51D014F2}"/>
              </a:ext>
            </a:extLst>
          </p:cNvPr>
          <p:cNvPicPr>
            <a:picLocks noChangeAspect="1"/>
          </p:cNvPicPr>
          <p:nvPr/>
        </p:nvPicPr>
        <p:blipFill>
          <a:blip r:embed="rId6"/>
          <a:srcRect/>
          <a:stretch/>
        </p:blipFill>
        <p:spPr>
          <a:xfrm>
            <a:off x="5261934" y="1368155"/>
            <a:ext cx="1625600" cy="1460500"/>
          </a:xfrm>
          <a:prstGeom prst="rect">
            <a:avLst/>
          </a:prstGeom>
        </p:spPr>
      </p:pic>
      <p:pic>
        <p:nvPicPr>
          <p:cNvPr id="38" name="Picture 37">
            <a:extLst>
              <a:ext uri="{FF2B5EF4-FFF2-40B4-BE49-F238E27FC236}">
                <a16:creationId xmlns:a16="http://schemas.microsoft.com/office/drawing/2014/main" id="{452F1583-B24F-1843-947F-8BFCD3F132E7}"/>
              </a:ext>
            </a:extLst>
          </p:cNvPr>
          <p:cNvPicPr>
            <a:picLocks noChangeAspect="1"/>
          </p:cNvPicPr>
          <p:nvPr/>
        </p:nvPicPr>
        <p:blipFill>
          <a:blip r:embed="rId7"/>
          <a:srcRect/>
          <a:stretch/>
        </p:blipFill>
        <p:spPr>
          <a:xfrm>
            <a:off x="6887534" y="1368155"/>
            <a:ext cx="1625600" cy="1460500"/>
          </a:xfrm>
          <a:prstGeom prst="rect">
            <a:avLst/>
          </a:prstGeom>
        </p:spPr>
      </p:pic>
      <p:pic>
        <p:nvPicPr>
          <p:cNvPr id="39" name="Picture 38">
            <a:extLst>
              <a:ext uri="{FF2B5EF4-FFF2-40B4-BE49-F238E27FC236}">
                <a16:creationId xmlns:a16="http://schemas.microsoft.com/office/drawing/2014/main" id="{61180876-59F7-AD4B-981B-9E482836C5BC}"/>
              </a:ext>
            </a:extLst>
          </p:cNvPr>
          <p:cNvPicPr>
            <a:picLocks noChangeAspect="1"/>
          </p:cNvPicPr>
          <p:nvPr/>
        </p:nvPicPr>
        <p:blipFill>
          <a:blip r:embed="rId8"/>
          <a:srcRect/>
          <a:stretch/>
        </p:blipFill>
        <p:spPr>
          <a:xfrm>
            <a:off x="8513134" y="1368155"/>
            <a:ext cx="1625600" cy="1460500"/>
          </a:xfrm>
          <a:prstGeom prst="rect">
            <a:avLst/>
          </a:prstGeom>
        </p:spPr>
      </p:pic>
      <p:pic>
        <p:nvPicPr>
          <p:cNvPr id="40" name="Picture 39">
            <a:extLst>
              <a:ext uri="{FF2B5EF4-FFF2-40B4-BE49-F238E27FC236}">
                <a16:creationId xmlns:a16="http://schemas.microsoft.com/office/drawing/2014/main" id="{09CB7975-68F3-2241-B2A1-ACBE4ABAF065}"/>
              </a:ext>
            </a:extLst>
          </p:cNvPr>
          <p:cNvPicPr>
            <a:picLocks noChangeAspect="1"/>
          </p:cNvPicPr>
          <p:nvPr/>
        </p:nvPicPr>
        <p:blipFill>
          <a:blip r:embed="rId9"/>
          <a:srcRect/>
          <a:stretch/>
        </p:blipFill>
        <p:spPr>
          <a:xfrm>
            <a:off x="10138734" y="1368155"/>
            <a:ext cx="1625600" cy="1460500"/>
          </a:xfrm>
          <a:prstGeom prst="rect">
            <a:avLst/>
          </a:prstGeom>
        </p:spPr>
      </p:pic>
      <p:pic>
        <p:nvPicPr>
          <p:cNvPr id="46" name="Picture 45">
            <a:extLst>
              <a:ext uri="{FF2B5EF4-FFF2-40B4-BE49-F238E27FC236}">
                <a16:creationId xmlns:a16="http://schemas.microsoft.com/office/drawing/2014/main" id="{011B85FC-B5EF-DB4B-BA60-E5C77E5EBEFF}"/>
              </a:ext>
            </a:extLst>
          </p:cNvPr>
          <p:cNvPicPr>
            <a:picLocks noChangeAspect="1"/>
          </p:cNvPicPr>
          <p:nvPr/>
        </p:nvPicPr>
        <p:blipFill>
          <a:blip r:embed="rId10"/>
          <a:srcRect/>
          <a:stretch/>
        </p:blipFill>
        <p:spPr>
          <a:xfrm>
            <a:off x="1215556" y="3733824"/>
            <a:ext cx="1625600" cy="1460500"/>
          </a:xfrm>
          <a:prstGeom prst="rect">
            <a:avLst/>
          </a:prstGeom>
        </p:spPr>
      </p:pic>
      <p:pic>
        <p:nvPicPr>
          <p:cNvPr id="47" name="Picture 46">
            <a:extLst>
              <a:ext uri="{FF2B5EF4-FFF2-40B4-BE49-F238E27FC236}">
                <a16:creationId xmlns:a16="http://schemas.microsoft.com/office/drawing/2014/main" id="{58F592C6-DF1B-4D40-8FC0-F90B42B84089}"/>
              </a:ext>
            </a:extLst>
          </p:cNvPr>
          <p:cNvPicPr>
            <a:picLocks noChangeAspect="1"/>
          </p:cNvPicPr>
          <p:nvPr/>
        </p:nvPicPr>
        <p:blipFill>
          <a:blip r:embed="rId11"/>
          <a:srcRect/>
          <a:stretch/>
        </p:blipFill>
        <p:spPr>
          <a:xfrm>
            <a:off x="2841156" y="3733824"/>
            <a:ext cx="1625600" cy="1460500"/>
          </a:xfrm>
          <a:prstGeom prst="rect">
            <a:avLst/>
          </a:prstGeom>
        </p:spPr>
      </p:pic>
      <p:pic>
        <p:nvPicPr>
          <p:cNvPr id="48" name="Picture 47">
            <a:extLst>
              <a:ext uri="{FF2B5EF4-FFF2-40B4-BE49-F238E27FC236}">
                <a16:creationId xmlns:a16="http://schemas.microsoft.com/office/drawing/2014/main" id="{F0C8E7F7-FDF0-FB4B-8D85-73A84BD8E7B5}"/>
              </a:ext>
            </a:extLst>
          </p:cNvPr>
          <p:cNvPicPr>
            <a:picLocks noChangeAspect="1"/>
          </p:cNvPicPr>
          <p:nvPr/>
        </p:nvPicPr>
        <p:blipFill>
          <a:blip r:embed="rId12"/>
          <a:srcRect/>
          <a:stretch/>
        </p:blipFill>
        <p:spPr>
          <a:xfrm>
            <a:off x="6092356" y="3738946"/>
            <a:ext cx="1625600" cy="1454817"/>
          </a:xfrm>
          <a:prstGeom prst="rect">
            <a:avLst/>
          </a:prstGeom>
        </p:spPr>
      </p:pic>
      <p:sp>
        <p:nvSpPr>
          <p:cNvPr id="49" name="Rectangle 48">
            <a:extLst>
              <a:ext uri="{FF2B5EF4-FFF2-40B4-BE49-F238E27FC236}">
                <a16:creationId xmlns:a16="http://schemas.microsoft.com/office/drawing/2014/main" id="{49BDE557-5947-7644-A3A6-C8C6C0D4B17A}"/>
              </a:ext>
            </a:extLst>
          </p:cNvPr>
          <p:cNvSpPr/>
          <p:nvPr/>
        </p:nvSpPr>
        <p:spPr>
          <a:xfrm>
            <a:off x="385134"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Computing Solutions</a:t>
            </a:r>
          </a:p>
        </p:txBody>
      </p:sp>
      <p:sp>
        <p:nvSpPr>
          <p:cNvPr id="60" name="Rectangle 59">
            <a:extLst>
              <a:ext uri="{FF2B5EF4-FFF2-40B4-BE49-F238E27FC236}">
                <a16:creationId xmlns:a16="http://schemas.microsoft.com/office/drawing/2014/main" id="{FD0156E3-DDD4-7B41-B9B7-5AED4F2C1F87}"/>
              </a:ext>
            </a:extLst>
          </p:cNvPr>
          <p:cNvSpPr/>
          <p:nvPr/>
        </p:nvSpPr>
        <p:spPr>
          <a:xfrm>
            <a:off x="2010734"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Audiovisual Solutions</a:t>
            </a:r>
          </a:p>
        </p:txBody>
      </p:sp>
      <p:sp>
        <p:nvSpPr>
          <p:cNvPr id="61" name="Rectangle 60">
            <a:extLst>
              <a:ext uri="{FF2B5EF4-FFF2-40B4-BE49-F238E27FC236}">
                <a16:creationId xmlns:a16="http://schemas.microsoft.com/office/drawing/2014/main" id="{79E98D17-12A7-A54B-B123-94C9AB4FB7EB}"/>
              </a:ext>
            </a:extLst>
          </p:cNvPr>
          <p:cNvSpPr/>
          <p:nvPr/>
        </p:nvSpPr>
        <p:spPr>
          <a:xfrm>
            <a:off x="3636334"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Network</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Solutions</a:t>
            </a:r>
          </a:p>
        </p:txBody>
      </p:sp>
      <p:sp>
        <p:nvSpPr>
          <p:cNvPr id="62" name="Rectangle 61">
            <a:extLst>
              <a:ext uri="{FF2B5EF4-FFF2-40B4-BE49-F238E27FC236}">
                <a16:creationId xmlns:a16="http://schemas.microsoft.com/office/drawing/2014/main" id="{5A2D581B-763C-2C45-93D0-380CF6C4E76A}"/>
              </a:ext>
            </a:extLst>
          </p:cNvPr>
          <p:cNvSpPr/>
          <p:nvPr/>
        </p:nvSpPr>
        <p:spPr>
          <a:xfrm>
            <a:off x="5261934"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Virtualization Solutions</a:t>
            </a:r>
          </a:p>
        </p:txBody>
      </p:sp>
      <p:sp>
        <p:nvSpPr>
          <p:cNvPr id="63" name="Rectangle 62">
            <a:extLst>
              <a:ext uri="{FF2B5EF4-FFF2-40B4-BE49-F238E27FC236}">
                <a16:creationId xmlns:a16="http://schemas.microsoft.com/office/drawing/2014/main" id="{3E3CB63F-F013-A241-BBD9-5E94FB90C666}"/>
              </a:ext>
            </a:extLst>
          </p:cNvPr>
          <p:cNvSpPr/>
          <p:nvPr/>
        </p:nvSpPr>
        <p:spPr>
          <a:xfrm>
            <a:off x="6887534"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Physical </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Security</a:t>
            </a:r>
          </a:p>
        </p:txBody>
      </p:sp>
      <p:sp>
        <p:nvSpPr>
          <p:cNvPr id="64" name="Rectangle 63">
            <a:extLst>
              <a:ext uri="{FF2B5EF4-FFF2-40B4-BE49-F238E27FC236}">
                <a16:creationId xmlns:a16="http://schemas.microsoft.com/office/drawing/2014/main" id="{D19661D6-98AF-1E42-8268-3A78BF55A870}"/>
              </a:ext>
            </a:extLst>
          </p:cNvPr>
          <p:cNvSpPr/>
          <p:nvPr/>
        </p:nvSpPr>
        <p:spPr>
          <a:xfrm>
            <a:off x="8513134" y="295077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Kiosks and</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Digital Signage</a:t>
            </a:r>
          </a:p>
        </p:txBody>
      </p:sp>
      <p:pic>
        <p:nvPicPr>
          <p:cNvPr id="65" name="Picture 64">
            <a:extLst>
              <a:ext uri="{FF2B5EF4-FFF2-40B4-BE49-F238E27FC236}">
                <a16:creationId xmlns:a16="http://schemas.microsoft.com/office/drawing/2014/main" id="{614FF63D-D761-734F-969B-9B73EE480484}"/>
              </a:ext>
            </a:extLst>
          </p:cNvPr>
          <p:cNvPicPr>
            <a:picLocks noChangeAspect="1"/>
          </p:cNvPicPr>
          <p:nvPr/>
        </p:nvPicPr>
        <p:blipFill>
          <a:blip r:embed="rId13"/>
          <a:srcRect/>
          <a:stretch/>
        </p:blipFill>
        <p:spPr>
          <a:xfrm>
            <a:off x="4466756" y="3738951"/>
            <a:ext cx="1628427" cy="1457347"/>
          </a:xfrm>
          <a:prstGeom prst="rect">
            <a:avLst/>
          </a:prstGeom>
        </p:spPr>
      </p:pic>
      <p:sp>
        <p:nvSpPr>
          <p:cNvPr id="66" name="Rectangle 65">
            <a:extLst>
              <a:ext uri="{FF2B5EF4-FFF2-40B4-BE49-F238E27FC236}">
                <a16:creationId xmlns:a16="http://schemas.microsoft.com/office/drawing/2014/main" id="{ABBC6939-7787-914E-B0B6-4FA4D1311CC9}"/>
              </a:ext>
            </a:extLst>
          </p:cNvPr>
          <p:cNvSpPr/>
          <p:nvPr/>
        </p:nvSpPr>
        <p:spPr>
          <a:xfrm>
            <a:off x="10138734" y="2953056"/>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Software Solutions</a:t>
            </a:r>
          </a:p>
        </p:txBody>
      </p:sp>
      <p:sp>
        <p:nvSpPr>
          <p:cNvPr id="67" name="Rectangle 66">
            <a:extLst>
              <a:ext uri="{FF2B5EF4-FFF2-40B4-BE49-F238E27FC236}">
                <a16:creationId xmlns:a16="http://schemas.microsoft.com/office/drawing/2014/main" id="{7343BB14-9DBF-BC43-A1BD-ECBC77C32978}"/>
              </a:ext>
            </a:extLst>
          </p:cNvPr>
          <p:cNvSpPr/>
          <p:nvPr/>
        </p:nvSpPr>
        <p:spPr>
          <a:xfrm>
            <a:off x="1215556"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Professional</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Services</a:t>
            </a:r>
          </a:p>
        </p:txBody>
      </p:sp>
      <p:sp>
        <p:nvSpPr>
          <p:cNvPr id="68" name="Rectangle 67">
            <a:extLst>
              <a:ext uri="{FF2B5EF4-FFF2-40B4-BE49-F238E27FC236}">
                <a16:creationId xmlns:a16="http://schemas.microsoft.com/office/drawing/2014/main" id="{810BDAC5-1B62-FA49-BEE8-F3AE7C61DBCF}"/>
              </a:ext>
            </a:extLst>
          </p:cNvPr>
          <p:cNvSpPr/>
          <p:nvPr/>
        </p:nvSpPr>
        <p:spPr>
          <a:xfrm>
            <a:off x="2841156"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Everyday</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Accessories</a:t>
            </a:r>
          </a:p>
        </p:txBody>
      </p:sp>
      <p:sp>
        <p:nvSpPr>
          <p:cNvPr id="69" name="Rectangle 68">
            <a:extLst>
              <a:ext uri="{FF2B5EF4-FFF2-40B4-BE49-F238E27FC236}">
                <a16:creationId xmlns:a16="http://schemas.microsoft.com/office/drawing/2014/main" id="{65F3DB3C-2DC0-9E49-9BBE-87B6F10D9CDF}"/>
              </a:ext>
            </a:extLst>
          </p:cNvPr>
          <p:cNvSpPr/>
          <p:nvPr/>
        </p:nvSpPr>
        <p:spPr>
          <a:xfrm>
            <a:off x="4466756"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Point-of-Care</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Solutions</a:t>
            </a:r>
          </a:p>
        </p:txBody>
      </p:sp>
      <p:sp>
        <p:nvSpPr>
          <p:cNvPr id="70" name="Rectangle 69">
            <a:extLst>
              <a:ext uri="{FF2B5EF4-FFF2-40B4-BE49-F238E27FC236}">
                <a16:creationId xmlns:a16="http://schemas.microsoft.com/office/drawing/2014/main" id="{5197BCBC-AACC-9C42-9836-5A1C24807C4B}"/>
              </a:ext>
            </a:extLst>
          </p:cNvPr>
          <p:cNvSpPr/>
          <p:nvPr/>
        </p:nvSpPr>
        <p:spPr>
          <a:xfrm>
            <a:off x="6092356"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Telehealth</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Solutions</a:t>
            </a:r>
          </a:p>
        </p:txBody>
      </p:sp>
      <p:pic>
        <p:nvPicPr>
          <p:cNvPr id="28" name="Picture 27">
            <a:extLst>
              <a:ext uri="{FF2B5EF4-FFF2-40B4-BE49-F238E27FC236}">
                <a16:creationId xmlns:a16="http://schemas.microsoft.com/office/drawing/2014/main" id="{08C44B3C-6DEC-B74E-9901-C668E7A476C5}"/>
              </a:ext>
            </a:extLst>
          </p:cNvPr>
          <p:cNvPicPr>
            <a:picLocks noChangeAspect="1"/>
          </p:cNvPicPr>
          <p:nvPr/>
        </p:nvPicPr>
        <p:blipFill>
          <a:blip r:embed="rId14"/>
          <a:srcRect/>
          <a:stretch/>
        </p:blipFill>
        <p:spPr>
          <a:xfrm>
            <a:off x="9358135" y="3738946"/>
            <a:ext cx="1625599" cy="1454816"/>
          </a:xfrm>
          <a:prstGeom prst="rect">
            <a:avLst/>
          </a:prstGeom>
        </p:spPr>
      </p:pic>
      <p:sp>
        <p:nvSpPr>
          <p:cNvPr id="29" name="Rectangle 28">
            <a:extLst>
              <a:ext uri="{FF2B5EF4-FFF2-40B4-BE49-F238E27FC236}">
                <a16:creationId xmlns:a16="http://schemas.microsoft.com/office/drawing/2014/main" id="{C4F05183-4782-984A-B4E6-21321DD2F717}"/>
              </a:ext>
            </a:extLst>
          </p:cNvPr>
          <p:cNvSpPr/>
          <p:nvPr/>
        </p:nvSpPr>
        <p:spPr>
          <a:xfrm>
            <a:off x="9358135"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Patient</a:t>
            </a:r>
          </a:p>
          <a:p>
            <a:pPr algn="ctr"/>
            <a:r>
              <a:rPr lang="en-US" sz="1400" dirty="0">
                <a:solidFill>
                  <a:schemeClr val="tx1">
                    <a:lumMod val="65000"/>
                    <a:lumOff val="35000"/>
                  </a:schemeClr>
                </a:solidFill>
                <a:latin typeface="Arial" panose="020B0604020202020204" pitchFamily="34" charset="0"/>
                <a:cs typeface="Arial" panose="020B0604020202020204" pitchFamily="34" charset="0"/>
              </a:rPr>
              <a:t>Experience</a:t>
            </a:r>
          </a:p>
        </p:txBody>
      </p:sp>
      <p:sp>
        <p:nvSpPr>
          <p:cNvPr id="30" name="TextBox 29">
            <a:extLst>
              <a:ext uri="{FF2B5EF4-FFF2-40B4-BE49-F238E27FC236}">
                <a16:creationId xmlns:a16="http://schemas.microsoft.com/office/drawing/2014/main" id="{1FA3B64F-9BAF-694E-91EC-89870B7B6FB4}"/>
              </a:ext>
            </a:extLst>
          </p:cNvPr>
          <p:cNvSpPr txBox="1"/>
          <p:nvPr/>
        </p:nvSpPr>
        <p:spPr>
          <a:xfrm>
            <a:off x="2837736" y="304906"/>
            <a:ext cx="6516528" cy="707886"/>
          </a:xfrm>
          <a:prstGeom prst="rect">
            <a:avLst/>
          </a:prstGeom>
          <a:noFill/>
        </p:spPr>
        <p:txBody>
          <a:bodyPr wrap="none" rtlCol="0">
            <a:spAutoFit/>
          </a:bodyPr>
          <a:lstStyle/>
          <a:p>
            <a:r>
              <a:rPr lang="en-US" sz="4000" b="1" dirty="0">
                <a:solidFill>
                  <a:srgbClr val="002B64"/>
                </a:solidFill>
                <a:latin typeface="Arial" panose="020B0604020202020204" pitchFamily="34" charset="0"/>
                <a:ea typeface="Malgun Gothic" panose="020B0503020000020004" pitchFamily="34" charset="-127"/>
                <a:cs typeface="Arial" panose="020B0604020202020204" pitchFamily="34" charset="0"/>
              </a:rPr>
              <a:t>Healthcare </a:t>
            </a:r>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One-Stop-Shop</a:t>
            </a:r>
            <a:endParaRPr lang="en-US" sz="4000" b="1" dirty="0">
              <a:solidFill>
                <a:srgbClr val="002B64"/>
              </a:solidFill>
              <a:latin typeface="Arial" panose="020B0604020202020204" pitchFamily="34" charset="0"/>
              <a:ea typeface="Malgun Gothic" panose="020B0503020000020004" pitchFamily="34" charset="-127"/>
              <a:cs typeface="Arial" panose="020B0604020202020204" pitchFamily="34" charset="0"/>
            </a:endParaRPr>
          </a:p>
        </p:txBody>
      </p:sp>
      <p:pic>
        <p:nvPicPr>
          <p:cNvPr id="31" name="Picture 30">
            <a:extLst>
              <a:ext uri="{FF2B5EF4-FFF2-40B4-BE49-F238E27FC236}">
                <a16:creationId xmlns:a16="http://schemas.microsoft.com/office/drawing/2014/main" id="{9D2E14FF-554E-7546-A45F-68EF01C0337E}"/>
              </a:ext>
            </a:extLst>
          </p:cNvPr>
          <p:cNvPicPr>
            <a:picLocks noChangeAspect="1"/>
          </p:cNvPicPr>
          <p:nvPr/>
        </p:nvPicPr>
        <p:blipFill>
          <a:blip r:embed="rId15"/>
          <a:srcRect/>
          <a:stretch/>
        </p:blipFill>
        <p:spPr>
          <a:xfrm>
            <a:off x="7725246" y="3738946"/>
            <a:ext cx="1625599" cy="1454817"/>
          </a:xfrm>
          <a:prstGeom prst="rect">
            <a:avLst/>
          </a:prstGeom>
        </p:spPr>
      </p:pic>
      <p:sp>
        <p:nvSpPr>
          <p:cNvPr id="32" name="Rectangle 31">
            <a:extLst>
              <a:ext uri="{FF2B5EF4-FFF2-40B4-BE49-F238E27FC236}">
                <a16:creationId xmlns:a16="http://schemas.microsoft.com/office/drawing/2014/main" id="{E33E393C-1721-D64E-95E9-410CEEEF3350}"/>
              </a:ext>
            </a:extLst>
          </p:cNvPr>
          <p:cNvSpPr/>
          <p:nvPr/>
        </p:nvSpPr>
        <p:spPr>
          <a:xfrm>
            <a:off x="7725246" y="5318725"/>
            <a:ext cx="1625600" cy="523220"/>
          </a:xfrm>
          <a:prstGeom prst="rect">
            <a:avLst/>
          </a:prstGeom>
        </p:spPr>
        <p:txBody>
          <a:bodyPr wrap="square">
            <a:spAutoFit/>
          </a:bodyPr>
          <a:lstStyle/>
          <a:p>
            <a:pPr algn="ctr"/>
            <a:r>
              <a:rPr lang="en-US" sz="1400" dirty="0">
                <a:solidFill>
                  <a:schemeClr val="tx1">
                    <a:lumMod val="65000"/>
                    <a:lumOff val="35000"/>
                  </a:schemeClr>
                </a:solidFill>
                <a:latin typeface="Arial" panose="020B0604020202020204" pitchFamily="34" charset="0"/>
                <a:cs typeface="Arial" panose="020B0604020202020204" pitchFamily="34" charset="0"/>
              </a:rPr>
              <a:t>Infection</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Control</a:t>
            </a:r>
          </a:p>
        </p:txBody>
      </p:sp>
    </p:spTree>
    <p:extLst>
      <p:ext uri="{BB962C8B-B14F-4D97-AF65-F5344CB8AC3E}">
        <p14:creationId xmlns:p14="http://schemas.microsoft.com/office/powerpoint/2010/main" val="2975824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17</a:t>
            </a:fld>
            <a:endParaRPr lang="en-US" dirty="0"/>
          </a:p>
        </p:txBody>
      </p:sp>
      <p:sp>
        <p:nvSpPr>
          <p:cNvPr id="7" name="TextBox 6">
            <a:extLst>
              <a:ext uri="{FF2B5EF4-FFF2-40B4-BE49-F238E27FC236}">
                <a16:creationId xmlns:a16="http://schemas.microsoft.com/office/drawing/2014/main" id="{22B330E0-28EC-C24F-8AB4-A2CF54F5E5B8}"/>
              </a:ext>
            </a:extLst>
          </p:cNvPr>
          <p:cNvSpPr txBox="1"/>
          <p:nvPr/>
        </p:nvSpPr>
        <p:spPr>
          <a:xfrm>
            <a:off x="1053594" y="314685"/>
            <a:ext cx="10084812" cy="646331"/>
          </a:xfrm>
          <a:prstGeom prst="rect">
            <a:avLst/>
          </a:prstGeom>
          <a:noFill/>
        </p:spPr>
        <p:txBody>
          <a:bodyPr wrap="none" rtlCol="0">
            <a:spAutoFit/>
          </a:bodyPr>
          <a:lstStyle/>
          <a:p>
            <a:r>
              <a:rPr lang="en-US" sz="3600" i="1" dirty="0">
                <a:solidFill>
                  <a:srgbClr val="002B64"/>
                </a:solidFill>
                <a:latin typeface="Arial" panose="020B0604020202020204" pitchFamily="34" charset="0"/>
                <a:ea typeface="Malgun Gothic" panose="020B0503020000020004" pitchFamily="34" charset="-127"/>
                <a:cs typeface="Arial" panose="020B0604020202020204" pitchFamily="34" charset="0"/>
              </a:rPr>
              <a:t>Our Product </a:t>
            </a:r>
            <a:r>
              <a:rPr lang="en-US" sz="3600" i="1" dirty="0" err="1">
                <a:solidFill>
                  <a:srgbClr val="002B64"/>
                </a:solidFill>
                <a:latin typeface="Arial" panose="020B0604020202020204" pitchFamily="34" charset="0"/>
                <a:ea typeface="Malgun Gothic" panose="020B0503020000020004" pitchFamily="34" charset="-127"/>
                <a:cs typeface="Arial" panose="020B0604020202020204" pitchFamily="34" charset="0"/>
              </a:rPr>
              <a:t>Linecards</a:t>
            </a:r>
            <a:r>
              <a:rPr lang="en-US" sz="3600" i="1" dirty="0">
                <a:solidFill>
                  <a:srgbClr val="002B64"/>
                </a:solidFill>
                <a:latin typeface="Arial" panose="020B0604020202020204" pitchFamily="34" charset="0"/>
                <a:ea typeface="Malgun Gothic" panose="020B0503020000020004" pitchFamily="34" charset="-127"/>
                <a:cs typeface="Arial" panose="020B0604020202020204" pitchFamily="34" charset="0"/>
              </a:rPr>
              <a:t> are available in your bag!</a:t>
            </a:r>
          </a:p>
        </p:txBody>
      </p:sp>
      <p:pic>
        <p:nvPicPr>
          <p:cNvPr id="9" name="Picture 8" descr="Text&#10;&#10;Description automatically generated">
            <a:extLst>
              <a:ext uri="{FF2B5EF4-FFF2-40B4-BE49-F238E27FC236}">
                <a16:creationId xmlns:a16="http://schemas.microsoft.com/office/drawing/2014/main" id="{C32653E0-528D-DB46-B014-9D8934584D90}"/>
              </a:ext>
            </a:extLst>
          </p:cNvPr>
          <p:cNvPicPr>
            <a:picLocks noChangeAspect="1"/>
          </p:cNvPicPr>
          <p:nvPr/>
        </p:nvPicPr>
        <p:blipFill>
          <a:blip r:embed="rId3"/>
          <a:stretch>
            <a:fillRect/>
          </a:stretch>
        </p:blipFill>
        <p:spPr>
          <a:xfrm>
            <a:off x="4197081" y="1115601"/>
            <a:ext cx="3741616" cy="4838756"/>
          </a:xfrm>
          <a:prstGeom prst="rect">
            <a:avLst/>
          </a:prstGeom>
        </p:spPr>
      </p:pic>
      <p:pic>
        <p:nvPicPr>
          <p:cNvPr id="11" name="Picture 10" descr="Text&#10;&#10;Description automatically generated">
            <a:extLst>
              <a:ext uri="{FF2B5EF4-FFF2-40B4-BE49-F238E27FC236}">
                <a16:creationId xmlns:a16="http://schemas.microsoft.com/office/drawing/2014/main" id="{FD42A219-F0EA-B64E-B73F-5BB3505D0240}"/>
              </a:ext>
            </a:extLst>
          </p:cNvPr>
          <p:cNvPicPr>
            <a:picLocks noChangeAspect="1"/>
          </p:cNvPicPr>
          <p:nvPr/>
        </p:nvPicPr>
        <p:blipFill>
          <a:blip r:embed="rId4"/>
          <a:stretch>
            <a:fillRect/>
          </a:stretch>
        </p:blipFill>
        <p:spPr>
          <a:xfrm>
            <a:off x="335085" y="1115600"/>
            <a:ext cx="3741617" cy="4838757"/>
          </a:xfrm>
          <a:prstGeom prst="rect">
            <a:avLst/>
          </a:prstGeom>
        </p:spPr>
      </p:pic>
      <p:pic>
        <p:nvPicPr>
          <p:cNvPr id="13" name="Picture 12" descr="Text&#10;&#10;Description automatically generated">
            <a:extLst>
              <a:ext uri="{FF2B5EF4-FFF2-40B4-BE49-F238E27FC236}">
                <a16:creationId xmlns:a16="http://schemas.microsoft.com/office/drawing/2014/main" id="{80264822-1F5C-4B4A-B50A-0C0594BA957D}"/>
              </a:ext>
            </a:extLst>
          </p:cNvPr>
          <p:cNvPicPr>
            <a:picLocks noChangeAspect="1"/>
          </p:cNvPicPr>
          <p:nvPr/>
        </p:nvPicPr>
        <p:blipFill>
          <a:blip r:embed="rId5"/>
          <a:stretch>
            <a:fillRect/>
          </a:stretch>
        </p:blipFill>
        <p:spPr>
          <a:xfrm>
            <a:off x="8099060" y="1113474"/>
            <a:ext cx="3741617" cy="4838757"/>
          </a:xfrm>
          <a:prstGeom prst="rect">
            <a:avLst/>
          </a:prstGeom>
        </p:spPr>
      </p:pic>
    </p:spTree>
    <p:extLst>
      <p:ext uri="{BB962C8B-B14F-4D97-AF65-F5344CB8AC3E}">
        <p14:creationId xmlns:p14="http://schemas.microsoft.com/office/powerpoint/2010/main" val="2253092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18</a:t>
            </a:fld>
            <a:endParaRPr lang="en-US" dirty="0"/>
          </a:p>
        </p:txBody>
      </p:sp>
      <p:pic>
        <p:nvPicPr>
          <p:cNvPr id="23" name="Picture 22">
            <a:extLst>
              <a:ext uri="{FF2B5EF4-FFF2-40B4-BE49-F238E27FC236}">
                <a16:creationId xmlns:a16="http://schemas.microsoft.com/office/drawing/2014/main" id="{D100A923-8AAD-5949-99B9-D463C756774A}"/>
              </a:ext>
            </a:extLst>
          </p:cNvPr>
          <p:cNvPicPr>
            <a:picLocks noChangeAspect="1"/>
          </p:cNvPicPr>
          <p:nvPr/>
        </p:nvPicPr>
        <p:blipFill>
          <a:blip r:embed="rId3"/>
          <a:srcRect/>
          <a:stretch/>
        </p:blipFill>
        <p:spPr>
          <a:xfrm>
            <a:off x="795787" y="1161893"/>
            <a:ext cx="1625600" cy="1460500"/>
          </a:xfrm>
          <a:prstGeom prst="rect">
            <a:avLst/>
          </a:prstGeom>
        </p:spPr>
      </p:pic>
      <p:sp>
        <p:nvSpPr>
          <p:cNvPr id="46" name="Rectangle 45">
            <a:extLst>
              <a:ext uri="{FF2B5EF4-FFF2-40B4-BE49-F238E27FC236}">
                <a16:creationId xmlns:a16="http://schemas.microsoft.com/office/drawing/2014/main" id="{FE54DB59-2FC0-CC44-8BAC-7343788F0D4C}"/>
              </a:ext>
            </a:extLst>
          </p:cNvPr>
          <p:cNvSpPr/>
          <p:nvPr/>
        </p:nvSpPr>
        <p:spPr>
          <a:xfrm>
            <a:off x="2485117" y="1523081"/>
            <a:ext cx="8764040" cy="738664"/>
          </a:xfrm>
          <a:prstGeom prst="rect">
            <a:avLst/>
          </a:prstGeom>
        </p:spPr>
        <p:txBody>
          <a:bodyPr wrap="square">
            <a:spAutoFit/>
          </a:bodyPr>
          <a:lstStyle/>
          <a:p>
            <a:r>
              <a:rPr lang="en-US" sz="1400" b="1" dirty="0">
                <a:solidFill>
                  <a:srgbClr val="3564B0"/>
                </a:solidFill>
                <a:latin typeface="Arial" panose="020B0604020202020204" pitchFamily="34" charset="0"/>
                <a:cs typeface="Arial" panose="020B0604020202020204" pitchFamily="34" charset="0"/>
              </a:rPr>
              <a:t>Computing Solutions </a:t>
            </a:r>
          </a:p>
          <a:p>
            <a:r>
              <a:rPr lang="en-US" sz="1400" dirty="0">
                <a:solidFill>
                  <a:srgbClr val="3564B0"/>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Accessories </a:t>
            </a:r>
            <a:r>
              <a:rPr lang="en-US" sz="1400" dirty="0">
                <a:solidFill>
                  <a:srgbClr val="3564B0"/>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Antivirus </a:t>
            </a:r>
            <a:r>
              <a:rPr lang="en-US" sz="1400" dirty="0">
                <a:solidFill>
                  <a:srgbClr val="3564B0"/>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Asset Management </a:t>
            </a:r>
            <a:r>
              <a:rPr lang="en-US" sz="1400" dirty="0">
                <a:solidFill>
                  <a:srgbClr val="3564B0"/>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Desktops </a:t>
            </a:r>
            <a:r>
              <a:rPr lang="en-US" sz="1400" dirty="0">
                <a:solidFill>
                  <a:srgbClr val="3564B0"/>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MDM </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rgbClr val="3564B0"/>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Mobile Presentation and Charging Stations </a:t>
            </a:r>
            <a:r>
              <a:rPr lang="en-US" sz="1400" dirty="0">
                <a:solidFill>
                  <a:srgbClr val="3564B0"/>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Notebooks </a:t>
            </a:r>
            <a:r>
              <a:rPr lang="en-US" sz="1400" dirty="0">
                <a:solidFill>
                  <a:srgbClr val="3564B0"/>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Printers (2D &amp; 3D)  </a:t>
            </a:r>
            <a:r>
              <a:rPr lang="en-US" sz="1400" dirty="0">
                <a:solidFill>
                  <a:srgbClr val="3564B0"/>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Refurbs  </a:t>
            </a:r>
            <a:r>
              <a:rPr lang="en-US" sz="1400" dirty="0">
                <a:solidFill>
                  <a:srgbClr val="3564B0"/>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Tablets </a:t>
            </a:r>
            <a:r>
              <a:rPr lang="en-US" sz="1400" dirty="0">
                <a:solidFill>
                  <a:srgbClr val="3564B0"/>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VR</a:t>
            </a:r>
            <a:endParaRPr lang="en-US" sz="1300" b="1" dirty="0">
              <a:solidFill>
                <a:srgbClr val="3564B0"/>
              </a:solidFill>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9DDF633C-28E1-584A-828C-EEBA7A8B6AF2}"/>
              </a:ext>
            </a:extLst>
          </p:cNvPr>
          <p:cNvPicPr>
            <a:picLocks noChangeAspect="1"/>
          </p:cNvPicPr>
          <p:nvPr/>
        </p:nvPicPr>
        <p:blipFill>
          <a:blip r:embed="rId4"/>
          <a:srcRect/>
          <a:stretch/>
        </p:blipFill>
        <p:spPr>
          <a:xfrm>
            <a:off x="795787" y="2839958"/>
            <a:ext cx="1625600" cy="1460500"/>
          </a:xfrm>
          <a:prstGeom prst="rect">
            <a:avLst/>
          </a:prstGeom>
        </p:spPr>
      </p:pic>
      <p:pic>
        <p:nvPicPr>
          <p:cNvPr id="20" name="Picture 19">
            <a:extLst>
              <a:ext uri="{FF2B5EF4-FFF2-40B4-BE49-F238E27FC236}">
                <a16:creationId xmlns:a16="http://schemas.microsoft.com/office/drawing/2014/main" id="{0BAE4188-8228-A945-B534-F8810B6D214B}"/>
              </a:ext>
            </a:extLst>
          </p:cNvPr>
          <p:cNvPicPr>
            <a:picLocks noChangeAspect="1"/>
          </p:cNvPicPr>
          <p:nvPr/>
        </p:nvPicPr>
        <p:blipFill>
          <a:blip r:embed="rId5"/>
          <a:srcRect/>
          <a:stretch/>
        </p:blipFill>
        <p:spPr>
          <a:xfrm>
            <a:off x="795787" y="4518023"/>
            <a:ext cx="1625600" cy="1460500"/>
          </a:xfrm>
          <a:prstGeom prst="rect">
            <a:avLst/>
          </a:prstGeom>
        </p:spPr>
      </p:pic>
      <p:sp>
        <p:nvSpPr>
          <p:cNvPr id="21" name="Rectangle 20">
            <a:extLst>
              <a:ext uri="{FF2B5EF4-FFF2-40B4-BE49-F238E27FC236}">
                <a16:creationId xmlns:a16="http://schemas.microsoft.com/office/drawing/2014/main" id="{E6943FA9-98BC-F140-86D2-363FDCC68089}"/>
              </a:ext>
            </a:extLst>
          </p:cNvPr>
          <p:cNvSpPr/>
          <p:nvPr/>
        </p:nvSpPr>
        <p:spPr>
          <a:xfrm>
            <a:off x="2485117" y="2877710"/>
            <a:ext cx="8764040" cy="1384995"/>
          </a:xfrm>
          <a:prstGeom prst="rect">
            <a:avLst/>
          </a:prstGeom>
        </p:spPr>
        <p:txBody>
          <a:bodyPr wrap="square">
            <a:spAutoFit/>
          </a:bodyPr>
          <a:lstStyle/>
          <a:p>
            <a:r>
              <a:rPr lang="en-US" sz="1400" b="1" dirty="0">
                <a:solidFill>
                  <a:srgbClr val="018196"/>
                </a:solidFill>
                <a:latin typeface="Arial" panose="020B0604020202020204" pitchFamily="34" charset="0"/>
                <a:cs typeface="Arial" panose="020B0604020202020204" pitchFamily="34" charset="0"/>
              </a:rPr>
              <a:t>Audiovisual Solutions</a:t>
            </a:r>
          </a:p>
          <a:p>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Audio Solutions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Broadcasting and Streaming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Cables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Control Systems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Document Cameras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Furniture</a:t>
            </a:r>
          </a:p>
          <a:p>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Interactive Classroom Solutions </a:t>
            </a:r>
            <a:r>
              <a:rPr lang="en-US" sz="1400" dirty="0">
                <a:solidFill>
                  <a:srgbClr val="018196"/>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Interactive Displays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Intercoms, Bells and Paging Systems </a:t>
            </a:r>
          </a:p>
          <a:p>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Lecture Capture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Mixers and Microphones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Monitors and Displays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Mounts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Projectors </a:t>
            </a:r>
            <a:br>
              <a:rPr lang="en-US" sz="1400" dirty="0">
                <a:solidFill>
                  <a:srgbClr val="666666"/>
                </a:solidFill>
                <a:latin typeface="Arial" panose="020B0604020202020204" pitchFamily="34" charset="0"/>
                <a:cs typeface="Arial" panose="020B0604020202020204" pitchFamily="34" charset="0"/>
              </a:rPr>
            </a:b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Projector Screens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Speakers and Amps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Video Cameras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Video Conferencing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Webcasting </a:t>
            </a:r>
            <a:br>
              <a:rPr lang="en-US" sz="1400" dirty="0">
                <a:solidFill>
                  <a:srgbClr val="666666"/>
                </a:solidFill>
                <a:latin typeface="Arial" panose="020B0604020202020204" pitchFamily="34" charset="0"/>
                <a:cs typeface="Arial" panose="020B0604020202020204" pitchFamily="34" charset="0"/>
              </a:rPr>
            </a:b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Wireless Interactive Pads</a:t>
            </a:r>
          </a:p>
        </p:txBody>
      </p:sp>
      <p:sp>
        <p:nvSpPr>
          <p:cNvPr id="22" name="Rectangle 21">
            <a:extLst>
              <a:ext uri="{FF2B5EF4-FFF2-40B4-BE49-F238E27FC236}">
                <a16:creationId xmlns:a16="http://schemas.microsoft.com/office/drawing/2014/main" id="{A43776F0-689D-B94F-8730-DD9CB725BBC0}"/>
              </a:ext>
            </a:extLst>
          </p:cNvPr>
          <p:cNvSpPr/>
          <p:nvPr/>
        </p:nvSpPr>
        <p:spPr>
          <a:xfrm>
            <a:off x="2485117" y="4679980"/>
            <a:ext cx="8764040" cy="1169551"/>
          </a:xfrm>
          <a:prstGeom prst="rect">
            <a:avLst/>
          </a:prstGeom>
        </p:spPr>
        <p:txBody>
          <a:bodyPr wrap="square">
            <a:spAutoFit/>
          </a:bodyPr>
          <a:lstStyle/>
          <a:p>
            <a:r>
              <a:rPr lang="en-US" sz="1400" b="1" dirty="0">
                <a:solidFill>
                  <a:srgbClr val="0198D2"/>
                </a:solidFill>
                <a:latin typeface="Arial" panose="020B0604020202020204" pitchFamily="34" charset="0"/>
                <a:cs typeface="Arial" panose="020B0604020202020204" pitchFamily="34" charset="0"/>
              </a:rPr>
              <a:t>Network Solutions</a:t>
            </a:r>
          </a:p>
          <a:p>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Backup and Replication </a:t>
            </a: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Bandwidth Management Solutions </a:t>
            </a: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Content Filtering </a:t>
            </a: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Continuity Solutions</a:t>
            </a:r>
          </a:p>
          <a:p>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Cooling, LAN Storage and Power Protection </a:t>
            </a: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Disaster Recovery Products </a:t>
            </a: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Email Archiving Solutions </a:t>
            </a:r>
            <a:br>
              <a:rPr lang="en-US" sz="1400" dirty="0">
                <a:solidFill>
                  <a:srgbClr val="666666"/>
                </a:solidFill>
                <a:latin typeface="Arial" panose="020B0604020202020204" pitchFamily="34" charset="0"/>
                <a:cs typeface="Arial" panose="020B0604020202020204" pitchFamily="34" charset="0"/>
              </a:rPr>
            </a:b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Hyperconverged </a:t>
            </a: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Network Access Control </a:t>
            </a: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Network Infrastructure </a:t>
            </a: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Security Solutions </a:t>
            </a: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Servers </a:t>
            </a: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Storage</a:t>
            </a:r>
          </a:p>
          <a:p>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VOIP </a:t>
            </a:r>
            <a:r>
              <a:rPr lang="en-US" sz="1400" dirty="0">
                <a:solidFill>
                  <a:srgbClr val="0198D2"/>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Wireless</a:t>
            </a:r>
          </a:p>
        </p:txBody>
      </p:sp>
      <p:cxnSp>
        <p:nvCxnSpPr>
          <p:cNvPr id="27" name="Straight Connector 26">
            <a:extLst>
              <a:ext uri="{FF2B5EF4-FFF2-40B4-BE49-F238E27FC236}">
                <a16:creationId xmlns:a16="http://schemas.microsoft.com/office/drawing/2014/main" id="{162EA8B6-1D20-BC42-AAA2-44A30C7BCEAC}"/>
              </a:ext>
            </a:extLst>
          </p:cNvPr>
          <p:cNvCxnSpPr>
            <a:cxnSpLocks/>
          </p:cNvCxnSpPr>
          <p:nvPr/>
        </p:nvCxnSpPr>
        <p:spPr>
          <a:xfrm>
            <a:off x="761456" y="2719184"/>
            <a:ext cx="10744571"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11AB7CD-2F82-7943-9CE5-54EF949CC1BB}"/>
              </a:ext>
            </a:extLst>
          </p:cNvPr>
          <p:cNvCxnSpPr>
            <a:cxnSpLocks/>
          </p:cNvCxnSpPr>
          <p:nvPr/>
        </p:nvCxnSpPr>
        <p:spPr>
          <a:xfrm>
            <a:off x="761456" y="4418588"/>
            <a:ext cx="10744571"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5DF61D2-CE31-C342-940C-50C501FC66CC}"/>
              </a:ext>
            </a:extLst>
          </p:cNvPr>
          <p:cNvSpPr txBox="1"/>
          <p:nvPr/>
        </p:nvSpPr>
        <p:spPr>
          <a:xfrm>
            <a:off x="2459240" y="318380"/>
            <a:ext cx="7504272" cy="707886"/>
          </a:xfrm>
          <a:prstGeom prst="rect">
            <a:avLst/>
          </a:prstGeom>
          <a:noFill/>
        </p:spPr>
        <p:txBody>
          <a:bodyPr wrap="squar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Did you know? HOWARD offers:</a:t>
            </a:r>
          </a:p>
        </p:txBody>
      </p:sp>
    </p:spTree>
    <p:extLst>
      <p:ext uri="{BB962C8B-B14F-4D97-AF65-F5344CB8AC3E}">
        <p14:creationId xmlns:p14="http://schemas.microsoft.com/office/powerpoint/2010/main" val="28875199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19</a:t>
            </a:fld>
            <a:endParaRPr lang="en-US" dirty="0"/>
          </a:p>
        </p:txBody>
      </p:sp>
      <p:sp>
        <p:nvSpPr>
          <p:cNvPr id="46" name="Rectangle 45">
            <a:extLst>
              <a:ext uri="{FF2B5EF4-FFF2-40B4-BE49-F238E27FC236}">
                <a16:creationId xmlns:a16="http://schemas.microsoft.com/office/drawing/2014/main" id="{FE54DB59-2FC0-CC44-8BAC-7343788F0D4C}"/>
              </a:ext>
            </a:extLst>
          </p:cNvPr>
          <p:cNvSpPr/>
          <p:nvPr/>
        </p:nvSpPr>
        <p:spPr>
          <a:xfrm>
            <a:off x="2485117" y="1446589"/>
            <a:ext cx="8764040" cy="954107"/>
          </a:xfrm>
          <a:prstGeom prst="rect">
            <a:avLst/>
          </a:prstGeom>
        </p:spPr>
        <p:txBody>
          <a:bodyPr wrap="square">
            <a:spAutoFit/>
          </a:bodyPr>
          <a:lstStyle/>
          <a:p>
            <a:r>
              <a:rPr lang="en-US" sz="1400" b="1" dirty="0">
                <a:solidFill>
                  <a:srgbClr val="63BC46"/>
                </a:solidFill>
                <a:latin typeface="Arial" panose="020B0604020202020204" pitchFamily="34" charset="0"/>
                <a:cs typeface="Arial" panose="020B0604020202020204" pitchFamily="34" charset="0"/>
              </a:rPr>
              <a:t>Virtualization Solutions</a:t>
            </a:r>
          </a:p>
          <a:p>
            <a:r>
              <a:rPr lang="en-US" sz="1400" dirty="0">
                <a:solidFill>
                  <a:srgbClr val="63BC46"/>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Backup and Data Recovery </a:t>
            </a:r>
            <a:r>
              <a:rPr lang="en-US" sz="1400" dirty="0">
                <a:solidFill>
                  <a:srgbClr val="63BC46"/>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Cloud </a:t>
            </a:r>
            <a:r>
              <a:rPr lang="en-US" sz="1400" dirty="0">
                <a:solidFill>
                  <a:srgbClr val="63BC46"/>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Desktop Virtualization </a:t>
            </a:r>
            <a:r>
              <a:rPr lang="en-US" sz="1400" dirty="0">
                <a:solidFill>
                  <a:srgbClr val="63BC46"/>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Server Virtualization </a:t>
            </a:r>
            <a:r>
              <a:rPr lang="en-US" sz="1400" dirty="0">
                <a:solidFill>
                  <a:srgbClr val="63BC46"/>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Servers </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rgbClr val="63BC46"/>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Software-Defined Storage </a:t>
            </a:r>
            <a:r>
              <a:rPr lang="en-US" sz="1400" dirty="0">
                <a:solidFill>
                  <a:srgbClr val="63BC46"/>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Storage </a:t>
            </a:r>
            <a:r>
              <a:rPr lang="en-US" sz="1400" dirty="0">
                <a:solidFill>
                  <a:srgbClr val="63BC46"/>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VDI</a:t>
            </a:r>
          </a:p>
          <a:p>
            <a:endParaRPr lang="en-US" sz="1400" b="1" dirty="0">
              <a:solidFill>
                <a:srgbClr val="3564B0"/>
              </a:solidFill>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4BEF7F2-5331-F34D-AAF2-E4D1B069224F}"/>
              </a:ext>
            </a:extLst>
          </p:cNvPr>
          <p:cNvSpPr txBox="1"/>
          <p:nvPr/>
        </p:nvSpPr>
        <p:spPr>
          <a:xfrm>
            <a:off x="2459240" y="318380"/>
            <a:ext cx="7504272" cy="707886"/>
          </a:xfrm>
          <a:prstGeom prst="rect">
            <a:avLst/>
          </a:prstGeom>
          <a:noFill/>
        </p:spPr>
        <p:txBody>
          <a:bodyPr wrap="squar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Did you know? HOWARD offers:</a:t>
            </a:r>
          </a:p>
        </p:txBody>
      </p:sp>
      <p:sp>
        <p:nvSpPr>
          <p:cNvPr id="21" name="Rectangle 20">
            <a:extLst>
              <a:ext uri="{FF2B5EF4-FFF2-40B4-BE49-F238E27FC236}">
                <a16:creationId xmlns:a16="http://schemas.microsoft.com/office/drawing/2014/main" id="{E6943FA9-98BC-F140-86D2-363FDCC68089}"/>
              </a:ext>
            </a:extLst>
          </p:cNvPr>
          <p:cNvSpPr/>
          <p:nvPr/>
        </p:nvSpPr>
        <p:spPr>
          <a:xfrm>
            <a:off x="2485117" y="2984111"/>
            <a:ext cx="8764040" cy="1169551"/>
          </a:xfrm>
          <a:prstGeom prst="rect">
            <a:avLst/>
          </a:prstGeom>
        </p:spPr>
        <p:txBody>
          <a:bodyPr wrap="square">
            <a:spAutoFit/>
          </a:bodyPr>
          <a:lstStyle/>
          <a:p>
            <a:r>
              <a:rPr lang="en-US" sz="1400" b="1" dirty="0">
                <a:solidFill>
                  <a:srgbClr val="FEC10F"/>
                </a:solidFill>
                <a:latin typeface="Arial" panose="020B0604020202020204" pitchFamily="34" charset="0"/>
                <a:cs typeface="Arial" panose="020B0604020202020204" pitchFamily="34" charset="0"/>
              </a:rPr>
              <a:t>Physical Security</a:t>
            </a:r>
          </a:p>
          <a:p>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Access Control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Active Shooter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Behavior Management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Body Protection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Cloud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Displays </a:t>
            </a:r>
            <a:br>
              <a:rPr lang="en-US" sz="1400" dirty="0">
                <a:solidFill>
                  <a:srgbClr val="666666"/>
                </a:solidFill>
                <a:latin typeface="Arial" panose="020B0604020202020204" pitchFamily="34" charset="0"/>
                <a:cs typeface="Arial" panose="020B0604020202020204" pitchFamily="34" charset="0"/>
              </a:rPr>
            </a:b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Emergency Alert Notification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Encoders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Guard Services Equipment </a:t>
            </a:r>
            <a:r>
              <a:rPr lang="en-US" sz="1400" dirty="0">
                <a:solidFill>
                  <a:srgbClr val="FEC10F"/>
                </a:solidFill>
                <a:latin typeface="Arial" panose="020B0604020202020204" pitchFamily="34" charset="0"/>
                <a:cs typeface="Arial" panose="020B0604020202020204" pitchFamily="34" charset="0"/>
              </a:rPr>
              <a:t>•</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Intercoms</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Lighting </a:t>
            </a:r>
            <a:br>
              <a:rPr lang="en-US" sz="1400" dirty="0">
                <a:solidFill>
                  <a:srgbClr val="666666"/>
                </a:solidFill>
                <a:latin typeface="Arial" panose="020B0604020202020204" pitchFamily="34" charset="0"/>
                <a:cs typeface="Arial" panose="020B0604020202020204" pitchFamily="34" charset="0"/>
              </a:rPr>
            </a:b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Mobile Security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Mounting </a:t>
            </a:r>
            <a:r>
              <a:rPr lang="en-US" sz="1400" dirty="0">
                <a:solidFill>
                  <a:srgbClr val="FEC10F"/>
                </a:solidFill>
                <a:latin typeface="Arial" panose="020B0604020202020204" pitchFamily="34" charset="0"/>
                <a:cs typeface="Arial" panose="020B0604020202020204" pitchFamily="34" charset="0"/>
              </a:rPr>
              <a:t>•</a:t>
            </a:r>
            <a:r>
              <a:rPr lang="en-US" sz="1400" dirty="0">
                <a:solidFill>
                  <a:srgbClr val="018196"/>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Perimeter Security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Storage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Supporting Infrastructure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Video Management</a:t>
            </a:r>
          </a:p>
          <a:p>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Video Surveillance </a:t>
            </a:r>
            <a:r>
              <a:rPr lang="en-US" sz="1400" dirty="0">
                <a:solidFill>
                  <a:srgbClr val="FEC10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Visitor Management</a:t>
            </a:r>
          </a:p>
        </p:txBody>
      </p:sp>
      <p:sp>
        <p:nvSpPr>
          <p:cNvPr id="22" name="Rectangle 21">
            <a:extLst>
              <a:ext uri="{FF2B5EF4-FFF2-40B4-BE49-F238E27FC236}">
                <a16:creationId xmlns:a16="http://schemas.microsoft.com/office/drawing/2014/main" id="{A43776F0-689D-B94F-8730-DD9CB725BBC0}"/>
              </a:ext>
            </a:extLst>
          </p:cNvPr>
          <p:cNvSpPr/>
          <p:nvPr/>
        </p:nvSpPr>
        <p:spPr>
          <a:xfrm>
            <a:off x="2485117" y="4663497"/>
            <a:ext cx="8764040" cy="1169551"/>
          </a:xfrm>
          <a:prstGeom prst="rect">
            <a:avLst/>
          </a:prstGeom>
        </p:spPr>
        <p:txBody>
          <a:bodyPr wrap="square">
            <a:spAutoFit/>
          </a:bodyPr>
          <a:lstStyle/>
          <a:p>
            <a:r>
              <a:rPr lang="en-US" sz="1400" b="1" dirty="0">
                <a:solidFill>
                  <a:srgbClr val="F78B1F"/>
                </a:solidFill>
                <a:latin typeface="Arial" panose="020B0604020202020204" pitchFamily="34" charset="0"/>
                <a:cs typeface="Arial" panose="020B0604020202020204" pitchFamily="34" charset="0"/>
              </a:rPr>
              <a:t>Kiosks and Digital Signage</a:t>
            </a:r>
            <a:br>
              <a:rPr lang="en-US" sz="1400" b="1" dirty="0">
                <a:solidFill>
                  <a:srgbClr val="F78B1F"/>
                </a:solidFill>
                <a:latin typeface="Arial" panose="020B0604020202020204" pitchFamily="34" charset="0"/>
                <a:cs typeface="Arial" panose="020B0604020202020204" pitchFamily="34" charset="0"/>
              </a:rPr>
            </a:br>
            <a:r>
              <a:rPr lang="en-US" sz="1400" dirty="0">
                <a:solidFill>
                  <a:srgbClr val="F78B1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Content Management Software </a:t>
            </a:r>
            <a:r>
              <a:rPr lang="en-US" sz="1400" dirty="0">
                <a:solidFill>
                  <a:srgbClr val="F78B1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Digital Outdoor Signs and Scoreboards </a:t>
            </a:r>
            <a:r>
              <a:rPr lang="en-US" sz="1400" dirty="0">
                <a:solidFill>
                  <a:srgbClr val="F78B1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Indoor Kiosks </a:t>
            </a:r>
          </a:p>
          <a:p>
            <a:r>
              <a:rPr lang="en-US" sz="1400" dirty="0">
                <a:solidFill>
                  <a:srgbClr val="F78B1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Large Format Displays </a:t>
            </a:r>
            <a:r>
              <a:rPr lang="en-US" sz="1400" dirty="0">
                <a:solidFill>
                  <a:srgbClr val="F78B1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Media Players </a:t>
            </a:r>
            <a:r>
              <a:rPr lang="en-US" sz="1400" dirty="0">
                <a:solidFill>
                  <a:srgbClr val="F78B1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Mounts and Mounting Brackets </a:t>
            </a:r>
            <a:r>
              <a:rPr lang="en-US" sz="1400" dirty="0">
                <a:solidFill>
                  <a:srgbClr val="F78B1F"/>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Outdoor Kiosks </a:t>
            </a:r>
          </a:p>
          <a:p>
            <a:r>
              <a:rPr lang="en-US" sz="1400" dirty="0">
                <a:solidFill>
                  <a:srgbClr val="F78B1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Self-Serve Pickup Lockers </a:t>
            </a:r>
            <a:r>
              <a:rPr lang="en-US" sz="1400" dirty="0">
                <a:solidFill>
                  <a:srgbClr val="F78B1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Tabletop Kiosks </a:t>
            </a:r>
            <a:r>
              <a:rPr lang="en-US" sz="1400" dirty="0">
                <a:solidFill>
                  <a:srgbClr val="F78B1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Telemedicine Kiosks </a:t>
            </a:r>
            <a:r>
              <a:rPr lang="en-US" sz="1400" dirty="0">
                <a:solidFill>
                  <a:srgbClr val="F78B1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Through-the-Wall Kiosks</a:t>
            </a:r>
          </a:p>
          <a:p>
            <a:r>
              <a:rPr lang="en-US" sz="1400" dirty="0">
                <a:solidFill>
                  <a:srgbClr val="F78B1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Wayfinding Kiosks</a:t>
            </a:r>
          </a:p>
        </p:txBody>
      </p:sp>
      <p:pic>
        <p:nvPicPr>
          <p:cNvPr id="12" name="Picture 11">
            <a:extLst>
              <a:ext uri="{FF2B5EF4-FFF2-40B4-BE49-F238E27FC236}">
                <a16:creationId xmlns:a16="http://schemas.microsoft.com/office/drawing/2014/main" id="{55D1C0BD-2C77-5240-8097-3A55816DF5E6}"/>
              </a:ext>
            </a:extLst>
          </p:cNvPr>
          <p:cNvPicPr>
            <a:picLocks noChangeAspect="1"/>
          </p:cNvPicPr>
          <p:nvPr/>
        </p:nvPicPr>
        <p:blipFill>
          <a:blip r:embed="rId3"/>
          <a:srcRect/>
          <a:stretch/>
        </p:blipFill>
        <p:spPr>
          <a:xfrm>
            <a:off x="795787" y="1085671"/>
            <a:ext cx="1625600" cy="1460500"/>
          </a:xfrm>
          <a:prstGeom prst="rect">
            <a:avLst/>
          </a:prstGeom>
        </p:spPr>
      </p:pic>
      <p:pic>
        <p:nvPicPr>
          <p:cNvPr id="13" name="Picture 12">
            <a:extLst>
              <a:ext uri="{FF2B5EF4-FFF2-40B4-BE49-F238E27FC236}">
                <a16:creationId xmlns:a16="http://schemas.microsoft.com/office/drawing/2014/main" id="{3293A698-3BD9-C146-AB9D-69E04D544B27}"/>
              </a:ext>
            </a:extLst>
          </p:cNvPr>
          <p:cNvPicPr>
            <a:picLocks noChangeAspect="1"/>
          </p:cNvPicPr>
          <p:nvPr/>
        </p:nvPicPr>
        <p:blipFill>
          <a:blip r:embed="rId4"/>
          <a:srcRect/>
          <a:stretch/>
        </p:blipFill>
        <p:spPr>
          <a:xfrm>
            <a:off x="795787" y="2834661"/>
            <a:ext cx="1625600" cy="1460500"/>
          </a:xfrm>
          <a:prstGeom prst="rect">
            <a:avLst/>
          </a:prstGeom>
        </p:spPr>
      </p:pic>
      <p:pic>
        <p:nvPicPr>
          <p:cNvPr id="14" name="Picture 13">
            <a:extLst>
              <a:ext uri="{FF2B5EF4-FFF2-40B4-BE49-F238E27FC236}">
                <a16:creationId xmlns:a16="http://schemas.microsoft.com/office/drawing/2014/main" id="{28888B33-851B-8F4B-8D12-B1F8CBBA391D}"/>
              </a:ext>
            </a:extLst>
          </p:cNvPr>
          <p:cNvPicPr>
            <a:picLocks noChangeAspect="1"/>
          </p:cNvPicPr>
          <p:nvPr/>
        </p:nvPicPr>
        <p:blipFill>
          <a:blip r:embed="rId5"/>
          <a:srcRect/>
          <a:stretch/>
        </p:blipFill>
        <p:spPr>
          <a:xfrm>
            <a:off x="795787" y="4518023"/>
            <a:ext cx="1625600" cy="1460500"/>
          </a:xfrm>
          <a:prstGeom prst="rect">
            <a:avLst/>
          </a:prstGeom>
        </p:spPr>
      </p:pic>
      <p:cxnSp>
        <p:nvCxnSpPr>
          <p:cNvPr id="15" name="Straight Connector 14">
            <a:extLst>
              <a:ext uri="{FF2B5EF4-FFF2-40B4-BE49-F238E27FC236}">
                <a16:creationId xmlns:a16="http://schemas.microsoft.com/office/drawing/2014/main" id="{D1087188-2DA1-084B-B33A-BFB23E770A3C}"/>
              </a:ext>
            </a:extLst>
          </p:cNvPr>
          <p:cNvCxnSpPr>
            <a:cxnSpLocks/>
          </p:cNvCxnSpPr>
          <p:nvPr/>
        </p:nvCxnSpPr>
        <p:spPr>
          <a:xfrm>
            <a:off x="761456" y="2719184"/>
            <a:ext cx="10744571"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A0F8BE7-7452-D040-A977-B0769394B7BA}"/>
              </a:ext>
            </a:extLst>
          </p:cNvPr>
          <p:cNvCxnSpPr>
            <a:cxnSpLocks/>
          </p:cNvCxnSpPr>
          <p:nvPr/>
        </p:nvCxnSpPr>
        <p:spPr>
          <a:xfrm>
            <a:off x="761456" y="4418588"/>
            <a:ext cx="10744571"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4791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a:t>
            </a:fld>
            <a:endParaRPr lang="en-US" dirty="0"/>
          </a:p>
        </p:txBody>
      </p:sp>
      <p:sp>
        <p:nvSpPr>
          <p:cNvPr id="7" name="TextBox 6">
            <a:extLst>
              <a:ext uri="{FF2B5EF4-FFF2-40B4-BE49-F238E27FC236}">
                <a16:creationId xmlns:a16="http://schemas.microsoft.com/office/drawing/2014/main" id="{AF26D76F-B89A-9B48-A370-6FA62284D63A}"/>
              </a:ext>
            </a:extLst>
          </p:cNvPr>
          <p:cNvSpPr txBox="1"/>
          <p:nvPr/>
        </p:nvSpPr>
        <p:spPr>
          <a:xfrm>
            <a:off x="4764547" y="2493900"/>
            <a:ext cx="6635636" cy="1691297"/>
          </a:xfrm>
          <a:prstGeom prst="rect">
            <a:avLst/>
          </a:prstGeom>
          <a:noFill/>
        </p:spPr>
        <p:txBody>
          <a:bodyPr wrap="square" rtlCol="0">
            <a:spAutoFit/>
          </a:bodyPr>
          <a:lstStyle/>
          <a:p>
            <a:pPr>
              <a:lnSpc>
                <a:spcPts val="1800"/>
              </a:lnSpc>
            </a:pPr>
            <a:r>
              <a:rPr lang="en-US" sz="1400" dirty="0">
                <a:solidFill>
                  <a:schemeClr val="tx1">
                    <a:lumMod val="65000"/>
                    <a:lumOff val="35000"/>
                  </a:schemeClr>
                </a:solidFill>
                <a:latin typeface="Arial" panose="020B0604020202020204" pitchFamily="34" charset="0"/>
                <a:cs typeface="Arial" panose="020B0604020202020204" pitchFamily="34" charset="0"/>
              </a:rPr>
              <a:t>In 1968, a young Billy W. Howard Sr. left his successful career at General Electric to return to his native Mississippi and create his own company – </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b="1" dirty="0">
                <a:solidFill>
                  <a:srgbClr val="2B93C5"/>
                </a:solidFill>
                <a:latin typeface="Arial" panose="020B0604020202020204" pitchFamily="34" charset="0"/>
                <a:cs typeface="Arial" panose="020B0604020202020204" pitchFamily="34" charset="0"/>
              </a:rPr>
              <a:t>Howard Industries</a:t>
            </a:r>
            <a:r>
              <a:rPr lang="en-US" sz="1400" b="1" dirty="0">
                <a:solidFill>
                  <a:schemeClr val="tx1">
                    <a:lumMod val="65000"/>
                    <a:lumOff val="35000"/>
                  </a:schemeClr>
                </a:solidFill>
                <a:latin typeface="Arial" panose="020B0604020202020204" pitchFamily="34" charset="0"/>
                <a:cs typeface="Arial" panose="020B0604020202020204" pitchFamily="34" charset="0"/>
              </a:rPr>
              <a:t>. </a:t>
            </a:r>
          </a:p>
          <a:p>
            <a:pPr>
              <a:lnSpc>
                <a:spcPts val="1800"/>
              </a:lnSpc>
            </a:pPr>
            <a:endParaRPr lang="en-US" sz="1400" b="1" dirty="0">
              <a:solidFill>
                <a:schemeClr val="tx1">
                  <a:lumMod val="65000"/>
                  <a:lumOff val="35000"/>
                </a:schemeClr>
              </a:solidFill>
              <a:latin typeface="Arial" panose="020B0604020202020204" pitchFamily="34" charset="0"/>
              <a:cs typeface="Arial" panose="020B0604020202020204" pitchFamily="34" charset="0"/>
            </a:endParaRPr>
          </a:p>
          <a:p>
            <a:pPr>
              <a:lnSpc>
                <a:spcPts val="1800"/>
              </a:lnSpc>
            </a:pPr>
            <a:r>
              <a:rPr lang="en-US" sz="1400" dirty="0">
                <a:solidFill>
                  <a:schemeClr val="tx1">
                    <a:lumMod val="65000"/>
                    <a:lumOff val="35000"/>
                  </a:schemeClr>
                </a:solidFill>
                <a:latin typeface="Arial" panose="020B0604020202020204" pitchFamily="34" charset="0"/>
                <a:cs typeface="Arial" panose="020B0604020202020204" pitchFamily="34" charset="0"/>
              </a:rPr>
              <a:t>Over the next five decades and with the assistance of his wife, Linda, Howard Industries has grown to become a </a:t>
            </a:r>
            <a:r>
              <a:rPr lang="en-US" sz="1400" b="1" dirty="0">
                <a:solidFill>
                  <a:srgbClr val="2B93C5"/>
                </a:solidFill>
                <a:latin typeface="Arial" panose="020B0604020202020204" pitchFamily="34" charset="0"/>
                <a:cs typeface="Arial" panose="020B0604020202020204" pitchFamily="34" charset="0"/>
              </a:rPr>
              <a:t>billion dollar company</a:t>
            </a:r>
            <a:r>
              <a:rPr lang="en-US" sz="1400" b="1" dirty="0">
                <a:solidFill>
                  <a:schemeClr val="tx1">
                    <a:lumMod val="65000"/>
                    <a:lumOff val="35000"/>
                  </a:schemeClr>
                </a:solidFill>
                <a:latin typeface="Arial" panose="020B0604020202020204" pitchFamily="34" charset="0"/>
                <a:cs typeface="Arial" panose="020B0604020202020204" pitchFamily="34" charset="0"/>
              </a:rPr>
              <a:t> </a:t>
            </a:r>
            <a:r>
              <a:rPr lang="en-US" sz="1400" dirty="0">
                <a:solidFill>
                  <a:schemeClr val="tx1">
                    <a:lumMod val="65000"/>
                    <a:lumOff val="35000"/>
                  </a:schemeClr>
                </a:solidFill>
                <a:latin typeface="Arial" panose="020B0604020202020204" pitchFamily="34" charset="0"/>
                <a:cs typeface="Arial" panose="020B0604020202020204" pitchFamily="34" charset="0"/>
              </a:rPr>
              <a:t>consisting of four separate divisions and a wholly-owned subsidiary, Howard Transportation. </a:t>
            </a:r>
          </a:p>
        </p:txBody>
      </p:sp>
      <p:pic>
        <p:nvPicPr>
          <p:cNvPr id="21" name="Picture 20" descr="Billy W. Howard Sr. and Linda Howard&#10;&#10;Description automatically generated">
            <a:extLst>
              <a:ext uri="{FF2B5EF4-FFF2-40B4-BE49-F238E27FC236}">
                <a16:creationId xmlns:a16="http://schemas.microsoft.com/office/drawing/2014/main" id="{C8BAB2C3-1AF1-844D-A1A1-0F1F5E2ED100}"/>
              </a:ext>
            </a:extLst>
          </p:cNvPr>
          <p:cNvPicPr>
            <a:picLocks noChangeAspect="1"/>
          </p:cNvPicPr>
          <p:nvPr/>
        </p:nvPicPr>
        <p:blipFill>
          <a:blip r:embed="rId3"/>
          <a:stretch>
            <a:fillRect/>
          </a:stretch>
        </p:blipFill>
        <p:spPr>
          <a:xfrm>
            <a:off x="833231" y="859320"/>
            <a:ext cx="3552506" cy="4514643"/>
          </a:xfrm>
          <a:prstGeom prst="rect">
            <a:avLst/>
          </a:prstGeom>
        </p:spPr>
      </p:pic>
      <p:sp>
        <p:nvSpPr>
          <p:cNvPr id="14" name="TextBox 13">
            <a:extLst>
              <a:ext uri="{FF2B5EF4-FFF2-40B4-BE49-F238E27FC236}">
                <a16:creationId xmlns:a16="http://schemas.microsoft.com/office/drawing/2014/main" id="{39B972D4-5079-2846-9253-672EF4780A1B}"/>
              </a:ext>
            </a:extLst>
          </p:cNvPr>
          <p:cNvSpPr txBox="1"/>
          <p:nvPr/>
        </p:nvSpPr>
        <p:spPr>
          <a:xfrm>
            <a:off x="5653622" y="1438714"/>
            <a:ext cx="5794600" cy="707886"/>
          </a:xfrm>
          <a:prstGeom prst="rect">
            <a:avLst/>
          </a:prstGeom>
          <a:noFill/>
        </p:spPr>
        <p:txBody>
          <a:bodyPr wrap="none" rtlCol="0">
            <a:spAutoFit/>
          </a:bodyPr>
          <a:lstStyle/>
          <a:p>
            <a:r>
              <a:rPr lang="en-US" sz="4000" dirty="0">
                <a:solidFill>
                  <a:srgbClr val="002A64"/>
                </a:solidFill>
                <a:latin typeface="Arial" panose="020B0604020202020204" pitchFamily="34" charset="0"/>
                <a:ea typeface="Malgun Gothic" panose="020B0503020000020004" pitchFamily="34" charset="-127"/>
                <a:cs typeface="Arial" panose="020B0604020202020204" pitchFamily="34" charset="0"/>
              </a:rPr>
              <a:t>CORPORATE </a:t>
            </a:r>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HISTORY</a:t>
            </a:r>
          </a:p>
        </p:txBody>
      </p:sp>
      <p:grpSp>
        <p:nvGrpSpPr>
          <p:cNvPr id="15" name="Group 14">
            <a:extLst>
              <a:ext uri="{FF2B5EF4-FFF2-40B4-BE49-F238E27FC236}">
                <a16:creationId xmlns:a16="http://schemas.microsoft.com/office/drawing/2014/main" id="{6C8F271C-B6D0-C140-92D5-05A46D910A1D}"/>
              </a:ext>
            </a:extLst>
          </p:cNvPr>
          <p:cNvGrpSpPr/>
          <p:nvPr/>
        </p:nvGrpSpPr>
        <p:grpSpPr>
          <a:xfrm>
            <a:off x="4801583" y="1346007"/>
            <a:ext cx="758541" cy="830997"/>
            <a:chOff x="10354018" y="2167987"/>
            <a:chExt cx="842437" cy="959912"/>
          </a:xfrm>
        </p:grpSpPr>
        <p:sp>
          <p:nvSpPr>
            <p:cNvPr id="16" name="TextBox 15">
              <a:extLst>
                <a:ext uri="{FF2B5EF4-FFF2-40B4-BE49-F238E27FC236}">
                  <a16:creationId xmlns:a16="http://schemas.microsoft.com/office/drawing/2014/main" id="{9295806F-3205-C442-8C64-895CC40354C0}"/>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17" name="Rectangle: Rounded Corners 28">
              <a:extLst>
                <a:ext uri="{FF2B5EF4-FFF2-40B4-BE49-F238E27FC236}">
                  <a16:creationId xmlns:a16="http://schemas.microsoft.com/office/drawing/2014/main" id="{50CBAEBF-E162-9B48-B294-D323D91C9136}"/>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965146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20</a:t>
            </a:fld>
            <a:endParaRPr lang="en-US" dirty="0"/>
          </a:p>
        </p:txBody>
      </p:sp>
      <p:sp>
        <p:nvSpPr>
          <p:cNvPr id="46" name="Rectangle 45">
            <a:extLst>
              <a:ext uri="{FF2B5EF4-FFF2-40B4-BE49-F238E27FC236}">
                <a16:creationId xmlns:a16="http://schemas.microsoft.com/office/drawing/2014/main" id="{FE54DB59-2FC0-CC44-8BAC-7343788F0D4C}"/>
              </a:ext>
            </a:extLst>
          </p:cNvPr>
          <p:cNvSpPr/>
          <p:nvPr/>
        </p:nvSpPr>
        <p:spPr>
          <a:xfrm>
            <a:off x="2485117" y="1334414"/>
            <a:ext cx="8764040" cy="954107"/>
          </a:xfrm>
          <a:prstGeom prst="rect">
            <a:avLst/>
          </a:prstGeom>
        </p:spPr>
        <p:txBody>
          <a:bodyPr wrap="square">
            <a:spAutoFit/>
          </a:bodyPr>
          <a:lstStyle/>
          <a:p>
            <a:r>
              <a:rPr lang="en-US" sz="1400" b="1" dirty="0">
                <a:solidFill>
                  <a:srgbClr val="FF5D5B"/>
                </a:solidFill>
                <a:latin typeface="Arial" panose="020B0604020202020204" pitchFamily="34" charset="0"/>
                <a:cs typeface="Arial" panose="020B0604020202020204" pitchFamily="34" charset="0"/>
              </a:rPr>
              <a:t>Software Solutions</a:t>
            </a:r>
          </a:p>
          <a:p>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Antivirus </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Backup, Recovery and Utility </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Chromebook-Enabling Software </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Content Creation </a:t>
            </a:r>
            <a:br>
              <a:rPr lang="en-US" sz="1400" dirty="0">
                <a:solidFill>
                  <a:srgbClr val="666666"/>
                </a:solidFill>
                <a:latin typeface="Arial" panose="020B0604020202020204" pitchFamily="34" charset="0"/>
                <a:cs typeface="Arial" panose="020B0604020202020204" pitchFamily="34" charset="0"/>
              </a:rPr>
            </a:b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Creativity, Design and Page Layout </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Data Analytics </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IT and Network Management </a:t>
            </a:r>
            <a:r>
              <a:rPr lang="en-US" sz="1400" dirty="0">
                <a:solidFill>
                  <a:srgbClr val="FF5D5B"/>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Network Security</a:t>
            </a:r>
          </a:p>
          <a:p>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Print Management </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Programming and Web Development </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Virtualization and Storage</a:t>
            </a:r>
          </a:p>
        </p:txBody>
      </p:sp>
      <p:sp>
        <p:nvSpPr>
          <p:cNvPr id="21" name="Rectangle 20">
            <a:extLst>
              <a:ext uri="{FF2B5EF4-FFF2-40B4-BE49-F238E27FC236}">
                <a16:creationId xmlns:a16="http://schemas.microsoft.com/office/drawing/2014/main" id="{E6943FA9-98BC-F140-86D2-363FDCC68089}"/>
              </a:ext>
            </a:extLst>
          </p:cNvPr>
          <p:cNvSpPr/>
          <p:nvPr/>
        </p:nvSpPr>
        <p:spPr>
          <a:xfrm>
            <a:off x="2485117" y="3089546"/>
            <a:ext cx="8764040" cy="954107"/>
          </a:xfrm>
          <a:prstGeom prst="rect">
            <a:avLst/>
          </a:prstGeom>
        </p:spPr>
        <p:txBody>
          <a:bodyPr wrap="square">
            <a:spAutoFit/>
          </a:bodyPr>
          <a:lstStyle/>
          <a:p>
            <a:r>
              <a:rPr lang="en-US" sz="1400" b="1" dirty="0">
                <a:solidFill>
                  <a:srgbClr val="EA1748"/>
                </a:solidFill>
                <a:latin typeface="Arial" panose="020B0604020202020204" pitchFamily="34" charset="0"/>
                <a:cs typeface="Arial" panose="020B0604020202020204" pitchFamily="34" charset="0"/>
              </a:rPr>
              <a:t>Professional Services</a:t>
            </a:r>
          </a:p>
          <a:p>
            <a:r>
              <a:rPr lang="en-US" sz="1400" dirty="0">
                <a:solidFill>
                  <a:srgbClr val="EA1748"/>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Consulting </a:t>
            </a:r>
            <a:r>
              <a:rPr lang="en-US" sz="1400" dirty="0">
                <a:solidFill>
                  <a:srgbClr val="EA1748"/>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Installation and Design Services </a:t>
            </a:r>
            <a:r>
              <a:rPr lang="en-US" sz="1400" dirty="0">
                <a:solidFill>
                  <a:srgbClr val="EA1748"/>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Managed Services </a:t>
            </a:r>
          </a:p>
          <a:p>
            <a:r>
              <a:rPr lang="en-US" sz="1400" dirty="0">
                <a:solidFill>
                  <a:srgbClr val="EA1748"/>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Physical Security and Video Surveillance Services </a:t>
            </a:r>
            <a:r>
              <a:rPr lang="en-US" sz="1400" dirty="0">
                <a:solidFill>
                  <a:srgbClr val="EA1748"/>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Professional Development/Training </a:t>
            </a:r>
            <a:br>
              <a:rPr lang="en-US" sz="1400" dirty="0">
                <a:solidFill>
                  <a:srgbClr val="666666"/>
                </a:solidFill>
                <a:latin typeface="Arial" panose="020B0604020202020204" pitchFamily="34" charset="0"/>
                <a:cs typeface="Arial" panose="020B0604020202020204" pitchFamily="34" charset="0"/>
              </a:rPr>
            </a:br>
            <a:r>
              <a:rPr lang="en-US" sz="1400" dirty="0">
                <a:solidFill>
                  <a:srgbClr val="EA1748"/>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Programming Services </a:t>
            </a:r>
            <a:r>
              <a:rPr lang="en-US" sz="1400" dirty="0">
                <a:solidFill>
                  <a:srgbClr val="EA1748"/>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Support Services</a:t>
            </a:r>
          </a:p>
        </p:txBody>
      </p:sp>
      <p:sp>
        <p:nvSpPr>
          <p:cNvPr id="22" name="Rectangle 21">
            <a:extLst>
              <a:ext uri="{FF2B5EF4-FFF2-40B4-BE49-F238E27FC236}">
                <a16:creationId xmlns:a16="http://schemas.microsoft.com/office/drawing/2014/main" id="{A43776F0-689D-B94F-8730-DD9CB725BBC0}"/>
              </a:ext>
            </a:extLst>
          </p:cNvPr>
          <p:cNvSpPr/>
          <p:nvPr/>
        </p:nvSpPr>
        <p:spPr>
          <a:xfrm>
            <a:off x="2485117" y="4878941"/>
            <a:ext cx="8764040" cy="738664"/>
          </a:xfrm>
          <a:prstGeom prst="rect">
            <a:avLst/>
          </a:prstGeom>
        </p:spPr>
        <p:txBody>
          <a:bodyPr wrap="square">
            <a:spAutoFit/>
          </a:bodyPr>
          <a:lstStyle/>
          <a:p>
            <a:r>
              <a:rPr lang="en-US" sz="1400" b="1" dirty="0">
                <a:solidFill>
                  <a:srgbClr val="9D1F2F"/>
                </a:solidFill>
                <a:latin typeface="Arial" panose="020B0604020202020204" pitchFamily="34" charset="0"/>
                <a:cs typeface="Arial" panose="020B0604020202020204" pitchFamily="34" charset="0"/>
              </a:rPr>
              <a:t>Everyday Accessories</a:t>
            </a:r>
            <a:br>
              <a:rPr lang="en-US" sz="1400" b="1" dirty="0">
                <a:solidFill>
                  <a:srgbClr val="F78B1F"/>
                </a:solidFill>
                <a:latin typeface="Arial" panose="020B0604020202020204" pitchFamily="34" charset="0"/>
                <a:cs typeface="Arial" panose="020B0604020202020204" pitchFamily="34" charset="0"/>
              </a:rPr>
            </a:br>
            <a:r>
              <a:rPr lang="en-US" sz="1400" dirty="0">
                <a:solidFill>
                  <a:srgbClr val="9D1F2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Bags and Cases </a:t>
            </a:r>
            <a:r>
              <a:rPr lang="en-US" sz="1400" dirty="0">
                <a:solidFill>
                  <a:srgbClr val="9D1F2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Hardware </a:t>
            </a:r>
            <a:r>
              <a:rPr lang="en-US" sz="1400" dirty="0">
                <a:solidFill>
                  <a:srgbClr val="9D1F2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Headphones and Headsets </a:t>
            </a:r>
            <a:r>
              <a:rPr lang="en-US" sz="1400" dirty="0">
                <a:solidFill>
                  <a:srgbClr val="9D1F2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Networking </a:t>
            </a:r>
            <a:r>
              <a:rPr lang="en-US" sz="1400" dirty="0">
                <a:solidFill>
                  <a:srgbClr val="9D1F2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Office Supplies </a:t>
            </a:r>
          </a:p>
          <a:p>
            <a:r>
              <a:rPr lang="en-US" sz="1400" dirty="0">
                <a:solidFill>
                  <a:srgbClr val="9D1F2F"/>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Printing Consumables</a:t>
            </a:r>
          </a:p>
        </p:txBody>
      </p:sp>
      <p:pic>
        <p:nvPicPr>
          <p:cNvPr id="15" name="Picture 14">
            <a:extLst>
              <a:ext uri="{FF2B5EF4-FFF2-40B4-BE49-F238E27FC236}">
                <a16:creationId xmlns:a16="http://schemas.microsoft.com/office/drawing/2014/main" id="{C44762CE-C398-F64B-A169-D09D96C38837}"/>
              </a:ext>
            </a:extLst>
          </p:cNvPr>
          <p:cNvPicPr>
            <a:picLocks noChangeAspect="1"/>
          </p:cNvPicPr>
          <p:nvPr/>
        </p:nvPicPr>
        <p:blipFill>
          <a:blip r:embed="rId3"/>
          <a:srcRect/>
          <a:stretch/>
        </p:blipFill>
        <p:spPr>
          <a:xfrm>
            <a:off x="795787" y="1085669"/>
            <a:ext cx="1625600" cy="1460500"/>
          </a:xfrm>
          <a:prstGeom prst="rect">
            <a:avLst/>
          </a:prstGeom>
        </p:spPr>
      </p:pic>
      <p:pic>
        <p:nvPicPr>
          <p:cNvPr id="16" name="Picture 15">
            <a:extLst>
              <a:ext uri="{FF2B5EF4-FFF2-40B4-BE49-F238E27FC236}">
                <a16:creationId xmlns:a16="http://schemas.microsoft.com/office/drawing/2014/main" id="{1D1DE110-3177-BD41-AE03-DC2B8F650A70}"/>
              </a:ext>
            </a:extLst>
          </p:cNvPr>
          <p:cNvPicPr>
            <a:picLocks noChangeAspect="1"/>
          </p:cNvPicPr>
          <p:nvPr/>
        </p:nvPicPr>
        <p:blipFill>
          <a:blip r:embed="rId4"/>
          <a:srcRect/>
          <a:stretch/>
        </p:blipFill>
        <p:spPr>
          <a:xfrm>
            <a:off x="795787" y="2836350"/>
            <a:ext cx="1625600" cy="1460500"/>
          </a:xfrm>
          <a:prstGeom prst="rect">
            <a:avLst/>
          </a:prstGeom>
        </p:spPr>
      </p:pic>
      <p:pic>
        <p:nvPicPr>
          <p:cNvPr id="17" name="Picture 16">
            <a:extLst>
              <a:ext uri="{FF2B5EF4-FFF2-40B4-BE49-F238E27FC236}">
                <a16:creationId xmlns:a16="http://schemas.microsoft.com/office/drawing/2014/main" id="{E5BA21ED-81A2-B847-9A7E-47586DEACA86}"/>
              </a:ext>
            </a:extLst>
          </p:cNvPr>
          <p:cNvPicPr>
            <a:picLocks noChangeAspect="1"/>
          </p:cNvPicPr>
          <p:nvPr/>
        </p:nvPicPr>
        <p:blipFill>
          <a:blip r:embed="rId5"/>
          <a:srcRect/>
          <a:stretch/>
        </p:blipFill>
        <p:spPr>
          <a:xfrm>
            <a:off x="795787" y="4518023"/>
            <a:ext cx="1625600" cy="1460500"/>
          </a:xfrm>
          <a:prstGeom prst="rect">
            <a:avLst/>
          </a:prstGeom>
        </p:spPr>
      </p:pic>
      <p:cxnSp>
        <p:nvCxnSpPr>
          <p:cNvPr id="20" name="Straight Connector 19">
            <a:extLst>
              <a:ext uri="{FF2B5EF4-FFF2-40B4-BE49-F238E27FC236}">
                <a16:creationId xmlns:a16="http://schemas.microsoft.com/office/drawing/2014/main" id="{9697B152-B974-D249-B859-2639B79FC3F8}"/>
              </a:ext>
            </a:extLst>
          </p:cNvPr>
          <p:cNvCxnSpPr>
            <a:cxnSpLocks/>
          </p:cNvCxnSpPr>
          <p:nvPr/>
        </p:nvCxnSpPr>
        <p:spPr>
          <a:xfrm>
            <a:off x="761456" y="2719184"/>
            <a:ext cx="10744571"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A33C3C9-8BB1-D348-8CBD-8ACA34F42CAE}"/>
              </a:ext>
            </a:extLst>
          </p:cNvPr>
          <p:cNvCxnSpPr>
            <a:cxnSpLocks/>
          </p:cNvCxnSpPr>
          <p:nvPr/>
        </p:nvCxnSpPr>
        <p:spPr>
          <a:xfrm>
            <a:off x="761456" y="4418588"/>
            <a:ext cx="10744571"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7C12AD7-745D-AD4E-A6C4-5C9166B93752}"/>
              </a:ext>
            </a:extLst>
          </p:cNvPr>
          <p:cNvSpPr txBox="1"/>
          <p:nvPr/>
        </p:nvSpPr>
        <p:spPr>
          <a:xfrm>
            <a:off x="2459240" y="318380"/>
            <a:ext cx="7504272" cy="707886"/>
          </a:xfrm>
          <a:prstGeom prst="rect">
            <a:avLst/>
          </a:prstGeom>
          <a:noFill/>
        </p:spPr>
        <p:txBody>
          <a:bodyPr wrap="squar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Did you know? HOWARD offers:</a:t>
            </a:r>
          </a:p>
        </p:txBody>
      </p:sp>
    </p:spTree>
    <p:extLst>
      <p:ext uri="{BB962C8B-B14F-4D97-AF65-F5344CB8AC3E}">
        <p14:creationId xmlns:p14="http://schemas.microsoft.com/office/powerpoint/2010/main" val="1088495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21</a:t>
            </a:fld>
            <a:endParaRPr lang="en-US" dirty="0"/>
          </a:p>
        </p:txBody>
      </p:sp>
      <p:sp>
        <p:nvSpPr>
          <p:cNvPr id="46" name="Rectangle 45">
            <a:extLst>
              <a:ext uri="{FF2B5EF4-FFF2-40B4-BE49-F238E27FC236}">
                <a16:creationId xmlns:a16="http://schemas.microsoft.com/office/drawing/2014/main" id="{FE54DB59-2FC0-CC44-8BAC-7343788F0D4C}"/>
              </a:ext>
            </a:extLst>
          </p:cNvPr>
          <p:cNvSpPr/>
          <p:nvPr/>
        </p:nvSpPr>
        <p:spPr>
          <a:xfrm>
            <a:off x="2485117" y="1338865"/>
            <a:ext cx="8764040" cy="954107"/>
          </a:xfrm>
          <a:prstGeom prst="rect">
            <a:avLst/>
          </a:prstGeom>
        </p:spPr>
        <p:txBody>
          <a:bodyPr wrap="square">
            <a:spAutoFit/>
          </a:bodyPr>
          <a:lstStyle/>
          <a:p>
            <a:r>
              <a:rPr lang="en-US" sz="1400" b="1" dirty="0">
                <a:solidFill>
                  <a:srgbClr val="86398D"/>
                </a:solidFill>
                <a:latin typeface="Arial" panose="020B0604020202020204" pitchFamily="34" charset="0"/>
                <a:cs typeface="Arial" panose="020B0604020202020204" pitchFamily="34" charset="0"/>
              </a:rPr>
              <a:t>Professional Development</a:t>
            </a:r>
          </a:p>
          <a:p>
            <a:r>
              <a:rPr lang="en-US" sz="1400" dirty="0">
                <a:solidFill>
                  <a:srgbClr val="86398D"/>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FUSION has been created with the goal of working with and empowering educators to harness the use of technology so they can foster a classroom environment that engages and ignites learning.</a:t>
            </a:r>
            <a:endParaRPr lang="en-US" sz="1400" b="1" dirty="0">
              <a:solidFill>
                <a:srgbClr val="86398D"/>
              </a:solidFill>
              <a:latin typeface="Arial" panose="020B0604020202020204" pitchFamily="34" charset="0"/>
              <a:cs typeface="Arial" panose="020B0604020202020204" pitchFamily="34" charset="0"/>
            </a:endParaRPr>
          </a:p>
          <a:p>
            <a:r>
              <a:rPr lang="en-US" sz="1400" dirty="0">
                <a:solidFill>
                  <a:srgbClr val="86398D"/>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Audio Enhancement </a:t>
            </a:r>
            <a:r>
              <a:rPr lang="en-US" sz="1400" dirty="0">
                <a:solidFill>
                  <a:srgbClr val="86398D"/>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Coding </a:t>
            </a:r>
            <a:r>
              <a:rPr lang="en-US" sz="1400" dirty="0">
                <a:solidFill>
                  <a:srgbClr val="86398D"/>
                </a:solidFill>
                <a:latin typeface="Arial" panose="020B0604020202020204" pitchFamily="34" charset="0"/>
                <a:cs typeface="Arial" panose="020B0604020202020204" pitchFamily="34" charset="0"/>
              </a:rPr>
              <a:t>• </a:t>
            </a:r>
            <a:r>
              <a:rPr lang="en-US" sz="1400" dirty="0" err="1">
                <a:solidFill>
                  <a:srgbClr val="666666"/>
                </a:solidFill>
                <a:latin typeface="Arial" panose="020B0604020202020204" pitchFamily="34" charset="0"/>
                <a:cs typeface="Arial" panose="020B0604020202020204" pitchFamily="34" charset="0"/>
              </a:rPr>
              <a:t>MobileMind</a:t>
            </a:r>
            <a:r>
              <a:rPr lang="en-US" sz="1400" dirty="0">
                <a:solidFill>
                  <a:srgbClr val="666666"/>
                </a:solidFill>
                <a:latin typeface="Arial" panose="020B0604020202020204" pitchFamily="34" charset="0"/>
                <a:cs typeface="Arial" panose="020B0604020202020204" pitchFamily="34" charset="0"/>
              </a:rPr>
              <a:t> </a:t>
            </a:r>
            <a:r>
              <a:rPr lang="en-US" sz="1400" dirty="0">
                <a:solidFill>
                  <a:srgbClr val="86398D"/>
                </a:solidFill>
                <a:latin typeface="Arial" panose="020B0604020202020204" pitchFamily="34" charset="0"/>
                <a:cs typeface="Arial" panose="020B0604020202020204" pitchFamily="34" charset="0"/>
              </a:rPr>
              <a:t>• </a:t>
            </a:r>
            <a:r>
              <a:rPr lang="en-US" sz="1400" dirty="0" err="1">
                <a:solidFill>
                  <a:srgbClr val="666666"/>
                </a:solidFill>
                <a:latin typeface="Arial" panose="020B0604020202020204" pitchFamily="34" charset="0"/>
                <a:cs typeface="Arial" panose="020B0604020202020204" pitchFamily="34" charset="0"/>
              </a:rPr>
              <a:t>STEMFuse</a:t>
            </a:r>
            <a:endParaRPr lang="en-US" sz="1400" dirty="0">
              <a:solidFill>
                <a:srgbClr val="666666"/>
              </a:solidFill>
              <a:latin typeface="Arial" panose="020B0604020202020204" pitchFamily="34" charset="0"/>
              <a:cs typeface="Arial" panose="020B0604020202020204" pitchFamily="34" charset="0"/>
            </a:endParaRPr>
          </a:p>
        </p:txBody>
      </p:sp>
      <p:sp>
        <p:nvSpPr>
          <p:cNvPr id="21" name="Rectangle 20">
            <a:extLst>
              <a:ext uri="{FF2B5EF4-FFF2-40B4-BE49-F238E27FC236}">
                <a16:creationId xmlns:a16="http://schemas.microsoft.com/office/drawing/2014/main" id="{E6943FA9-98BC-F140-86D2-363FDCC68089}"/>
              </a:ext>
            </a:extLst>
          </p:cNvPr>
          <p:cNvSpPr/>
          <p:nvPr/>
        </p:nvSpPr>
        <p:spPr>
          <a:xfrm>
            <a:off x="2485117" y="3205894"/>
            <a:ext cx="8764040" cy="738664"/>
          </a:xfrm>
          <a:prstGeom prst="rect">
            <a:avLst/>
          </a:prstGeom>
        </p:spPr>
        <p:txBody>
          <a:bodyPr wrap="square">
            <a:spAutoFit/>
          </a:bodyPr>
          <a:lstStyle/>
          <a:p>
            <a:r>
              <a:rPr lang="en-US" sz="1400" b="1" dirty="0" err="1">
                <a:solidFill>
                  <a:srgbClr val="012D61"/>
                </a:solidFill>
                <a:latin typeface="Arial" panose="020B0604020202020204" pitchFamily="34" charset="0"/>
                <a:cs typeface="Arial" panose="020B0604020202020204" pitchFamily="34" charset="0"/>
              </a:rPr>
              <a:t>eSPORTS</a:t>
            </a:r>
            <a:r>
              <a:rPr lang="en-US" sz="1400" b="1" dirty="0">
                <a:solidFill>
                  <a:srgbClr val="012D61"/>
                </a:solidFill>
                <a:latin typeface="Arial" panose="020B0604020202020204" pitchFamily="34" charset="0"/>
                <a:cs typeface="Arial" panose="020B0604020202020204" pitchFamily="34" charset="0"/>
              </a:rPr>
              <a:t> Solutions</a:t>
            </a:r>
          </a:p>
          <a:p>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Gaming Desktops </a:t>
            </a:r>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Gaming Furniture </a:t>
            </a:r>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Gaming Headsets </a:t>
            </a:r>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Gaming Keyboards </a:t>
            </a:r>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Gaming Laptops </a:t>
            </a:r>
          </a:p>
          <a:p>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Gaming Mice </a:t>
            </a:r>
            <a:r>
              <a:rPr lang="en-US" sz="1400" dirty="0">
                <a:solidFill>
                  <a:srgbClr val="002A64"/>
                </a:solidFill>
                <a:latin typeface="Arial" panose="020B0604020202020204" pitchFamily="34" charset="0"/>
                <a:cs typeface="Arial" panose="020B0604020202020204" pitchFamily="34" charset="0"/>
              </a:rPr>
              <a:t>•</a:t>
            </a:r>
            <a:r>
              <a:rPr lang="en-US" sz="1400" dirty="0">
                <a:solidFill>
                  <a:srgbClr val="666666"/>
                </a:solidFill>
                <a:latin typeface="Arial" panose="020B0604020202020204" pitchFamily="34" charset="0"/>
                <a:cs typeface="Arial" panose="020B0604020202020204" pitchFamily="34" charset="0"/>
              </a:rPr>
              <a:t> Gaming Monitors </a:t>
            </a:r>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Graphic Cards</a:t>
            </a:r>
          </a:p>
        </p:txBody>
      </p:sp>
      <p:sp>
        <p:nvSpPr>
          <p:cNvPr id="22" name="Rectangle 21">
            <a:extLst>
              <a:ext uri="{FF2B5EF4-FFF2-40B4-BE49-F238E27FC236}">
                <a16:creationId xmlns:a16="http://schemas.microsoft.com/office/drawing/2014/main" id="{A43776F0-689D-B94F-8730-DD9CB725BBC0}"/>
              </a:ext>
            </a:extLst>
          </p:cNvPr>
          <p:cNvSpPr/>
          <p:nvPr/>
        </p:nvSpPr>
        <p:spPr>
          <a:xfrm>
            <a:off x="2485117" y="4775671"/>
            <a:ext cx="8764040" cy="954107"/>
          </a:xfrm>
          <a:prstGeom prst="rect">
            <a:avLst/>
          </a:prstGeom>
        </p:spPr>
        <p:txBody>
          <a:bodyPr wrap="square">
            <a:spAutoFit/>
          </a:bodyPr>
          <a:lstStyle/>
          <a:p>
            <a:r>
              <a:rPr lang="en-US" sz="1400" b="1" dirty="0">
                <a:solidFill>
                  <a:srgbClr val="00655E"/>
                </a:solidFill>
                <a:latin typeface="Arial" panose="020B0604020202020204" pitchFamily="34" charset="0"/>
                <a:cs typeface="Arial" panose="020B0604020202020204" pitchFamily="34" charset="0"/>
              </a:rPr>
              <a:t>Infection Control</a:t>
            </a:r>
            <a:br>
              <a:rPr lang="en-US" sz="1400" b="1" dirty="0">
                <a:solidFill>
                  <a:srgbClr val="F78B1F"/>
                </a:solidFill>
                <a:latin typeface="Arial" panose="020B0604020202020204" pitchFamily="34" charset="0"/>
                <a:cs typeface="Arial" panose="020B0604020202020204" pitchFamily="34" charset="0"/>
              </a:rPr>
            </a:br>
            <a:r>
              <a:rPr lang="en-US" sz="1400" dirty="0">
                <a:solidFill>
                  <a:srgbClr val="00655E"/>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Cleaning Supplies and PPE Equipment </a:t>
            </a:r>
            <a:r>
              <a:rPr lang="en-US" sz="1400" dirty="0">
                <a:solidFill>
                  <a:srgbClr val="00655E"/>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Custom Protective Acrylic Shields </a:t>
            </a:r>
          </a:p>
          <a:p>
            <a:r>
              <a:rPr lang="en-US" sz="1400" dirty="0">
                <a:solidFill>
                  <a:srgbClr val="00655E"/>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Electrostatic Disinfectant Sprayers </a:t>
            </a:r>
            <a:r>
              <a:rPr lang="en-US" sz="1400" dirty="0">
                <a:solidFill>
                  <a:srgbClr val="00655E"/>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Hand Sanitizer Stations </a:t>
            </a:r>
            <a:r>
              <a:rPr lang="en-US" sz="1400" dirty="0">
                <a:solidFill>
                  <a:srgbClr val="00655E"/>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err="1">
                <a:solidFill>
                  <a:srgbClr val="666666"/>
                </a:solidFill>
                <a:latin typeface="Arial" panose="020B0604020202020204" pitchFamily="34" charset="0"/>
                <a:cs typeface="Arial" panose="020B0604020202020204" pitchFamily="34" charset="0"/>
              </a:rPr>
              <a:t>Sanitizable</a:t>
            </a:r>
            <a:r>
              <a:rPr lang="en-US" sz="1400" dirty="0">
                <a:solidFill>
                  <a:srgbClr val="666666"/>
                </a:solidFill>
                <a:latin typeface="Arial" panose="020B0604020202020204" pitchFamily="34" charset="0"/>
                <a:cs typeface="Arial" panose="020B0604020202020204" pitchFamily="34" charset="0"/>
              </a:rPr>
              <a:t> Technology </a:t>
            </a:r>
          </a:p>
          <a:p>
            <a:r>
              <a:rPr lang="en-US" sz="1400" dirty="0">
                <a:solidFill>
                  <a:srgbClr val="00655E"/>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Temperature Sensing Kiosks </a:t>
            </a:r>
            <a:r>
              <a:rPr lang="en-US" sz="1400" dirty="0">
                <a:solidFill>
                  <a:srgbClr val="00655E"/>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UVC Sanitizing Solutions</a:t>
            </a:r>
          </a:p>
        </p:txBody>
      </p:sp>
      <p:pic>
        <p:nvPicPr>
          <p:cNvPr id="12" name="Picture 11">
            <a:extLst>
              <a:ext uri="{FF2B5EF4-FFF2-40B4-BE49-F238E27FC236}">
                <a16:creationId xmlns:a16="http://schemas.microsoft.com/office/drawing/2014/main" id="{FBB7847C-3848-694E-B22C-EFACDFB61882}"/>
              </a:ext>
            </a:extLst>
          </p:cNvPr>
          <p:cNvPicPr>
            <a:picLocks noChangeAspect="1"/>
          </p:cNvPicPr>
          <p:nvPr/>
        </p:nvPicPr>
        <p:blipFill>
          <a:blip r:embed="rId3"/>
          <a:srcRect/>
          <a:stretch/>
        </p:blipFill>
        <p:spPr>
          <a:xfrm>
            <a:off x="795787" y="1085669"/>
            <a:ext cx="1625600" cy="1460500"/>
          </a:xfrm>
          <a:prstGeom prst="rect">
            <a:avLst/>
          </a:prstGeom>
        </p:spPr>
      </p:pic>
      <p:pic>
        <p:nvPicPr>
          <p:cNvPr id="13" name="Picture 12">
            <a:extLst>
              <a:ext uri="{FF2B5EF4-FFF2-40B4-BE49-F238E27FC236}">
                <a16:creationId xmlns:a16="http://schemas.microsoft.com/office/drawing/2014/main" id="{486D7EDE-5579-3440-935C-99859567CC9D}"/>
              </a:ext>
            </a:extLst>
          </p:cNvPr>
          <p:cNvPicPr>
            <a:picLocks noChangeAspect="1"/>
          </p:cNvPicPr>
          <p:nvPr/>
        </p:nvPicPr>
        <p:blipFill>
          <a:blip r:embed="rId4"/>
          <a:srcRect/>
          <a:stretch/>
        </p:blipFill>
        <p:spPr>
          <a:xfrm>
            <a:off x="795787" y="2844976"/>
            <a:ext cx="1625600" cy="1460500"/>
          </a:xfrm>
          <a:prstGeom prst="rect">
            <a:avLst/>
          </a:prstGeom>
        </p:spPr>
      </p:pic>
      <p:pic>
        <p:nvPicPr>
          <p:cNvPr id="14" name="Picture 13">
            <a:extLst>
              <a:ext uri="{FF2B5EF4-FFF2-40B4-BE49-F238E27FC236}">
                <a16:creationId xmlns:a16="http://schemas.microsoft.com/office/drawing/2014/main" id="{1791417C-4BD4-A242-8313-EF2F356CAE3B}"/>
              </a:ext>
            </a:extLst>
          </p:cNvPr>
          <p:cNvPicPr>
            <a:picLocks noChangeAspect="1"/>
          </p:cNvPicPr>
          <p:nvPr/>
        </p:nvPicPr>
        <p:blipFill>
          <a:blip r:embed="rId5"/>
          <a:srcRect/>
          <a:stretch/>
        </p:blipFill>
        <p:spPr>
          <a:xfrm>
            <a:off x="795787" y="4520864"/>
            <a:ext cx="1625599" cy="1454817"/>
          </a:xfrm>
          <a:prstGeom prst="rect">
            <a:avLst/>
          </a:prstGeom>
        </p:spPr>
      </p:pic>
      <p:cxnSp>
        <p:nvCxnSpPr>
          <p:cNvPr id="19" name="Straight Connector 18">
            <a:extLst>
              <a:ext uri="{FF2B5EF4-FFF2-40B4-BE49-F238E27FC236}">
                <a16:creationId xmlns:a16="http://schemas.microsoft.com/office/drawing/2014/main" id="{A7755318-F4E7-8740-818A-64C94A69EC76}"/>
              </a:ext>
            </a:extLst>
          </p:cNvPr>
          <p:cNvCxnSpPr>
            <a:cxnSpLocks/>
          </p:cNvCxnSpPr>
          <p:nvPr/>
        </p:nvCxnSpPr>
        <p:spPr>
          <a:xfrm>
            <a:off x="761456" y="2719184"/>
            <a:ext cx="10744571"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17ECD2A-1ECB-A14A-9700-E489F10A1EBC}"/>
              </a:ext>
            </a:extLst>
          </p:cNvPr>
          <p:cNvCxnSpPr>
            <a:cxnSpLocks/>
          </p:cNvCxnSpPr>
          <p:nvPr/>
        </p:nvCxnSpPr>
        <p:spPr>
          <a:xfrm>
            <a:off x="761456" y="4418588"/>
            <a:ext cx="10744571"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12FDD3E-4C41-664F-9E7E-910163208263}"/>
              </a:ext>
            </a:extLst>
          </p:cNvPr>
          <p:cNvSpPr txBox="1"/>
          <p:nvPr/>
        </p:nvSpPr>
        <p:spPr>
          <a:xfrm>
            <a:off x="2459240" y="318380"/>
            <a:ext cx="7504272" cy="707886"/>
          </a:xfrm>
          <a:prstGeom prst="rect">
            <a:avLst/>
          </a:prstGeom>
          <a:noFill/>
        </p:spPr>
        <p:txBody>
          <a:bodyPr wrap="squar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Did you know? HOWARD offers:</a:t>
            </a:r>
          </a:p>
        </p:txBody>
      </p:sp>
    </p:spTree>
    <p:extLst>
      <p:ext uri="{BB962C8B-B14F-4D97-AF65-F5344CB8AC3E}">
        <p14:creationId xmlns:p14="http://schemas.microsoft.com/office/powerpoint/2010/main" val="2563338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22</a:t>
            </a:fld>
            <a:endParaRPr lang="en-US" dirty="0"/>
          </a:p>
        </p:txBody>
      </p:sp>
      <p:sp>
        <p:nvSpPr>
          <p:cNvPr id="46" name="Rectangle 45">
            <a:extLst>
              <a:ext uri="{FF2B5EF4-FFF2-40B4-BE49-F238E27FC236}">
                <a16:creationId xmlns:a16="http://schemas.microsoft.com/office/drawing/2014/main" id="{FE54DB59-2FC0-CC44-8BAC-7343788F0D4C}"/>
              </a:ext>
            </a:extLst>
          </p:cNvPr>
          <p:cNvSpPr/>
          <p:nvPr/>
        </p:nvSpPr>
        <p:spPr>
          <a:xfrm>
            <a:off x="2485117" y="1338864"/>
            <a:ext cx="8764040" cy="954107"/>
          </a:xfrm>
          <a:prstGeom prst="rect">
            <a:avLst/>
          </a:prstGeom>
        </p:spPr>
        <p:txBody>
          <a:bodyPr wrap="square">
            <a:spAutoFit/>
          </a:bodyPr>
          <a:lstStyle/>
          <a:p>
            <a:r>
              <a:rPr lang="en-US" sz="1400" b="1" dirty="0">
                <a:solidFill>
                  <a:srgbClr val="86398D"/>
                </a:solidFill>
                <a:latin typeface="Arial" panose="020B0604020202020204" pitchFamily="34" charset="0"/>
                <a:cs typeface="Arial" panose="020B0604020202020204" pitchFamily="34" charset="0"/>
              </a:rPr>
              <a:t>Point-of-Care Solutions</a:t>
            </a:r>
          </a:p>
          <a:p>
            <a:r>
              <a:rPr lang="en-US" sz="1400" dirty="0">
                <a:solidFill>
                  <a:srgbClr val="86398D"/>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All-in-One Computers </a:t>
            </a:r>
            <a:r>
              <a:rPr lang="en-US" sz="1400" dirty="0">
                <a:solidFill>
                  <a:srgbClr val="86398D"/>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Authentic Devices </a:t>
            </a:r>
            <a:r>
              <a:rPr lang="en-US" sz="1400" dirty="0">
                <a:solidFill>
                  <a:srgbClr val="86398D"/>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Barcode Scanners </a:t>
            </a:r>
            <a:r>
              <a:rPr lang="en-US" sz="1400" dirty="0">
                <a:solidFill>
                  <a:srgbClr val="86398D"/>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Carts</a:t>
            </a:r>
            <a:r>
              <a:rPr lang="en-US" sz="1400" dirty="0">
                <a:solidFill>
                  <a:srgbClr val="86398D"/>
                </a:solidFill>
                <a:latin typeface="Arial" panose="020B0604020202020204" pitchFamily="34" charset="0"/>
                <a:cs typeface="Arial" panose="020B0604020202020204" pitchFamily="34" charset="0"/>
              </a:rPr>
              <a:t> • </a:t>
            </a:r>
            <a:r>
              <a:rPr lang="en-US" sz="1400" dirty="0">
                <a:solidFill>
                  <a:srgbClr val="666666"/>
                </a:solidFill>
                <a:latin typeface="Arial" panose="020B0604020202020204" pitchFamily="34" charset="0"/>
                <a:cs typeface="Arial" panose="020B0604020202020204" pitchFamily="34" charset="0"/>
              </a:rPr>
              <a:t>Document Scanners </a:t>
            </a:r>
            <a:br>
              <a:rPr lang="en-US" sz="1400" dirty="0">
                <a:solidFill>
                  <a:srgbClr val="666666"/>
                </a:solidFill>
                <a:latin typeface="Arial" panose="020B0604020202020204" pitchFamily="34" charset="0"/>
                <a:cs typeface="Arial" panose="020B0604020202020204" pitchFamily="34" charset="0"/>
              </a:rPr>
            </a:br>
            <a:r>
              <a:rPr lang="en-US" sz="1400" dirty="0">
                <a:solidFill>
                  <a:srgbClr val="86398D"/>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Medical-Grade LCD</a:t>
            </a:r>
            <a:r>
              <a:rPr lang="en-US" sz="1400" dirty="0">
                <a:solidFill>
                  <a:srgbClr val="86398D"/>
                </a:solidFill>
                <a:latin typeface="Arial" panose="020B0604020202020204" pitchFamily="34" charset="0"/>
                <a:cs typeface="Arial" panose="020B0604020202020204" pitchFamily="34" charset="0"/>
              </a:rPr>
              <a:t> • </a:t>
            </a:r>
            <a:r>
              <a:rPr lang="en-US" sz="1400" dirty="0">
                <a:solidFill>
                  <a:srgbClr val="666666"/>
                </a:solidFill>
                <a:latin typeface="Arial" panose="020B0604020202020204" pitchFamily="34" charset="0"/>
                <a:cs typeface="Arial" panose="020B0604020202020204" pitchFamily="34" charset="0"/>
              </a:rPr>
              <a:t>Signature Pads</a:t>
            </a:r>
            <a:r>
              <a:rPr lang="en-US" sz="1400" dirty="0">
                <a:solidFill>
                  <a:srgbClr val="86398D"/>
                </a:solidFill>
                <a:latin typeface="Arial" panose="020B0604020202020204" pitchFamily="34" charset="0"/>
                <a:cs typeface="Arial" panose="020B0604020202020204" pitchFamily="34" charset="0"/>
              </a:rPr>
              <a:t> • </a:t>
            </a:r>
            <a:r>
              <a:rPr lang="en-US" sz="1400" dirty="0">
                <a:solidFill>
                  <a:srgbClr val="666666"/>
                </a:solidFill>
                <a:latin typeface="Arial" panose="020B0604020202020204" pitchFamily="34" charset="0"/>
                <a:cs typeface="Arial" panose="020B0604020202020204" pitchFamily="34" charset="0"/>
              </a:rPr>
              <a:t>Small Form Factor Computers</a:t>
            </a:r>
            <a:r>
              <a:rPr lang="en-US" sz="1400" dirty="0">
                <a:solidFill>
                  <a:srgbClr val="86398D"/>
                </a:solidFill>
                <a:latin typeface="Arial" panose="020B0604020202020204" pitchFamily="34" charset="0"/>
                <a:cs typeface="Arial" panose="020B0604020202020204" pitchFamily="34" charset="0"/>
              </a:rPr>
              <a:t> • </a:t>
            </a:r>
            <a:r>
              <a:rPr lang="en-US" sz="1400" dirty="0">
                <a:solidFill>
                  <a:srgbClr val="666666"/>
                </a:solidFill>
                <a:latin typeface="Arial" panose="020B0604020202020204" pitchFamily="34" charset="0"/>
                <a:cs typeface="Arial" panose="020B0604020202020204" pitchFamily="34" charset="0"/>
              </a:rPr>
              <a:t>Software</a:t>
            </a:r>
            <a:r>
              <a:rPr lang="en-US" sz="1400" dirty="0">
                <a:solidFill>
                  <a:srgbClr val="86398D"/>
                </a:solidFill>
                <a:latin typeface="Arial" panose="020B0604020202020204" pitchFamily="34" charset="0"/>
                <a:cs typeface="Arial" panose="020B0604020202020204" pitchFamily="34" charset="0"/>
              </a:rPr>
              <a:t> • </a:t>
            </a:r>
            <a:r>
              <a:rPr lang="en-US" sz="1400" dirty="0">
                <a:solidFill>
                  <a:srgbClr val="666666"/>
                </a:solidFill>
                <a:latin typeface="Arial" panose="020B0604020202020204" pitchFamily="34" charset="0"/>
                <a:cs typeface="Arial" panose="020B0604020202020204" pitchFamily="34" charset="0"/>
              </a:rPr>
              <a:t>Specialty Printers </a:t>
            </a:r>
          </a:p>
          <a:p>
            <a:r>
              <a:rPr lang="en-US" sz="1400" dirty="0">
                <a:solidFill>
                  <a:srgbClr val="86398D"/>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Standard LCD </a:t>
            </a:r>
            <a:r>
              <a:rPr lang="en-US" sz="1400" dirty="0">
                <a:solidFill>
                  <a:srgbClr val="86398D"/>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Thin Clients </a:t>
            </a:r>
            <a:r>
              <a:rPr lang="en-US" sz="1400" dirty="0">
                <a:solidFill>
                  <a:srgbClr val="86398D"/>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Wall-Mounted Arms and Cabinets </a:t>
            </a:r>
            <a:r>
              <a:rPr lang="en-US" sz="1400" dirty="0">
                <a:solidFill>
                  <a:srgbClr val="86398D"/>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Washable Keyboards and Mice</a:t>
            </a:r>
          </a:p>
        </p:txBody>
      </p:sp>
      <p:sp>
        <p:nvSpPr>
          <p:cNvPr id="21" name="Rectangle 20">
            <a:extLst>
              <a:ext uri="{FF2B5EF4-FFF2-40B4-BE49-F238E27FC236}">
                <a16:creationId xmlns:a16="http://schemas.microsoft.com/office/drawing/2014/main" id="{E6943FA9-98BC-F140-86D2-363FDCC68089}"/>
              </a:ext>
            </a:extLst>
          </p:cNvPr>
          <p:cNvSpPr/>
          <p:nvPr/>
        </p:nvSpPr>
        <p:spPr>
          <a:xfrm>
            <a:off x="2485117" y="3205894"/>
            <a:ext cx="8764040" cy="738664"/>
          </a:xfrm>
          <a:prstGeom prst="rect">
            <a:avLst/>
          </a:prstGeom>
        </p:spPr>
        <p:txBody>
          <a:bodyPr wrap="square">
            <a:spAutoFit/>
          </a:bodyPr>
          <a:lstStyle/>
          <a:p>
            <a:r>
              <a:rPr lang="en-US" sz="1400" b="1" dirty="0">
                <a:solidFill>
                  <a:srgbClr val="012D61"/>
                </a:solidFill>
                <a:latin typeface="Arial" panose="020B0604020202020204" pitchFamily="34" charset="0"/>
                <a:cs typeface="Arial" panose="020B0604020202020204" pitchFamily="34" charset="0"/>
              </a:rPr>
              <a:t>Telehealth Solutions</a:t>
            </a:r>
          </a:p>
          <a:p>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Carts </a:t>
            </a:r>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Computing Technology </a:t>
            </a:r>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Rugged Telemedicine Kits </a:t>
            </a:r>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Software </a:t>
            </a:r>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Telehealth Kiosk </a:t>
            </a:r>
          </a:p>
          <a:p>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Telehealth Technology </a:t>
            </a:r>
            <a:r>
              <a:rPr lang="en-US" sz="1400" dirty="0">
                <a:solidFill>
                  <a:srgbClr val="002A64"/>
                </a:solidFill>
                <a:latin typeface="Arial" panose="020B0604020202020204" pitchFamily="34" charset="0"/>
                <a:cs typeface="Arial" panose="020B0604020202020204" pitchFamily="34" charset="0"/>
              </a:rPr>
              <a:t>•</a:t>
            </a:r>
            <a:r>
              <a:rPr lang="en-US" sz="1400" dirty="0">
                <a:solidFill>
                  <a:srgbClr val="FF5D5B"/>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Wall-Mounted Cabinets </a:t>
            </a:r>
          </a:p>
        </p:txBody>
      </p:sp>
      <p:sp>
        <p:nvSpPr>
          <p:cNvPr id="22" name="Rectangle 21">
            <a:extLst>
              <a:ext uri="{FF2B5EF4-FFF2-40B4-BE49-F238E27FC236}">
                <a16:creationId xmlns:a16="http://schemas.microsoft.com/office/drawing/2014/main" id="{A43776F0-689D-B94F-8730-DD9CB725BBC0}"/>
              </a:ext>
            </a:extLst>
          </p:cNvPr>
          <p:cNvSpPr/>
          <p:nvPr/>
        </p:nvSpPr>
        <p:spPr>
          <a:xfrm>
            <a:off x="2485117" y="4771218"/>
            <a:ext cx="8764040" cy="954107"/>
          </a:xfrm>
          <a:prstGeom prst="rect">
            <a:avLst/>
          </a:prstGeom>
        </p:spPr>
        <p:txBody>
          <a:bodyPr wrap="square">
            <a:spAutoFit/>
          </a:bodyPr>
          <a:lstStyle/>
          <a:p>
            <a:r>
              <a:rPr lang="en-US" sz="1400" b="1" dirty="0">
                <a:solidFill>
                  <a:srgbClr val="343233"/>
                </a:solidFill>
                <a:latin typeface="Arial" panose="020B0604020202020204" pitchFamily="34" charset="0"/>
                <a:cs typeface="Arial" panose="020B0604020202020204" pitchFamily="34" charset="0"/>
              </a:rPr>
              <a:t>Patient Experience</a:t>
            </a:r>
            <a:br>
              <a:rPr lang="en-US" sz="1400" b="1" dirty="0">
                <a:solidFill>
                  <a:srgbClr val="F78B1F"/>
                </a:solidFill>
                <a:latin typeface="Arial" panose="020B0604020202020204" pitchFamily="34" charset="0"/>
                <a:cs typeface="Arial" panose="020B0604020202020204" pitchFamily="34" charset="0"/>
              </a:rPr>
            </a:br>
            <a:r>
              <a:rPr lang="en-US" sz="1400" dirty="0">
                <a:solidFill>
                  <a:srgbClr val="343233"/>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Charging Solutions </a:t>
            </a:r>
            <a:r>
              <a:rPr lang="en-US" sz="1400" dirty="0">
                <a:solidFill>
                  <a:srgbClr val="343233"/>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Color Turntable and Adjustable Lighting </a:t>
            </a:r>
            <a:r>
              <a:rPr lang="en-US" sz="1400" dirty="0">
                <a:solidFill>
                  <a:srgbClr val="343233"/>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Digital Signage </a:t>
            </a:r>
            <a:r>
              <a:rPr lang="en-US" sz="1400" dirty="0">
                <a:solidFill>
                  <a:srgbClr val="343233"/>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Directional Audio</a:t>
            </a:r>
          </a:p>
          <a:p>
            <a:r>
              <a:rPr lang="en-US" sz="1400" dirty="0">
                <a:solidFill>
                  <a:srgbClr val="343233"/>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Displays </a:t>
            </a:r>
            <a:r>
              <a:rPr lang="en-US" sz="1400" dirty="0">
                <a:solidFill>
                  <a:srgbClr val="343233"/>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Interactive Solutions </a:t>
            </a:r>
            <a:r>
              <a:rPr lang="en-US" sz="1400" dirty="0">
                <a:solidFill>
                  <a:srgbClr val="343233"/>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Notebooks and Tablets</a:t>
            </a:r>
            <a:r>
              <a:rPr lang="en-US" sz="1400" dirty="0">
                <a:solidFill>
                  <a:srgbClr val="343233"/>
                </a:solidFill>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Patient Entertainment and Education</a:t>
            </a:r>
          </a:p>
          <a:p>
            <a:r>
              <a:rPr lang="en-US" sz="1400" dirty="0">
                <a:solidFill>
                  <a:srgbClr val="343233"/>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Telehealth </a:t>
            </a:r>
            <a:r>
              <a:rPr lang="en-US" sz="1400" dirty="0">
                <a:solidFill>
                  <a:srgbClr val="343233"/>
                </a:solidFill>
                <a:latin typeface="Arial" panose="020B0604020202020204" pitchFamily="34" charset="0"/>
                <a:cs typeface="Arial" panose="020B0604020202020204" pitchFamily="34" charset="0"/>
              </a:rPr>
              <a:t>•</a:t>
            </a:r>
            <a:r>
              <a:rPr lang="en-US" sz="1400" dirty="0">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Wayfinding</a:t>
            </a:r>
          </a:p>
        </p:txBody>
      </p:sp>
      <p:pic>
        <p:nvPicPr>
          <p:cNvPr id="12" name="Picture 11">
            <a:extLst>
              <a:ext uri="{FF2B5EF4-FFF2-40B4-BE49-F238E27FC236}">
                <a16:creationId xmlns:a16="http://schemas.microsoft.com/office/drawing/2014/main" id="{FBB7847C-3848-694E-B22C-EFACDFB61882}"/>
              </a:ext>
            </a:extLst>
          </p:cNvPr>
          <p:cNvPicPr>
            <a:picLocks noChangeAspect="1"/>
          </p:cNvPicPr>
          <p:nvPr/>
        </p:nvPicPr>
        <p:blipFill>
          <a:blip r:embed="rId3"/>
          <a:srcRect/>
          <a:stretch/>
        </p:blipFill>
        <p:spPr>
          <a:xfrm>
            <a:off x="795787" y="1088510"/>
            <a:ext cx="1625600" cy="1454817"/>
          </a:xfrm>
          <a:prstGeom prst="rect">
            <a:avLst/>
          </a:prstGeom>
        </p:spPr>
      </p:pic>
      <p:pic>
        <p:nvPicPr>
          <p:cNvPr id="13" name="Picture 12">
            <a:extLst>
              <a:ext uri="{FF2B5EF4-FFF2-40B4-BE49-F238E27FC236}">
                <a16:creationId xmlns:a16="http://schemas.microsoft.com/office/drawing/2014/main" id="{486D7EDE-5579-3440-935C-99859567CC9D}"/>
              </a:ext>
            </a:extLst>
          </p:cNvPr>
          <p:cNvPicPr>
            <a:picLocks noChangeAspect="1"/>
          </p:cNvPicPr>
          <p:nvPr/>
        </p:nvPicPr>
        <p:blipFill>
          <a:blip r:embed="rId4"/>
          <a:srcRect/>
          <a:stretch/>
        </p:blipFill>
        <p:spPr>
          <a:xfrm>
            <a:off x="795787" y="2847817"/>
            <a:ext cx="1625600" cy="1454817"/>
          </a:xfrm>
          <a:prstGeom prst="rect">
            <a:avLst/>
          </a:prstGeom>
        </p:spPr>
      </p:pic>
      <p:pic>
        <p:nvPicPr>
          <p:cNvPr id="14" name="Picture 13">
            <a:extLst>
              <a:ext uri="{FF2B5EF4-FFF2-40B4-BE49-F238E27FC236}">
                <a16:creationId xmlns:a16="http://schemas.microsoft.com/office/drawing/2014/main" id="{1791417C-4BD4-A242-8313-EF2F356CAE3B}"/>
              </a:ext>
            </a:extLst>
          </p:cNvPr>
          <p:cNvPicPr>
            <a:picLocks noChangeAspect="1"/>
          </p:cNvPicPr>
          <p:nvPr/>
        </p:nvPicPr>
        <p:blipFill>
          <a:blip r:embed="rId5"/>
          <a:srcRect/>
          <a:stretch/>
        </p:blipFill>
        <p:spPr>
          <a:xfrm>
            <a:off x="795787" y="4520864"/>
            <a:ext cx="1625599" cy="1454816"/>
          </a:xfrm>
          <a:prstGeom prst="rect">
            <a:avLst/>
          </a:prstGeom>
        </p:spPr>
      </p:pic>
      <p:cxnSp>
        <p:nvCxnSpPr>
          <p:cNvPr id="19" name="Straight Connector 18">
            <a:extLst>
              <a:ext uri="{FF2B5EF4-FFF2-40B4-BE49-F238E27FC236}">
                <a16:creationId xmlns:a16="http://schemas.microsoft.com/office/drawing/2014/main" id="{A7755318-F4E7-8740-818A-64C94A69EC76}"/>
              </a:ext>
            </a:extLst>
          </p:cNvPr>
          <p:cNvCxnSpPr>
            <a:cxnSpLocks/>
          </p:cNvCxnSpPr>
          <p:nvPr/>
        </p:nvCxnSpPr>
        <p:spPr>
          <a:xfrm>
            <a:off x="761456" y="2719184"/>
            <a:ext cx="10744571"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17ECD2A-1ECB-A14A-9700-E489F10A1EBC}"/>
              </a:ext>
            </a:extLst>
          </p:cNvPr>
          <p:cNvCxnSpPr>
            <a:cxnSpLocks/>
          </p:cNvCxnSpPr>
          <p:nvPr/>
        </p:nvCxnSpPr>
        <p:spPr>
          <a:xfrm>
            <a:off x="761456" y="4418588"/>
            <a:ext cx="10744571"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12FDD3E-4C41-664F-9E7E-910163208263}"/>
              </a:ext>
            </a:extLst>
          </p:cNvPr>
          <p:cNvSpPr txBox="1"/>
          <p:nvPr/>
        </p:nvSpPr>
        <p:spPr>
          <a:xfrm>
            <a:off x="2459240" y="318380"/>
            <a:ext cx="7504272" cy="707886"/>
          </a:xfrm>
          <a:prstGeom prst="rect">
            <a:avLst/>
          </a:prstGeom>
          <a:noFill/>
        </p:spPr>
        <p:txBody>
          <a:bodyPr wrap="squar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Did you know? HOWARD offers:</a:t>
            </a:r>
          </a:p>
        </p:txBody>
      </p:sp>
    </p:spTree>
    <p:extLst>
      <p:ext uri="{BB962C8B-B14F-4D97-AF65-F5344CB8AC3E}">
        <p14:creationId xmlns:p14="http://schemas.microsoft.com/office/powerpoint/2010/main" val="1296316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23</a:t>
            </a:fld>
            <a:endParaRPr lang="en-US" dirty="0"/>
          </a:p>
        </p:txBody>
      </p:sp>
      <p:sp>
        <p:nvSpPr>
          <p:cNvPr id="46" name="Rectangle 45">
            <a:extLst>
              <a:ext uri="{FF2B5EF4-FFF2-40B4-BE49-F238E27FC236}">
                <a16:creationId xmlns:a16="http://schemas.microsoft.com/office/drawing/2014/main" id="{FE54DB59-2FC0-CC44-8BAC-7343788F0D4C}"/>
              </a:ext>
            </a:extLst>
          </p:cNvPr>
          <p:cNvSpPr/>
          <p:nvPr/>
        </p:nvSpPr>
        <p:spPr>
          <a:xfrm>
            <a:off x="2485117" y="1554308"/>
            <a:ext cx="8764040" cy="523220"/>
          </a:xfrm>
          <a:prstGeom prst="rect">
            <a:avLst/>
          </a:prstGeom>
        </p:spPr>
        <p:txBody>
          <a:bodyPr wrap="square">
            <a:spAutoFit/>
          </a:bodyPr>
          <a:lstStyle/>
          <a:p>
            <a:r>
              <a:rPr lang="en-US" sz="1400" b="1" dirty="0">
                <a:solidFill>
                  <a:srgbClr val="86398D"/>
                </a:solidFill>
                <a:latin typeface="Arial" panose="020B0604020202020204" pitchFamily="34" charset="0"/>
                <a:cs typeface="Arial" panose="020B0604020202020204" pitchFamily="34" charset="0"/>
              </a:rPr>
              <a:t>Vehicle Solutions</a:t>
            </a:r>
          </a:p>
          <a:p>
            <a:r>
              <a:rPr lang="en-US" sz="1400" dirty="0">
                <a:solidFill>
                  <a:srgbClr val="86398D"/>
                </a:solidFill>
                <a:latin typeface="Arial" panose="020B0604020202020204" pitchFamily="34" charset="0"/>
                <a:cs typeface="Arial" panose="020B0604020202020204" pitchFamily="34" charset="0"/>
              </a:rPr>
              <a:t>• </a:t>
            </a:r>
            <a:r>
              <a:rPr lang="en-US" sz="1400" dirty="0">
                <a:solidFill>
                  <a:srgbClr val="666666"/>
                </a:solidFill>
                <a:latin typeface="Arial" panose="020B0604020202020204" pitchFamily="34" charset="0"/>
                <a:cs typeface="Arial" panose="020B0604020202020204" pitchFamily="34" charset="0"/>
              </a:rPr>
              <a:t>Mounts • Printers • Rugged • Scanners (Barcode) • Software • Video Solutions • Wireless</a:t>
            </a:r>
          </a:p>
        </p:txBody>
      </p:sp>
      <p:pic>
        <p:nvPicPr>
          <p:cNvPr id="12" name="Picture 11">
            <a:extLst>
              <a:ext uri="{FF2B5EF4-FFF2-40B4-BE49-F238E27FC236}">
                <a16:creationId xmlns:a16="http://schemas.microsoft.com/office/drawing/2014/main" id="{FBB7847C-3848-694E-B22C-EFACDFB61882}"/>
              </a:ext>
            </a:extLst>
          </p:cNvPr>
          <p:cNvPicPr>
            <a:picLocks noChangeAspect="1"/>
          </p:cNvPicPr>
          <p:nvPr/>
        </p:nvPicPr>
        <p:blipFill>
          <a:blip r:embed="rId3"/>
          <a:srcRect/>
          <a:stretch/>
        </p:blipFill>
        <p:spPr>
          <a:xfrm>
            <a:off x="795787" y="1088510"/>
            <a:ext cx="1625600" cy="1454817"/>
          </a:xfrm>
          <a:prstGeom prst="rect">
            <a:avLst/>
          </a:prstGeom>
        </p:spPr>
      </p:pic>
      <p:cxnSp>
        <p:nvCxnSpPr>
          <p:cNvPr id="19" name="Straight Connector 18">
            <a:extLst>
              <a:ext uri="{FF2B5EF4-FFF2-40B4-BE49-F238E27FC236}">
                <a16:creationId xmlns:a16="http://schemas.microsoft.com/office/drawing/2014/main" id="{A7755318-F4E7-8740-818A-64C94A69EC76}"/>
              </a:ext>
            </a:extLst>
          </p:cNvPr>
          <p:cNvCxnSpPr>
            <a:cxnSpLocks/>
          </p:cNvCxnSpPr>
          <p:nvPr/>
        </p:nvCxnSpPr>
        <p:spPr>
          <a:xfrm>
            <a:off x="761456" y="2719184"/>
            <a:ext cx="10744571" cy="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12FDD3E-4C41-664F-9E7E-910163208263}"/>
              </a:ext>
            </a:extLst>
          </p:cNvPr>
          <p:cNvSpPr txBox="1"/>
          <p:nvPr/>
        </p:nvSpPr>
        <p:spPr>
          <a:xfrm>
            <a:off x="2459240" y="318380"/>
            <a:ext cx="7504272" cy="707886"/>
          </a:xfrm>
          <a:prstGeom prst="rect">
            <a:avLst/>
          </a:prstGeom>
          <a:noFill/>
        </p:spPr>
        <p:txBody>
          <a:bodyPr wrap="squar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Did you know? HOWARD offers:</a:t>
            </a:r>
          </a:p>
        </p:txBody>
      </p:sp>
    </p:spTree>
    <p:extLst>
      <p:ext uri="{BB962C8B-B14F-4D97-AF65-F5344CB8AC3E}">
        <p14:creationId xmlns:p14="http://schemas.microsoft.com/office/powerpoint/2010/main" val="40034838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24</a:t>
            </a:fld>
            <a:endParaRPr lang="en-US" dirty="0"/>
          </a:p>
        </p:txBody>
      </p:sp>
      <p:pic>
        <p:nvPicPr>
          <p:cNvPr id="14" name="Picture 13">
            <a:extLst>
              <a:ext uri="{FF2B5EF4-FFF2-40B4-BE49-F238E27FC236}">
                <a16:creationId xmlns:a16="http://schemas.microsoft.com/office/drawing/2014/main" id="{33C80115-9068-E749-BECE-42997EB79501}"/>
              </a:ext>
            </a:extLst>
          </p:cNvPr>
          <p:cNvPicPr>
            <a:picLocks noChangeAspect="1"/>
          </p:cNvPicPr>
          <p:nvPr/>
        </p:nvPicPr>
        <p:blipFill>
          <a:blip r:embed="rId3"/>
          <a:srcRect/>
          <a:stretch/>
        </p:blipFill>
        <p:spPr>
          <a:xfrm>
            <a:off x="-50397" y="-9940"/>
            <a:ext cx="12274827" cy="3101009"/>
          </a:xfrm>
          <a:prstGeom prst="rect">
            <a:avLst/>
          </a:prstGeom>
        </p:spPr>
      </p:pic>
      <p:sp>
        <p:nvSpPr>
          <p:cNvPr id="16" name="TextBox 15">
            <a:extLst>
              <a:ext uri="{FF2B5EF4-FFF2-40B4-BE49-F238E27FC236}">
                <a16:creationId xmlns:a16="http://schemas.microsoft.com/office/drawing/2014/main" id="{EC2C4A85-FD2E-6B4A-BC83-9F4A26B92797}"/>
              </a:ext>
            </a:extLst>
          </p:cNvPr>
          <p:cNvSpPr txBox="1"/>
          <p:nvPr/>
        </p:nvSpPr>
        <p:spPr>
          <a:xfrm>
            <a:off x="621195" y="4062907"/>
            <a:ext cx="5302526" cy="1114101"/>
          </a:xfrm>
          <a:prstGeom prst="rect">
            <a:avLst/>
          </a:prstGeom>
          <a:noFill/>
        </p:spPr>
        <p:txBody>
          <a:bodyPr wrap="square" rtlCol="0">
            <a:noAutofit/>
          </a:bodyPr>
          <a:lstStyle/>
          <a:p>
            <a:pPr>
              <a:lnSpc>
                <a:spcPts val="2000"/>
              </a:lnSpc>
            </a:pPr>
            <a:r>
              <a:rPr lang="en-US" sz="1400" dirty="0">
                <a:solidFill>
                  <a:schemeClr val="tx1">
                    <a:lumMod val="65000"/>
                    <a:lumOff val="35000"/>
                  </a:schemeClr>
                </a:solidFill>
                <a:latin typeface="Arial" panose="020B0604020202020204" pitchFamily="34" charset="0"/>
                <a:cs typeface="Arial" panose="020B0604020202020204" pitchFamily="34" charset="0"/>
              </a:rPr>
              <a:t>Kiosks minimize staffing requirements, reduce operating and transaction costs while increasing sales/revenue, foot traffic and efficiency; manage peak traffic flow, add off-hours convenience, and enhance the overall consumer experience.</a:t>
            </a:r>
          </a:p>
        </p:txBody>
      </p:sp>
      <p:sp>
        <p:nvSpPr>
          <p:cNvPr id="15" name="TextBox 14">
            <a:extLst>
              <a:ext uri="{FF2B5EF4-FFF2-40B4-BE49-F238E27FC236}">
                <a16:creationId xmlns:a16="http://schemas.microsoft.com/office/drawing/2014/main" id="{09495030-90C4-0742-8A17-169AB9DF0113}"/>
              </a:ext>
            </a:extLst>
          </p:cNvPr>
          <p:cNvSpPr txBox="1"/>
          <p:nvPr/>
        </p:nvSpPr>
        <p:spPr>
          <a:xfrm>
            <a:off x="8891540" y="4061771"/>
            <a:ext cx="2419189" cy="1115237"/>
          </a:xfrm>
          <a:prstGeom prst="rect">
            <a:avLst/>
          </a:prstGeom>
          <a:noFill/>
        </p:spPr>
        <p:txBody>
          <a:bodyPr wrap="none" rtlCol="0">
            <a:noAutofit/>
          </a:bodyPr>
          <a:lstStyle/>
          <a:p>
            <a:pPr marL="171450" indent="-1714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Temperature Detection</a:t>
            </a:r>
          </a:p>
          <a:p>
            <a:pPr marL="171450" indent="-1714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Ticketing</a:t>
            </a:r>
          </a:p>
          <a:p>
            <a:pPr marL="171450" indent="-1714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Wayfinding</a:t>
            </a:r>
          </a:p>
          <a:p>
            <a:pPr marL="171450" indent="-171450">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17" name="Straight Connector 16">
            <a:extLst>
              <a:ext uri="{FF2B5EF4-FFF2-40B4-BE49-F238E27FC236}">
                <a16:creationId xmlns:a16="http://schemas.microsoft.com/office/drawing/2014/main" id="{0B093615-017A-0241-924E-D3C2D66CE152}"/>
              </a:ext>
            </a:extLst>
          </p:cNvPr>
          <p:cNvCxnSpPr>
            <a:cxnSpLocks/>
          </p:cNvCxnSpPr>
          <p:nvPr/>
        </p:nvCxnSpPr>
        <p:spPr>
          <a:xfrm>
            <a:off x="8517570" y="4012077"/>
            <a:ext cx="2418" cy="1164931"/>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232AD6F-934F-A940-AF09-3ABA7CB86786}"/>
              </a:ext>
            </a:extLst>
          </p:cNvPr>
          <p:cNvSpPr txBox="1"/>
          <p:nvPr/>
        </p:nvSpPr>
        <p:spPr>
          <a:xfrm>
            <a:off x="6419779" y="4061772"/>
            <a:ext cx="1721000" cy="1115238"/>
          </a:xfrm>
          <a:prstGeom prst="rect">
            <a:avLst/>
          </a:prstGeom>
          <a:noFill/>
        </p:spPr>
        <p:txBody>
          <a:bodyPr wrap="none" rtlCol="0">
            <a:noAutofit/>
          </a:bodyPr>
          <a:lstStyle/>
          <a:p>
            <a:pPr marL="171450" indent="-1714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Bill Pay</a:t>
            </a:r>
          </a:p>
          <a:p>
            <a:pPr marL="171450" indent="-1714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Digital Signage</a:t>
            </a:r>
          </a:p>
          <a:p>
            <a:pPr marL="171450" indent="-1714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Telemedicine</a:t>
            </a:r>
          </a:p>
        </p:txBody>
      </p:sp>
      <p:sp>
        <p:nvSpPr>
          <p:cNvPr id="10" name="TextBox 9">
            <a:extLst>
              <a:ext uri="{FF2B5EF4-FFF2-40B4-BE49-F238E27FC236}">
                <a16:creationId xmlns:a16="http://schemas.microsoft.com/office/drawing/2014/main" id="{7D9824AA-06D7-B44F-850A-11C457E94C36}"/>
              </a:ext>
            </a:extLst>
          </p:cNvPr>
          <p:cNvSpPr txBox="1"/>
          <p:nvPr/>
        </p:nvSpPr>
        <p:spPr>
          <a:xfrm>
            <a:off x="3612059" y="3152597"/>
            <a:ext cx="4855816"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KIOSK SOLUTIONS</a:t>
            </a:r>
          </a:p>
        </p:txBody>
      </p:sp>
    </p:spTree>
    <p:extLst>
      <p:ext uri="{BB962C8B-B14F-4D97-AF65-F5344CB8AC3E}">
        <p14:creationId xmlns:p14="http://schemas.microsoft.com/office/powerpoint/2010/main" val="2742814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768646-A676-5944-B276-E200FA08E0CB}"/>
              </a:ext>
            </a:extLst>
          </p:cNvPr>
          <p:cNvPicPr>
            <a:picLocks noChangeAspect="1"/>
          </p:cNvPicPr>
          <p:nvPr/>
        </p:nvPicPr>
        <p:blipFill>
          <a:blip r:embed="rId3"/>
          <a:srcRect/>
          <a:stretch/>
        </p:blipFill>
        <p:spPr>
          <a:xfrm>
            <a:off x="-64702" y="-25827"/>
            <a:ext cx="12336213" cy="3116517"/>
          </a:xfrm>
          <a:prstGeom prst="rect">
            <a:avLst/>
          </a:prstGeom>
        </p:spPr>
      </p:pic>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25</a:t>
            </a:fld>
            <a:endParaRPr lang="en-US" dirty="0"/>
          </a:p>
        </p:txBody>
      </p:sp>
      <p:pic>
        <p:nvPicPr>
          <p:cNvPr id="11" name="Picture 10" descr="hicare_e_front.png">
            <a:extLst>
              <a:ext uri="{FF2B5EF4-FFF2-40B4-BE49-F238E27FC236}">
                <a16:creationId xmlns:a16="http://schemas.microsoft.com/office/drawing/2014/main" id="{C4E29297-083F-3D4A-BEA7-02443E48AE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7935" y="77246"/>
            <a:ext cx="1167791" cy="2908461"/>
          </a:xfrm>
          <a:prstGeom prst="rect">
            <a:avLst/>
          </a:prstGeom>
        </p:spPr>
      </p:pic>
      <p:pic>
        <p:nvPicPr>
          <p:cNvPr id="12" name="Picture 11" descr="hisiwft_notebook_cart..png">
            <a:extLst>
              <a:ext uri="{FF2B5EF4-FFF2-40B4-BE49-F238E27FC236}">
                <a16:creationId xmlns:a16="http://schemas.microsoft.com/office/drawing/2014/main" id="{9B92CA3F-45FF-BC41-8B7B-51EBA08141A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835560" y="49416"/>
            <a:ext cx="1053974" cy="3054519"/>
          </a:xfrm>
          <a:prstGeom prst="rect">
            <a:avLst/>
          </a:prstGeom>
        </p:spPr>
      </p:pic>
      <p:pic>
        <p:nvPicPr>
          <p:cNvPr id="13" name="Picture 12" descr="hicore_nonpowered_tablet_cart.png">
            <a:extLst>
              <a:ext uri="{FF2B5EF4-FFF2-40B4-BE49-F238E27FC236}">
                <a16:creationId xmlns:a16="http://schemas.microsoft.com/office/drawing/2014/main" id="{31EF1503-09C5-104F-9B6D-9A8F80905F9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752049" y="123069"/>
            <a:ext cx="1164700" cy="2908461"/>
          </a:xfrm>
          <a:prstGeom prst="rect">
            <a:avLst/>
          </a:prstGeom>
        </p:spPr>
      </p:pic>
      <p:grpSp>
        <p:nvGrpSpPr>
          <p:cNvPr id="14" name="Group 13">
            <a:extLst>
              <a:ext uri="{FF2B5EF4-FFF2-40B4-BE49-F238E27FC236}">
                <a16:creationId xmlns:a16="http://schemas.microsoft.com/office/drawing/2014/main" id="{5BD14D1A-3115-DD41-B06F-F83F8DD75D12}"/>
              </a:ext>
            </a:extLst>
          </p:cNvPr>
          <p:cNvGrpSpPr/>
          <p:nvPr/>
        </p:nvGrpSpPr>
        <p:grpSpPr>
          <a:xfrm>
            <a:off x="4492351" y="423368"/>
            <a:ext cx="3148847" cy="2403686"/>
            <a:chOff x="4336140" y="398295"/>
            <a:chExt cx="3148847" cy="2403686"/>
          </a:xfrm>
        </p:grpSpPr>
        <p:pic>
          <p:nvPicPr>
            <p:cNvPr id="25" name="Picture 24" descr="hi-paradigm front.png">
              <a:extLst>
                <a:ext uri="{FF2B5EF4-FFF2-40B4-BE49-F238E27FC236}">
                  <a16:creationId xmlns:a16="http://schemas.microsoft.com/office/drawing/2014/main" id="{3CE21C41-5B40-6644-AE1D-B1A91F6678F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36140" y="398295"/>
              <a:ext cx="1669732" cy="2403686"/>
            </a:xfrm>
            <a:prstGeom prst="rect">
              <a:avLst/>
            </a:prstGeom>
          </p:spPr>
        </p:pic>
        <p:pic>
          <p:nvPicPr>
            <p:cNvPr id="26" name="Picture 25" descr="hi-pinnacle 45 front.png">
              <a:extLst>
                <a:ext uri="{FF2B5EF4-FFF2-40B4-BE49-F238E27FC236}">
                  <a16:creationId xmlns:a16="http://schemas.microsoft.com/office/drawing/2014/main" id="{1F95069E-D21C-1642-B782-1B751412330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15255" y="398295"/>
              <a:ext cx="1669732" cy="2403686"/>
            </a:xfrm>
            <a:prstGeom prst="rect">
              <a:avLst/>
            </a:prstGeom>
          </p:spPr>
        </p:pic>
      </p:grpSp>
      <p:pic>
        <p:nvPicPr>
          <p:cNvPr id="27" name="Picture 26" descr="cabinet_USFF copy.png">
            <a:extLst>
              <a:ext uri="{FF2B5EF4-FFF2-40B4-BE49-F238E27FC236}">
                <a16:creationId xmlns:a16="http://schemas.microsoft.com/office/drawing/2014/main" id="{D8706625-E5EC-2D4C-B184-1577BFFF01F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8032798" y="492941"/>
            <a:ext cx="1726924" cy="2597750"/>
          </a:xfrm>
          <a:prstGeom prst="rect">
            <a:avLst/>
          </a:prstGeom>
        </p:spPr>
      </p:pic>
      <p:pic>
        <p:nvPicPr>
          <p:cNvPr id="28" name="Picture 27" descr="Falcon_dual_srfc_white_small..psd">
            <a:extLst>
              <a:ext uri="{FF2B5EF4-FFF2-40B4-BE49-F238E27FC236}">
                <a16:creationId xmlns:a16="http://schemas.microsoft.com/office/drawing/2014/main" id="{43A42C54-5B52-BA4B-9511-DF454B7DC4EC}"/>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53471" y="725864"/>
            <a:ext cx="2030950" cy="2186471"/>
          </a:xfrm>
          <a:prstGeom prst="rect">
            <a:avLst/>
          </a:prstGeom>
        </p:spPr>
      </p:pic>
      <p:sp>
        <p:nvSpPr>
          <p:cNvPr id="30" name="TextBox 29">
            <a:extLst>
              <a:ext uri="{FF2B5EF4-FFF2-40B4-BE49-F238E27FC236}">
                <a16:creationId xmlns:a16="http://schemas.microsoft.com/office/drawing/2014/main" id="{09141B65-5ADB-6949-AB0F-A6E8747D7ED8}"/>
              </a:ext>
            </a:extLst>
          </p:cNvPr>
          <p:cNvSpPr txBox="1"/>
          <p:nvPr/>
        </p:nvSpPr>
        <p:spPr>
          <a:xfrm>
            <a:off x="1353540" y="3152597"/>
            <a:ext cx="9223102"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HEALTHCARE MOBILITY SOLUTIONS</a:t>
            </a:r>
          </a:p>
        </p:txBody>
      </p:sp>
      <p:sp>
        <p:nvSpPr>
          <p:cNvPr id="29" name="Rectangle 28">
            <a:extLst>
              <a:ext uri="{FF2B5EF4-FFF2-40B4-BE49-F238E27FC236}">
                <a16:creationId xmlns:a16="http://schemas.microsoft.com/office/drawing/2014/main" id="{07107BD8-F343-F442-9587-65D3AB2E6801}"/>
              </a:ext>
            </a:extLst>
          </p:cNvPr>
          <p:cNvSpPr/>
          <p:nvPr/>
        </p:nvSpPr>
        <p:spPr>
          <a:xfrm>
            <a:off x="1331768" y="4035821"/>
            <a:ext cx="3394467" cy="791050"/>
          </a:xfrm>
          <a:prstGeom prst="rect">
            <a:avLst/>
          </a:prstGeom>
          <a:noFill/>
        </p:spPr>
        <p:txBody>
          <a:bodyPr wrap="square" lIns="91440" tIns="45720" rIns="91440" bIns="45720">
            <a:spAutoFit/>
          </a:bodyPr>
          <a:lstStyle/>
          <a:p>
            <a:pPr algn="ctr">
              <a:lnSpc>
                <a:spcPct val="150000"/>
              </a:lnSpc>
            </a:pPr>
            <a:r>
              <a:rPr lang="en-US" cap="none" spc="0" dirty="0">
                <a:ln w="0"/>
                <a:solidFill>
                  <a:srgbClr val="002B65"/>
                </a:solidFill>
                <a:effectLst/>
                <a:latin typeface="Arial" panose="020B0604020202020204" pitchFamily="34" charset="0"/>
                <a:cs typeface="Arial" panose="020B0604020202020204" pitchFamily="34" charset="0"/>
              </a:rPr>
              <a:t>Mobile Point-of-Care Solutions</a:t>
            </a:r>
          </a:p>
          <a:p>
            <a:pPr algn="ctr">
              <a:lnSpc>
                <a:spcPct val="150000"/>
              </a:lnSpc>
            </a:pPr>
            <a:r>
              <a:rPr lang="en-US" sz="1400" cap="none" spc="0" dirty="0">
                <a:ln w="0"/>
                <a:solidFill>
                  <a:schemeClr val="tx1">
                    <a:lumMod val="65000"/>
                    <a:lumOff val="35000"/>
                  </a:schemeClr>
                </a:solidFill>
                <a:effectLst/>
                <a:latin typeface="Arial" panose="020B0604020202020204" pitchFamily="34" charset="0"/>
                <a:cs typeface="Arial" panose="020B0604020202020204" pitchFamily="34" charset="0"/>
              </a:rPr>
              <a:t>HI-Care, HI-Core and HI-Swift</a:t>
            </a:r>
          </a:p>
        </p:txBody>
      </p:sp>
      <p:sp>
        <p:nvSpPr>
          <p:cNvPr id="39" name="Rectangle 38">
            <a:extLst>
              <a:ext uri="{FF2B5EF4-FFF2-40B4-BE49-F238E27FC236}">
                <a16:creationId xmlns:a16="http://schemas.microsoft.com/office/drawing/2014/main" id="{1C753B26-5CE1-2347-ABC3-150F359D675F}"/>
              </a:ext>
            </a:extLst>
          </p:cNvPr>
          <p:cNvSpPr/>
          <p:nvPr/>
        </p:nvSpPr>
        <p:spPr>
          <a:xfrm>
            <a:off x="5316923" y="4035821"/>
            <a:ext cx="2656050" cy="1437381"/>
          </a:xfrm>
          <a:prstGeom prst="rect">
            <a:avLst/>
          </a:prstGeom>
          <a:noFill/>
        </p:spPr>
        <p:txBody>
          <a:bodyPr wrap="square" lIns="91440" tIns="45720" rIns="91440" bIns="45720">
            <a:spAutoFit/>
          </a:bodyPr>
          <a:lstStyle/>
          <a:p>
            <a:pPr algn="ctr">
              <a:lnSpc>
                <a:spcPct val="150000"/>
              </a:lnSpc>
            </a:pPr>
            <a:r>
              <a:rPr lang="en-US" cap="none" spc="0" dirty="0">
                <a:ln w="0"/>
                <a:solidFill>
                  <a:srgbClr val="002B65"/>
                </a:solidFill>
                <a:effectLst/>
                <a:latin typeface="Arial" panose="020B0604020202020204" pitchFamily="34" charset="0"/>
                <a:cs typeface="Arial" panose="020B0604020202020204" pitchFamily="34" charset="0"/>
              </a:rPr>
              <a:t>Med Dispense Solutions</a:t>
            </a:r>
          </a:p>
          <a:p>
            <a:pPr algn="ctr">
              <a:lnSpc>
                <a:spcPct val="150000"/>
              </a:lnSpc>
            </a:pPr>
            <a:r>
              <a:rPr lang="en-US" sz="1400" cap="none" spc="0" dirty="0">
                <a:ln w="0"/>
                <a:solidFill>
                  <a:schemeClr val="tx1">
                    <a:lumMod val="65000"/>
                    <a:lumOff val="35000"/>
                  </a:schemeClr>
                </a:solidFill>
                <a:effectLst/>
                <a:latin typeface="Arial" panose="020B0604020202020204" pitchFamily="34" charset="0"/>
                <a:cs typeface="Arial" panose="020B0604020202020204" pitchFamily="34" charset="0"/>
              </a:rPr>
              <a:t>HI-Paradigm, HI-Pinnacle, </a:t>
            </a:r>
          </a:p>
          <a:p>
            <a:pPr algn="ctr">
              <a:lnSpc>
                <a:spcPct val="150000"/>
              </a:lnSpc>
            </a:pPr>
            <a:r>
              <a:rPr lang="en-US" sz="1400" cap="none" spc="0" dirty="0">
                <a:ln w="0"/>
                <a:solidFill>
                  <a:schemeClr val="tx1">
                    <a:lumMod val="65000"/>
                    <a:lumOff val="35000"/>
                  </a:schemeClr>
                </a:solidFill>
                <a:effectLst/>
                <a:latin typeface="Arial" panose="020B0604020202020204" pitchFamily="34" charset="0"/>
                <a:cs typeface="Arial" panose="020B0604020202020204" pitchFamily="34" charset="0"/>
              </a:rPr>
              <a:t>Med-Hub, Transfer Cart </a:t>
            </a:r>
          </a:p>
          <a:p>
            <a:pPr algn="ctr">
              <a:lnSpc>
                <a:spcPct val="150000"/>
              </a:lnSpc>
            </a:pPr>
            <a:r>
              <a:rPr lang="en-US" sz="1400" cap="none" spc="0" dirty="0">
                <a:ln w="0"/>
                <a:solidFill>
                  <a:schemeClr val="tx1">
                    <a:lumMod val="65000"/>
                    <a:lumOff val="35000"/>
                  </a:schemeClr>
                </a:solidFill>
                <a:effectLst/>
                <a:latin typeface="Arial" panose="020B0604020202020204" pitchFamily="34" charset="0"/>
                <a:cs typeface="Arial" panose="020B0604020202020204" pitchFamily="34" charset="0"/>
              </a:rPr>
              <a:t>and </a:t>
            </a:r>
            <a:r>
              <a:rPr lang="en-US" sz="1400" cap="none" spc="0" dirty="0" err="1">
                <a:ln w="0"/>
                <a:solidFill>
                  <a:schemeClr val="tx1">
                    <a:lumMod val="65000"/>
                    <a:lumOff val="35000"/>
                  </a:schemeClr>
                </a:solidFill>
                <a:effectLst/>
                <a:latin typeface="Arial" panose="020B0604020202020204" pitchFamily="34" charset="0"/>
                <a:cs typeface="Arial" panose="020B0604020202020204" pitchFamily="34" charset="0"/>
              </a:rPr>
              <a:t>MedServe</a:t>
            </a:r>
            <a:r>
              <a:rPr lang="en-US" sz="1400" cap="none" spc="0" dirty="0">
                <a:ln w="0"/>
                <a:solidFill>
                  <a:schemeClr val="tx1">
                    <a:lumMod val="65000"/>
                    <a:lumOff val="35000"/>
                  </a:schemeClr>
                </a:solidFill>
                <a:effectLst/>
                <a:latin typeface="Arial" panose="020B0604020202020204" pitchFamily="34" charset="0"/>
                <a:cs typeface="Arial" panose="020B0604020202020204" pitchFamily="34" charset="0"/>
              </a:rPr>
              <a:t> Cabinets</a:t>
            </a:r>
          </a:p>
        </p:txBody>
      </p:sp>
      <p:sp>
        <p:nvSpPr>
          <p:cNvPr id="45" name="Rectangle 44">
            <a:extLst>
              <a:ext uri="{FF2B5EF4-FFF2-40B4-BE49-F238E27FC236}">
                <a16:creationId xmlns:a16="http://schemas.microsoft.com/office/drawing/2014/main" id="{9A9DA637-5E71-4C48-9C48-9431839E9790}"/>
              </a:ext>
            </a:extLst>
          </p:cNvPr>
          <p:cNvSpPr/>
          <p:nvPr/>
        </p:nvSpPr>
        <p:spPr>
          <a:xfrm>
            <a:off x="8569804" y="4038562"/>
            <a:ext cx="1873157" cy="791050"/>
          </a:xfrm>
          <a:prstGeom prst="rect">
            <a:avLst/>
          </a:prstGeom>
          <a:noFill/>
        </p:spPr>
        <p:txBody>
          <a:bodyPr wrap="square" lIns="91440" tIns="45720" rIns="91440" bIns="45720">
            <a:spAutoFit/>
          </a:bodyPr>
          <a:lstStyle/>
          <a:p>
            <a:pPr algn="ctr">
              <a:lnSpc>
                <a:spcPct val="150000"/>
              </a:lnSpc>
            </a:pPr>
            <a:r>
              <a:rPr lang="en-US" cap="none" spc="0" dirty="0">
                <a:ln w="0"/>
                <a:solidFill>
                  <a:srgbClr val="002B65"/>
                </a:solidFill>
                <a:effectLst/>
                <a:latin typeface="Arial" panose="020B0604020202020204" pitchFamily="34" charset="0"/>
                <a:cs typeface="Arial" panose="020B0604020202020204" pitchFamily="34" charset="0"/>
              </a:rPr>
              <a:t>Fixed Solutions</a:t>
            </a:r>
          </a:p>
          <a:p>
            <a:pPr algn="ctr">
              <a:lnSpc>
                <a:spcPct val="150000"/>
              </a:lnSpc>
            </a:pPr>
            <a:r>
              <a:rPr lang="en-US" sz="1400" cap="none" spc="0" dirty="0">
                <a:ln w="0"/>
                <a:solidFill>
                  <a:schemeClr val="tx1">
                    <a:lumMod val="65000"/>
                    <a:lumOff val="35000"/>
                  </a:schemeClr>
                </a:solidFill>
                <a:effectLst/>
                <a:latin typeface="Arial" panose="020B0604020202020204" pitchFamily="34" charset="0"/>
                <a:cs typeface="Arial" panose="020B0604020202020204" pitchFamily="34" charset="0"/>
              </a:rPr>
              <a:t>Arms and Cabinets</a:t>
            </a:r>
          </a:p>
        </p:txBody>
      </p:sp>
      <p:cxnSp>
        <p:nvCxnSpPr>
          <p:cNvPr id="46" name="Straight Connector 45">
            <a:extLst>
              <a:ext uri="{FF2B5EF4-FFF2-40B4-BE49-F238E27FC236}">
                <a16:creationId xmlns:a16="http://schemas.microsoft.com/office/drawing/2014/main" id="{8B865A5D-8A56-6041-A8F0-20DF94E6B645}"/>
              </a:ext>
            </a:extLst>
          </p:cNvPr>
          <p:cNvCxnSpPr>
            <a:cxnSpLocks/>
          </p:cNvCxnSpPr>
          <p:nvPr/>
        </p:nvCxnSpPr>
        <p:spPr>
          <a:xfrm>
            <a:off x="5017162" y="4035821"/>
            <a:ext cx="0" cy="1816339"/>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6E176A44-13CC-8041-98A3-CC29B05AA361}"/>
              </a:ext>
            </a:extLst>
          </p:cNvPr>
          <p:cNvCxnSpPr>
            <a:cxnSpLocks/>
          </p:cNvCxnSpPr>
          <p:nvPr/>
        </p:nvCxnSpPr>
        <p:spPr>
          <a:xfrm>
            <a:off x="8267683" y="4035821"/>
            <a:ext cx="0" cy="1816339"/>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43231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768646-A676-5944-B276-E200FA08E0CB}"/>
              </a:ext>
            </a:extLst>
          </p:cNvPr>
          <p:cNvPicPr>
            <a:picLocks noChangeAspect="1"/>
          </p:cNvPicPr>
          <p:nvPr/>
        </p:nvPicPr>
        <p:blipFill>
          <a:blip r:embed="rId3"/>
          <a:srcRect/>
          <a:stretch/>
        </p:blipFill>
        <p:spPr>
          <a:xfrm>
            <a:off x="-56673" y="-25826"/>
            <a:ext cx="12298367" cy="3106956"/>
          </a:xfrm>
          <a:prstGeom prst="rect">
            <a:avLst/>
          </a:prstGeom>
        </p:spPr>
      </p:pic>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26</a:t>
            </a:fld>
            <a:endParaRPr lang="en-US" dirty="0"/>
          </a:p>
        </p:txBody>
      </p:sp>
      <p:sp>
        <p:nvSpPr>
          <p:cNvPr id="30" name="TextBox 29">
            <a:extLst>
              <a:ext uri="{FF2B5EF4-FFF2-40B4-BE49-F238E27FC236}">
                <a16:creationId xmlns:a16="http://schemas.microsoft.com/office/drawing/2014/main" id="{09141B65-5ADB-6949-AB0F-A6E8747D7ED8}"/>
              </a:ext>
            </a:extLst>
          </p:cNvPr>
          <p:cNvSpPr txBox="1"/>
          <p:nvPr/>
        </p:nvSpPr>
        <p:spPr>
          <a:xfrm>
            <a:off x="2819109" y="3152597"/>
            <a:ext cx="6553782"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TELEHEALTH SOLUTIONS</a:t>
            </a:r>
          </a:p>
        </p:txBody>
      </p:sp>
      <p:sp>
        <p:nvSpPr>
          <p:cNvPr id="29" name="Rectangle 28">
            <a:extLst>
              <a:ext uri="{FF2B5EF4-FFF2-40B4-BE49-F238E27FC236}">
                <a16:creationId xmlns:a16="http://schemas.microsoft.com/office/drawing/2014/main" id="{07107BD8-F343-F442-9587-65D3AB2E6801}"/>
              </a:ext>
            </a:extLst>
          </p:cNvPr>
          <p:cNvSpPr/>
          <p:nvPr/>
        </p:nvSpPr>
        <p:spPr>
          <a:xfrm>
            <a:off x="570381" y="4035821"/>
            <a:ext cx="2183186" cy="1114216"/>
          </a:xfrm>
          <a:prstGeom prst="rect">
            <a:avLst/>
          </a:prstGeom>
          <a:noFill/>
        </p:spPr>
        <p:txBody>
          <a:bodyPr wrap="square" lIns="91440" tIns="45720" rIns="91440" bIns="45720">
            <a:spAutoFit/>
          </a:bodyPr>
          <a:lstStyle/>
          <a:p>
            <a:pPr algn="ctr">
              <a:lnSpc>
                <a:spcPct val="150000"/>
              </a:lnSpc>
            </a:pPr>
            <a:r>
              <a:rPr lang="en-US" cap="none" spc="0" dirty="0">
                <a:ln w="0"/>
                <a:solidFill>
                  <a:srgbClr val="002B65"/>
                </a:solidFill>
                <a:effectLst/>
                <a:latin typeface="Arial" panose="020B0604020202020204" pitchFamily="34" charset="0"/>
                <a:cs typeface="Arial" panose="020B0604020202020204" pitchFamily="34" charset="0"/>
              </a:rPr>
              <a:t>Mobile Solutions</a:t>
            </a:r>
          </a:p>
          <a:p>
            <a:pPr algn="ctr">
              <a:lnSpc>
                <a:spcPct val="150000"/>
              </a:lnSpc>
            </a:pPr>
            <a:r>
              <a:rPr lang="en-US" sz="1400" cap="none" spc="0" dirty="0">
                <a:ln w="0"/>
                <a:solidFill>
                  <a:schemeClr val="tx1">
                    <a:lumMod val="65000"/>
                    <a:lumOff val="35000"/>
                  </a:schemeClr>
                </a:solidFill>
                <a:effectLst/>
                <a:latin typeface="Arial" panose="020B0604020202020204" pitchFamily="34" charset="0"/>
                <a:cs typeface="Arial" panose="020B0604020202020204" pitchFamily="34" charset="0"/>
              </a:rPr>
              <a:t>Tele-Care, Tele-Core </a:t>
            </a:r>
          </a:p>
          <a:p>
            <a:pPr algn="ctr">
              <a:lnSpc>
                <a:spcPct val="150000"/>
              </a:lnSpc>
            </a:pPr>
            <a:r>
              <a:rPr lang="en-US" sz="1400" cap="none" spc="0" dirty="0">
                <a:ln w="0"/>
                <a:solidFill>
                  <a:schemeClr val="tx1">
                    <a:lumMod val="65000"/>
                    <a:lumOff val="35000"/>
                  </a:schemeClr>
                </a:solidFill>
                <a:effectLst/>
                <a:latin typeface="Arial" panose="020B0604020202020204" pitchFamily="34" charset="0"/>
                <a:cs typeface="Arial" panose="020B0604020202020204" pitchFamily="34" charset="0"/>
              </a:rPr>
              <a:t>and HI-Rise</a:t>
            </a:r>
          </a:p>
        </p:txBody>
      </p:sp>
      <p:cxnSp>
        <p:nvCxnSpPr>
          <p:cNvPr id="46" name="Straight Connector 45">
            <a:extLst>
              <a:ext uri="{FF2B5EF4-FFF2-40B4-BE49-F238E27FC236}">
                <a16:creationId xmlns:a16="http://schemas.microsoft.com/office/drawing/2014/main" id="{8B865A5D-8A56-6041-A8F0-20DF94E6B645}"/>
              </a:ext>
            </a:extLst>
          </p:cNvPr>
          <p:cNvCxnSpPr>
            <a:cxnSpLocks/>
          </p:cNvCxnSpPr>
          <p:nvPr/>
        </p:nvCxnSpPr>
        <p:spPr>
          <a:xfrm>
            <a:off x="3008015" y="4035821"/>
            <a:ext cx="0" cy="139615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pic>
        <p:nvPicPr>
          <p:cNvPr id="20" name="Picture 19" descr="Graphical user interface, application&#10;&#10;Description automatically generated">
            <a:extLst>
              <a:ext uri="{FF2B5EF4-FFF2-40B4-BE49-F238E27FC236}">
                <a16:creationId xmlns:a16="http://schemas.microsoft.com/office/drawing/2014/main" id="{8C863F72-3DDD-494B-AE6D-207F36C12529}"/>
              </a:ext>
            </a:extLst>
          </p:cNvPr>
          <p:cNvPicPr>
            <a:picLocks noChangeAspect="1"/>
          </p:cNvPicPr>
          <p:nvPr/>
        </p:nvPicPr>
        <p:blipFill>
          <a:blip r:embed="rId4"/>
          <a:stretch>
            <a:fillRect/>
          </a:stretch>
        </p:blipFill>
        <p:spPr>
          <a:xfrm>
            <a:off x="917920" y="-194123"/>
            <a:ext cx="3396752" cy="3396752"/>
          </a:xfrm>
          <a:prstGeom prst="rect">
            <a:avLst/>
          </a:prstGeom>
        </p:spPr>
      </p:pic>
      <p:pic>
        <p:nvPicPr>
          <p:cNvPr id="21" name="Picture 20" descr="notebook telecore.psd">
            <a:extLst>
              <a:ext uri="{FF2B5EF4-FFF2-40B4-BE49-F238E27FC236}">
                <a16:creationId xmlns:a16="http://schemas.microsoft.com/office/drawing/2014/main" id="{9D796F87-69ED-D744-838A-1627E14301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48298" y="283117"/>
            <a:ext cx="1247757" cy="2691401"/>
          </a:xfrm>
          <a:prstGeom prst="rect">
            <a:avLst/>
          </a:prstGeom>
        </p:spPr>
      </p:pic>
      <p:pic>
        <p:nvPicPr>
          <p:cNvPr id="22" name="Picture 21" descr="telemed cabinet_master copy 2.png">
            <a:extLst>
              <a:ext uri="{FF2B5EF4-FFF2-40B4-BE49-F238E27FC236}">
                <a16:creationId xmlns:a16="http://schemas.microsoft.com/office/drawing/2014/main" id="{5D5F3171-2BD7-AD4F-957C-2A5CD20B3E5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23213" y="581746"/>
            <a:ext cx="3072787" cy="2614538"/>
          </a:xfrm>
          <a:prstGeom prst="rect">
            <a:avLst/>
          </a:prstGeom>
        </p:spPr>
      </p:pic>
      <p:pic>
        <p:nvPicPr>
          <p:cNvPr id="23" name="Picture 22" descr="W2_Med.psd">
            <a:extLst>
              <a:ext uri="{FF2B5EF4-FFF2-40B4-BE49-F238E27FC236}">
                <a16:creationId xmlns:a16="http://schemas.microsoft.com/office/drawing/2014/main" id="{C5D8FE07-FF11-4240-9A5B-66428A3D106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62432" y="108637"/>
            <a:ext cx="2030023" cy="3105198"/>
          </a:xfrm>
          <a:prstGeom prst="rect">
            <a:avLst/>
          </a:prstGeom>
        </p:spPr>
      </p:pic>
      <p:pic>
        <p:nvPicPr>
          <p:cNvPr id="24" name="Picture 23" descr="Medium RTK upper left.png">
            <a:extLst>
              <a:ext uri="{FF2B5EF4-FFF2-40B4-BE49-F238E27FC236}">
                <a16:creationId xmlns:a16="http://schemas.microsoft.com/office/drawing/2014/main" id="{660054A0-E08B-9344-9557-6771A05D250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240776" y="1085340"/>
            <a:ext cx="1979588" cy="1979588"/>
          </a:xfrm>
          <a:prstGeom prst="rect">
            <a:avLst/>
          </a:prstGeom>
        </p:spPr>
      </p:pic>
      <p:pic>
        <p:nvPicPr>
          <p:cNvPr id="31" name="Picture 30" descr="A picture containing text, electronics, computer, dark&#10;&#10;Description automatically generated">
            <a:extLst>
              <a:ext uri="{FF2B5EF4-FFF2-40B4-BE49-F238E27FC236}">
                <a16:creationId xmlns:a16="http://schemas.microsoft.com/office/drawing/2014/main" id="{333C4819-E93B-B142-94A2-D2AE4B1EDEF5}"/>
              </a:ext>
            </a:extLst>
          </p:cNvPr>
          <p:cNvPicPr>
            <a:picLocks noChangeAspect="1"/>
          </p:cNvPicPr>
          <p:nvPr/>
        </p:nvPicPr>
        <p:blipFill>
          <a:blip r:embed="rId9"/>
          <a:stretch>
            <a:fillRect/>
          </a:stretch>
        </p:blipFill>
        <p:spPr>
          <a:xfrm>
            <a:off x="5370043" y="1379520"/>
            <a:ext cx="2606017" cy="1737344"/>
          </a:xfrm>
          <a:prstGeom prst="rect">
            <a:avLst/>
          </a:prstGeom>
        </p:spPr>
      </p:pic>
      <p:pic>
        <p:nvPicPr>
          <p:cNvPr id="32" name="Picture 31" descr="A_Custom_Med.psd">
            <a:extLst>
              <a:ext uri="{FF2B5EF4-FFF2-40B4-BE49-F238E27FC236}">
                <a16:creationId xmlns:a16="http://schemas.microsoft.com/office/drawing/2014/main" id="{3661183C-F122-A848-97F7-70EF738ABF5E}"/>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041146" y="1590187"/>
            <a:ext cx="2160793" cy="1440529"/>
          </a:xfrm>
          <a:prstGeom prst="rect">
            <a:avLst/>
          </a:prstGeom>
        </p:spPr>
      </p:pic>
      <p:sp>
        <p:nvSpPr>
          <p:cNvPr id="33" name="Rectangle 32">
            <a:extLst>
              <a:ext uri="{FF2B5EF4-FFF2-40B4-BE49-F238E27FC236}">
                <a16:creationId xmlns:a16="http://schemas.microsoft.com/office/drawing/2014/main" id="{493F2584-E6C3-F94F-A9ED-0FC10CBB6062}"/>
              </a:ext>
            </a:extLst>
          </p:cNvPr>
          <p:cNvSpPr/>
          <p:nvPr/>
        </p:nvSpPr>
        <p:spPr>
          <a:xfrm>
            <a:off x="3262463" y="4050298"/>
            <a:ext cx="2603631" cy="791050"/>
          </a:xfrm>
          <a:prstGeom prst="rect">
            <a:avLst/>
          </a:prstGeom>
          <a:noFill/>
        </p:spPr>
        <p:txBody>
          <a:bodyPr wrap="square" lIns="91440" tIns="45720" rIns="91440" bIns="45720">
            <a:spAutoFit/>
          </a:bodyPr>
          <a:lstStyle/>
          <a:p>
            <a:pPr algn="ctr">
              <a:lnSpc>
                <a:spcPct val="150000"/>
              </a:lnSpc>
            </a:pPr>
            <a:r>
              <a:rPr lang="en-US" cap="none" spc="0" dirty="0">
                <a:ln w="0"/>
                <a:solidFill>
                  <a:srgbClr val="002B65"/>
                </a:solidFill>
                <a:effectLst/>
                <a:latin typeface="Arial" panose="020B0604020202020204" pitchFamily="34" charset="0"/>
                <a:cs typeface="Arial" panose="020B0604020202020204" pitchFamily="34" charset="0"/>
              </a:rPr>
              <a:t>Wall Mounted Solutions</a:t>
            </a:r>
          </a:p>
          <a:p>
            <a:pPr algn="ctr">
              <a:lnSpc>
                <a:spcPct val="150000"/>
              </a:lnSpc>
            </a:pPr>
            <a:r>
              <a:rPr lang="en-US" sz="1400" cap="none" spc="0" dirty="0">
                <a:ln w="0"/>
                <a:solidFill>
                  <a:schemeClr val="tx1">
                    <a:lumMod val="65000"/>
                    <a:lumOff val="35000"/>
                  </a:schemeClr>
                </a:solidFill>
                <a:effectLst/>
                <a:latin typeface="Arial" panose="020B0604020202020204" pitchFamily="34" charset="0"/>
                <a:cs typeface="Arial" panose="020B0604020202020204" pitchFamily="34" charset="0"/>
              </a:rPr>
              <a:t>Telehealth Cabinet</a:t>
            </a:r>
          </a:p>
        </p:txBody>
      </p:sp>
      <p:sp>
        <p:nvSpPr>
          <p:cNvPr id="35" name="Rectangle 34">
            <a:extLst>
              <a:ext uri="{FF2B5EF4-FFF2-40B4-BE49-F238E27FC236}">
                <a16:creationId xmlns:a16="http://schemas.microsoft.com/office/drawing/2014/main" id="{92B4F0D1-885A-C24B-B2C6-ECD26A8F7B30}"/>
              </a:ext>
            </a:extLst>
          </p:cNvPr>
          <p:cNvSpPr/>
          <p:nvPr/>
        </p:nvSpPr>
        <p:spPr>
          <a:xfrm>
            <a:off x="6330168" y="4035821"/>
            <a:ext cx="2784141" cy="1114216"/>
          </a:xfrm>
          <a:prstGeom prst="rect">
            <a:avLst/>
          </a:prstGeom>
          <a:noFill/>
        </p:spPr>
        <p:txBody>
          <a:bodyPr wrap="square" lIns="91440" tIns="45720" rIns="91440" bIns="45720">
            <a:spAutoFit/>
          </a:bodyPr>
          <a:lstStyle/>
          <a:p>
            <a:pPr algn="ctr">
              <a:lnSpc>
                <a:spcPct val="150000"/>
              </a:lnSpc>
            </a:pPr>
            <a:r>
              <a:rPr lang="en-US" dirty="0">
                <a:ln w="0"/>
                <a:solidFill>
                  <a:srgbClr val="002B65"/>
                </a:solidFill>
                <a:latin typeface="Arial" panose="020B0604020202020204" pitchFamily="34" charset="0"/>
                <a:cs typeface="Arial" panose="020B0604020202020204" pitchFamily="34" charset="0"/>
              </a:rPr>
              <a:t>Kit</a:t>
            </a:r>
            <a:r>
              <a:rPr lang="en-US" cap="none" spc="0" dirty="0">
                <a:ln w="0"/>
                <a:solidFill>
                  <a:srgbClr val="002B65"/>
                </a:solidFill>
                <a:effectLst/>
                <a:latin typeface="Arial" panose="020B0604020202020204" pitchFamily="34" charset="0"/>
                <a:cs typeface="Arial" panose="020B0604020202020204" pitchFamily="34" charset="0"/>
              </a:rPr>
              <a:t> Solutions</a:t>
            </a:r>
          </a:p>
          <a:p>
            <a:pPr algn="ctr">
              <a:lnSpc>
                <a:spcPct val="150000"/>
              </a:lnSpc>
            </a:pPr>
            <a:r>
              <a:rPr lang="en-US" sz="1400" cap="none" spc="0" dirty="0">
                <a:ln w="0"/>
                <a:solidFill>
                  <a:schemeClr val="tx1">
                    <a:lumMod val="65000"/>
                    <a:lumOff val="35000"/>
                  </a:schemeClr>
                </a:solidFill>
                <a:effectLst/>
                <a:latin typeface="Arial" panose="020B0604020202020204" pitchFamily="34" charset="0"/>
                <a:cs typeface="Arial" panose="020B0604020202020204" pitchFamily="34" charset="0"/>
              </a:rPr>
              <a:t>Rugged </a:t>
            </a:r>
            <a:r>
              <a:rPr lang="en-US" sz="1400" dirty="0">
                <a:ln w="0"/>
                <a:solidFill>
                  <a:schemeClr val="tx1">
                    <a:lumMod val="65000"/>
                    <a:lumOff val="35000"/>
                  </a:schemeClr>
                </a:solidFill>
                <a:latin typeface="Arial" panose="020B0604020202020204" pitchFamily="34" charset="0"/>
                <a:cs typeface="Arial" panose="020B0604020202020204" pitchFamily="34" charset="0"/>
              </a:rPr>
              <a:t>Telemedicine Kits and Soft Telemedicine Kits</a:t>
            </a:r>
          </a:p>
        </p:txBody>
      </p:sp>
      <p:sp>
        <p:nvSpPr>
          <p:cNvPr id="37" name="Rectangle 36">
            <a:extLst>
              <a:ext uri="{FF2B5EF4-FFF2-40B4-BE49-F238E27FC236}">
                <a16:creationId xmlns:a16="http://schemas.microsoft.com/office/drawing/2014/main" id="{10A4664A-71CA-4C44-9DD2-C2AC25FDA4AF}"/>
              </a:ext>
            </a:extLst>
          </p:cNvPr>
          <p:cNvSpPr/>
          <p:nvPr/>
        </p:nvSpPr>
        <p:spPr>
          <a:xfrm>
            <a:off x="9509986" y="4035821"/>
            <a:ext cx="2183186" cy="791050"/>
          </a:xfrm>
          <a:prstGeom prst="rect">
            <a:avLst/>
          </a:prstGeom>
          <a:noFill/>
        </p:spPr>
        <p:txBody>
          <a:bodyPr wrap="square" lIns="91440" tIns="45720" rIns="91440" bIns="45720">
            <a:spAutoFit/>
          </a:bodyPr>
          <a:lstStyle/>
          <a:p>
            <a:pPr algn="ctr">
              <a:lnSpc>
                <a:spcPct val="150000"/>
              </a:lnSpc>
            </a:pPr>
            <a:r>
              <a:rPr lang="en-US" cap="none" spc="0" dirty="0">
                <a:ln w="0"/>
                <a:solidFill>
                  <a:srgbClr val="002B65"/>
                </a:solidFill>
                <a:effectLst/>
                <a:latin typeface="Arial" panose="020B0604020202020204" pitchFamily="34" charset="0"/>
                <a:cs typeface="Arial" panose="020B0604020202020204" pitchFamily="34" charset="0"/>
              </a:rPr>
              <a:t>Kiosk Solutions</a:t>
            </a:r>
          </a:p>
          <a:p>
            <a:pPr algn="ctr">
              <a:lnSpc>
                <a:spcPct val="150000"/>
              </a:lnSpc>
            </a:pPr>
            <a:r>
              <a:rPr lang="en-US" sz="1400" cap="none" spc="0" dirty="0">
                <a:ln w="0"/>
                <a:solidFill>
                  <a:schemeClr val="tx1">
                    <a:lumMod val="65000"/>
                    <a:lumOff val="35000"/>
                  </a:schemeClr>
                </a:solidFill>
                <a:effectLst/>
                <a:latin typeface="Arial" panose="020B0604020202020204" pitchFamily="34" charset="0"/>
                <a:cs typeface="Arial" panose="020B0604020202020204" pitchFamily="34" charset="0"/>
              </a:rPr>
              <a:t>Telehealth Kiosks</a:t>
            </a:r>
          </a:p>
        </p:txBody>
      </p:sp>
      <p:cxnSp>
        <p:nvCxnSpPr>
          <p:cNvPr id="25" name="Straight Connector 24">
            <a:extLst>
              <a:ext uri="{FF2B5EF4-FFF2-40B4-BE49-F238E27FC236}">
                <a16:creationId xmlns:a16="http://schemas.microsoft.com/office/drawing/2014/main" id="{0E6D512E-7C2D-5D4B-9259-765F3CEE15F2}"/>
              </a:ext>
            </a:extLst>
          </p:cNvPr>
          <p:cNvCxnSpPr>
            <a:cxnSpLocks/>
          </p:cNvCxnSpPr>
          <p:nvPr/>
        </p:nvCxnSpPr>
        <p:spPr>
          <a:xfrm>
            <a:off x="6153986" y="4035821"/>
            <a:ext cx="0" cy="139615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E36835E3-02FC-F44D-A7D3-F6E94610AB6B}"/>
              </a:ext>
            </a:extLst>
          </p:cNvPr>
          <p:cNvCxnSpPr>
            <a:cxnSpLocks/>
          </p:cNvCxnSpPr>
          <p:nvPr/>
        </p:nvCxnSpPr>
        <p:spPr>
          <a:xfrm>
            <a:off x="9365271" y="4035821"/>
            <a:ext cx="0" cy="1396150"/>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7590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0807A96C-F91B-E043-A6B6-E8A8052A3D97}"/>
              </a:ext>
            </a:extLst>
          </p:cNvPr>
          <p:cNvPicPr>
            <a:picLocks noChangeAspect="1"/>
          </p:cNvPicPr>
          <p:nvPr/>
        </p:nvPicPr>
        <p:blipFill>
          <a:blip r:embed="rId3"/>
          <a:srcRect/>
          <a:stretch/>
        </p:blipFill>
        <p:spPr>
          <a:xfrm>
            <a:off x="-56673" y="-25826"/>
            <a:ext cx="12298367" cy="3106956"/>
          </a:xfrm>
          <a:prstGeom prst="rect">
            <a:avLst/>
          </a:prstGeom>
        </p:spPr>
      </p:pic>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27</a:t>
            </a:fld>
            <a:endParaRPr lang="en-US" dirty="0"/>
          </a:p>
        </p:txBody>
      </p:sp>
      <p:pic>
        <p:nvPicPr>
          <p:cNvPr id="21" name="Picture 20" descr="A picture containing text, computer, electronics&#10;&#10;Description automatically generated">
            <a:extLst>
              <a:ext uri="{FF2B5EF4-FFF2-40B4-BE49-F238E27FC236}">
                <a16:creationId xmlns:a16="http://schemas.microsoft.com/office/drawing/2014/main" id="{14B44119-8331-3744-A05A-9A5E207E4B0C}"/>
              </a:ext>
            </a:extLst>
          </p:cNvPr>
          <p:cNvPicPr>
            <a:picLocks noChangeAspect="1"/>
          </p:cNvPicPr>
          <p:nvPr/>
        </p:nvPicPr>
        <p:blipFill>
          <a:blip r:embed="rId4"/>
          <a:stretch>
            <a:fillRect/>
          </a:stretch>
        </p:blipFill>
        <p:spPr>
          <a:xfrm>
            <a:off x="8426662" y="215187"/>
            <a:ext cx="4080037" cy="3060028"/>
          </a:xfrm>
          <a:prstGeom prst="rect">
            <a:avLst/>
          </a:prstGeom>
        </p:spPr>
      </p:pic>
      <p:pic>
        <p:nvPicPr>
          <p:cNvPr id="22" name="Picture 21" descr="A picture containing text&#10;&#10;Description automatically generated">
            <a:extLst>
              <a:ext uri="{FF2B5EF4-FFF2-40B4-BE49-F238E27FC236}">
                <a16:creationId xmlns:a16="http://schemas.microsoft.com/office/drawing/2014/main" id="{26409DEC-500D-7647-8F9D-0EBEE2C36686}"/>
              </a:ext>
            </a:extLst>
          </p:cNvPr>
          <p:cNvPicPr>
            <a:picLocks noChangeAspect="1"/>
          </p:cNvPicPr>
          <p:nvPr/>
        </p:nvPicPr>
        <p:blipFill>
          <a:blip r:embed="rId5"/>
          <a:stretch>
            <a:fillRect/>
          </a:stretch>
        </p:blipFill>
        <p:spPr>
          <a:xfrm>
            <a:off x="593950" y="818192"/>
            <a:ext cx="2010368" cy="2450485"/>
          </a:xfrm>
          <a:prstGeom prst="rect">
            <a:avLst/>
          </a:prstGeom>
        </p:spPr>
      </p:pic>
      <p:pic>
        <p:nvPicPr>
          <p:cNvPr id="23" name="Picture 22" descr="A picture containing text, electronics, computer, display&#10;&#10;Description automatically generated">
            <a:extLst>
              <a:ext uri="{FF2B5EF4-FFF2-40B4-BE49-F238E27FC236}">
                <a16:creationId xmlns:a16="http://schemas.microsoft.com/office/drawing/2014/main" id="{A43F06DF-41C2-4A45-9F47-217E07EB2C4C}"/>
              </a:ext>
            </a:extLst>
          </p:cNvPr>
          <p:cNvPicPr>
            <a:picLocks noChangeAspect="1"/>
          </p:cNvPicPr>
          <p:nvPr/>
        </p:nvPicPr>
        <p:blipFill>
          <a:blip r:embed="rId6"/>
          <a:stretch>
            <a:fillRect/>
          </a:stretch>
        </p:blipFill>
        <p:spPr>
          <a:xfrm>
            <a:off x="1060511" y="-31330"/>
            <a:ext cx="5136458" cy="3643908"/>
          </a:xfrm>
          <a:prstGeom prst="rect">
            <a:avLst/>
          </a:prstGeom>
        </p:spPr>
      </p:pic>
      <p:pic>
        <p:nvPicPr>
          <p:cNvPr id="24" name="Picture 23" descr="A picture containing text, sign, blue&#10;&#10;Description automatically generated">
            <a:extLst>
              <a:ext uri="{FF2B5EF4-FFF2-40B4-BE49-F238E27FC236}">
                <a16:creationId xmlns:a16="http://schemas.microsoft.com/office/drawing/2014/main" id="{0DA92B0A-5B76-614E-B819-196E66238CA6}"/>
              </a:ext>
            </a:extLst>
          </p:cNvPr>
          <p:cNvPicPr>
            <a:picLocks noChangeAspect="1"/>
          </p:cNvPicPr>
          <p:nvPr/>
        </p:nvPicPr>
        <p:blipFill>
          <a:blip r:embed="rId7"/>
          <a:stretch>
            <a:fillRect/>
          </a:stretch>
        </p:blipFill>
        <p:spPr>
          <a:xfrm>
            <a:off x="1834120" y="2692881"/>
            <a:ext cx="1474287" cy="797081"/>
          </a:xfrm>
          <a:prstGeom prst="rect">
            <a:avLst/>
          </a:prstGeom>
        </p:spPr>
      </p:pic>
      <p:pic>
        <p:nvPicPr>
          <p:cNvPr id="25" name="Picture 24" descr="A picture containing text, indoor, stereo&#10;&#10;Description automatically generated">
            <a:extLst>
              <a:ext uri="{FF2B5EF4-FFF2-40B4-BE49-F238E27FC236}">
                <a16:creationId xmlns:a16="http://schemas.microsoft.com/office/drawing/2014/main" id="{9D022840-24E0-474E-80CD-9635F7305299}"/>
              </a:ext>
            </a:extLst>
          </p:cNvPr>
          <p:cNvPicPr>
            <a:picLocks noChangeAspect="1"/>
          </p:cNvPicPr>
          <p:nvPr/>
        </p:nvPicPr>
        <p:blipFill>
          <a:blip r:embed="rId8"/>
          <a:stretch>
            <a:fillRect/>
          </a:stretch>
        </p:blipFill>
        <p:spPr>
          <a:xfrm>
            <a:off x="6448060" y="999618"/>
            <a:ext cx="4570854" cy="3428140"/>
          </a:xfrm>
          <a:prstGeom prst="rect">
            <a:avLst/>
          </a:prstGeom>
        </p:spPr>
      </p:pic>
      <p:pic>
        <p:nvPicPr>
          <p:cNvPr id="26" name="Picture 25" descr="A picture containing text, electronics, computer, dark&#10;&#10;Description automatically generated">
            <a:extLst>
              <a:ext uri="{FF2B5EF4-FFF2-40B4-BE49-F238E27FC236}">
                <a16:creationId xmlns:a16="http://schemas.microsoft.com/office/drawing/2014/main" id="{D229C910-A6D3-6E4E-B004-AEFABC71E2AC}"/>
              </a:ext>
            </a:extLst>
          </p:cNvPr>
          <p:cNvPicPr>
            <a:picLocks noChangeAspect="1"/>
          </p:cNvPicPr>
          <p:nvPr/>
        </p:nvPicPr>
        <p:blipFill>
          <a:blip r:embed="rId9"/>
          <a:stretch>
            <a:fillRect/>
          </a:stretch>
        </p:blipFill>
        <p:spPr>
          <a:xfrm>
            <a:off x="3652837" y="1645936"/>
            <a:ext cx="4182207" cy="3136655"/>
          </a:xfrm>
          <a:prstGeom prst="rect">
            <a:avLst/>
          </a:prstGeom>
        </p:spPr>
      </p:pic>
      <p:sp>
        <p:nvSpPr>
          <p:cNvPr id="16" name="TextBox 15">
            <a:extLst>
              <a:ext uri="{FF2B5EF4-FFF2-40B4-BE49-F238E27FC236}">
                <a16:creationId xmlns:a16="http://schemas.microsoft.com/office/drawing/2014/main" id="{F15CCC35-DF4E-324F-BA21-227B59A3DE30}"/>
              </a:ext>
            </a:extLst>
          </p:cNvPr>
          <p:cNvSpPr txBox="1"/>
          <p:nvPr/>
        </p:nvSpPr>
        <p:spPr>
          <a:xfrm>
            <a:off x="1682803" y="4555502"/>
            <a:ext cx="8802980" cy="707886"/>
          </a:xfrm>
          <a:prstGeom prst="rect">
            <a:avLst/>
          </a:prstGeom>
          <a:noFill/>
        </p:spPr>
        <p:txBody>
          <a:bodyPr wrap="squar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HOWARD COMPUTING SOLUTIONS</a:t>
            </a:r>
          </a:p>
        </p:txBody>
      </p:sp>
      <p:sp>
        <p:nvSpPr>
          <p:cNvPr id="17" name="Rectangle 16">
            <a:extLst>
              <a:ext uri="{FF2B5EF4-FFF2-40B4-BE49-F238E27FC236}">
                <a16:creationId xmlns:a16="http://schemas.microsoft.com/office/drawing/2014/main" id="{35282AD9-72FD-7646-A12C-4EACCBC8AC69}"/>
              </a:ext>
            </a:extLst>
          </p:cNvPr>
          <p:cNvSpPr/>
          <p:nvPr/>
        </p:nvSpPr>
        <p:spPr>
          <a:xfrm>
            <a:off x="1834121" y="5211120"/>
            <a:ext cx="8542332" cy="436273"/>
          </a:xfrm>
          <a:prstGeom prst="rect">
            <a:avLst/>
          </a:prstGeom>
          <a:noFill/>
        </p:spPr>
        <p:txBody>
          <a:bodyPr wrap="square" lIns="91440" tIns="45720" rIns="91440" bIns="45720">
            <a:spAutoFit/>
          </a:bodyPr>
          <a:lstStyle/>
          <a:p>
            <a:pPr algn="ctr">
              <a:lnSpc>
                <a:spcPct val="150000"/>
              </a:lnSpc>
            </a:pPr>
            <a:r>
              <a:rPr lang="en-US" sz="1700" cap="none" spc="0" dirty="0">
                <a:ln w="0"/>
                <a:solidFill>
                  <a:schemeClr val="tx1">
                    <a:lumMod val="65000"/>
                    <a:lumOff val="35000"/>
                  </a:schemeClr>
                </a:solidFill>
                <a:effectLst/>
                <a:latin typeface="Arial" panose="020B0604020202020204" pitchFamily="34" charset="0"/>
                <a:cs typeface="Arial" panose="020B0604020202020204" pitchFamily="34" charset="0"/>
              </a:rPr>
              <a:t>Desktops | All-in-Ones | Notebooks | Tablets | Servers | Storage</a:t>
            </a:r>
          </a:p>
        </p:txBody>
      </p:sp>
      <p:sp>
        <p:nvSpPr>
          <p:cNvPr id="20" name="Rectangle 19">
            <a:extLst>
              <a:ext uri="{FF2B5EF4-FFF2-40B4-BE49-F238E27FC236}">
                <a16:creationId xmlns:a16="http://schemas.microsoft.com/office/drawing/2014/main" id="{C14E2932-D431-3A4A-8607-B30F082AF11E}"/>
              </a:ext>
            </a:extLst>
          </p:cNvPr>
          <p:cNvSpPr/>
          <p:nvPr/>
        </p:nvSpPr>
        <p:spPr>
          <a:xfrm>
            <a:off x="5108713" y="956965"/>
            <a:ext cx="4045226" cy="369332"/>
          </a:xfrm>
          <a:prstGeom prst="rect">
            <a:avLst/>
          </a:prstGeom>
          <a:noFill/>
        </p:spPr>
        <p:txBody>
          <a:bodyPr wrap="square" lIns="91440" tIns="45720" rIns="91440" bIns="45720">
            <a:spAutoFit/>
          </a:bodyPr>
          <a:lstStyle/>
          <a:p>
            <a:pPr algn="ctr"/>
            <a:r>
              <a:rPr lang="en-US" i="1" cap="none" spc="0" dirty="0">
                <a:ln w="0"/>
                <a:solidFill>
                  <a:schemeClr val="bg1"/>
                </a:solidFill>
                <a:effectLst/>
                <a:latin typeface="Arial" panose="020B0604020202020204" pitchFamily="34" charset="0"/>
                <a:cs typeface="Arial" panose="020B0604020202020204" pitchFamily="34" charset="0"/>
              </a:rPr>
              <a:t>Powered by Howard Innovation</a:t>
            </a:r>
          </a:p>
        </p:txBody>
      </p:sp>
    </p:spTree>
    <p:extLst>
      <p:ext uri="{BB962C8B-B14F-4D97-AF65-F5344CB8AC3E}">
        <p14:creationId xmlns:p14="http://schemas.microsoft.com/office/powerpoint/2010/main" val="1376687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768646-A676-5944-B276-E200FA08E0CB}"/>
              </a:ext>
            </a:extLst>
          </p:cNvPr>
          <p:cNvPicPr>
            <a:picLocks noChangeAspect="1"/>
          </p:cNvPicPr>
          <p:nvPr/>
        </p:nvPicPr>
        <p:blipFill>
          <a:blip r:embed="rId3"/>
          <a:srcRect/>
          <a:stretch/>
        </p:blipFill>
        <p:spPr>
          <a:xfrm>
            <a:off x="-56673" y="-25826"/>
            <a:ext cx="12298367" cy="3106956"/>
          </a:xfrm>
          <a:prstGeom prst="rect">
            <a:avLst/>
          </a:prstGeom>
        </p:spPr>
      </p:pic>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28</a:t>
            </a:fld>
            <a:endParaRPr lang="en-US" dirty="0"/>
          </a:p>
        </p:txBody>
      </p:sp>
      <p:sp>
        <p:nvSpPr>
          <p:cNvPr id="30" name="TextBox 29">
            <a:extLst>
              <a:ext uri="{FF2B5EF4-FFF2-40B4-BE49-F238E27FC236}">
                <a16:creationId xmlns:a16="http://schemas.microsoft.com/office/drawing/2014/main" id="{09141B65-5ADB-6949-AB0F-A6E8747D7ED8}"/>
              </a:ext>
            </a:extLst>
          </p:cNvPr>
          <p:cNvSpPr txBox="1"/>
          <p:nvPr/>
        </p:nvSpPr>
        <p:spPr>
          <a:xfrm>
            <a:off x="1751321" y="3152597"/>
            <a:ext cx="8682377"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INFECTION CONTROL SOLUTIONS</a:t>
            </a:r>
          </a:p>
        </p:txBody>
      </p:sp>
      <p:pic>
        <p:nvPicPr>
          <p:cNvPr id="39" name="Picture 38">
            <a:extLst>
              <a:ext uri="{FF2B5EF4-FFF2-40B4-BE49-F238E27FC236}">
                <a16:creationId xmlns:a16="http://schemas.microsoft.com/office/drawing/2014/main" id="{3F16782B-1738-5844-A284-8B42A4183D94}"/>
              </a:ext>
            </a:extLst>
          </p:cNvPr>
          <p:cNvPicPr>
            <a:picLocks noChangeAspect="1"/>
          </p:cNvPicPr>
          <p:nvPr/>
        </p:nvPicPr>
        <p:blipFill>
          <a:blip r:embed="rId4"/>
          <a:stretch>
            <a:fillRect/>
          </a:stretch>
        </p:blipFill>
        <p:spPr>
          <a:xfrm>
            <a:off x="7370081" y="1065264"/>
            <a:ext cx="2713381" cy="1896097"/>
          </a:xfrm>
          <a:prstGeom prst="rect">
            <a:avLst/>
          </a:prstGeom>
        </p:spPr>
      </p:pic>
      <p:pic>
        <p:nvPicPr>
          <p:cNvPr id="41" name="Picture 40">
            <a:extLst>
              <a:ext uri="{FF2B5EF4-FFF2-40B4-BE49-F238E27FC236}">
                <a16:creationId xmlns:a16="http://schemas.microsoft.com/office/drawing/2014/main" id="{40C557F3-3357-2646-89E0-E1CA0E7E6B55}"/>
              </a:ext>
            </a:extLst>
          </p:cNvPr>
          <p:cNvPicPr>
            <a:picLocks noChangeAspect="1"/>
          </p:cNvPicPr>
          <p:nvPr/>
        </p:nvPicPr>
        <p:blipFill>
          <a:blip r:embed="rId5"/>
          <a:srcRect/>
          <a:stretch/>
        </p:blipFill>
        <p:spPr>
          <a:xfrm>
            <a:off x="17880" y="420115"/>
            <a:ext cx="4642745" cy="2759938"/>
          </a:xfrm>
          <a:prstGeom prst="rect">
            <a:avLst/>
          </a:prstGeom>
        </p:spPr>
      </p:pic>
      <p:pic>
        <p:nvPicPr>
          <p:cNvPr id="49" name="Picture 48">
            <a:extLst>
              <a:ext uri="{FF2B5EF4-FFF2-40B4-BE49-F238E27FC236}">
                <a16:creationId xmlns:a16="http://schemas.microsoft.com/office/drawing/2014/main" id="{B35F8EDE-42FE-D747-8D4B-46A76C6C925C}"/>
              </a:ext>
            </a:extLst>
          </p:cNvPr>
          <p:cNvPicPr>
            <a:picLocks noChangeAspect="1"/>
          </p:cNvPicPr>
          <p:nvPr/>
        </p:nvPicPr>
        <p:blipFill>
          <a:blip r:embed="rId6"/>
          <a:stretch>
            <a:fillRect/>
          </a:stretch>
        </p:blipFill>
        <p:spPr>
          <a:xfrm>
            <a:off x="10255597" y="984194"/>
            <a:ext cx="1525961" cy="2132669"/>
          </a:xfrm>
          <a:prstGeom prst="rect">
            <a:avLst/>
          </a:prstGeom>
        </p:spPr>
      </p:pic>
      <p:pic>
        <p:nvPicPr>
          <p:cNvPr id="50" name="Picture 49">
            <a:extLst>
              <a:ext uri="{FF2B5EF4-FFF2-40B4-BE49-F238E27FC236}">
                <a16:creationId xmlns:a16="http://schemas.microsoft.com/office/drawing/2014/main" id="{52770F68-3DBC-1F4E-87A2-13CF1F890FD4}"/>
              </a:ext>
            </a:extLst>
          </p:cNvPr>
          <p:cNvPicPr>
            <a:picLocks noChangeAspect="1"/>
          </p:cNvPicPr>
          <p:nvPr/>
        </p:nvPicPr>
        <p:blipFill>
          <a:blip r:embed="rId7"/>
          <a:stretch>
            <a:fillRect/>
          </a:stretch>
        </p:blipFill>
        <p:spPr>
          <a:xfrm>
            <a:off x="5436926" y="1595475"/>
            <a:ext cx="982287" cy="1333104"/>
          </a:xfrm>
          <a:prstGeom prst="rect">
            <a:avLst/>
          </a:prstGeom>
        </p:spPr>
      </p:pic>
      <p:pic>
        <p:nvPicPr>
          <p:cNvPr id="51" name="Picture 50">
            <a:extLst>
              <a:ext uri="{FF2B5EF4-FFF2-40B4-BE49-F238E27FC236}">
                <a16:creationId xmlns:a16="http://schemas.microsoft.com/office/drawing/2014/main" id="{C3D16918-BFE3-C742-B4AC-D01AEB4A9AB9}"/>
              </a:ext>
            </a:extLst>
          </p:cNvPr>
          <p:cNvPicPr>
            <a:picLocks noChangeAspect="1"/>
          </p:cNvPicPr>
          <p:nvPr/>
        </p:nvPicPr>
        <p:blipFill>
          <a:blip r:embed="rId8"/>
          <a:stretch>
            <a:fillRect/>
          </a:stretch>
        </p:blipFill>
        <p:spPr>
          <a:xfrm>
            <a:off x="4990993" y="2014786"/>
            <a:ext cx="295225" cy="913792"/>
          </a:xfrm>
          <a:prstGeom prst="rect">
            <a:avLst/>
          </a:prstGeom>
        </p:spPr>
      </p:pic>
      <p:pic>
        <p:nvPicPr>
          <p:cNvPr id="53" name="Picture 52">
            <a:extLst>
              <a:ext uri="{FF2B5EF4-FFF2-40B4-BE49-F238E27FC236}">
                <a16:creationId xmlns:a16="http://schemas.microsoft.com/office/drawing/2014/main" id="{CE3281BA-97FF-C140-AEAC-A7650B3CFB87}"/>
              </a:ext>
            </a:extLst>
          </p:cNvPr>
          <p:cNvPicPr>
            <a:picLocks noChangeAspect="1"/>
          </p:cNvPicPr>
          <p:nvPr/>
        </p:nvPicPr>
        <p:blipFill>
          <a:blip r:embed="rId9"/>
          <a:stretch>
            <a:fillRect/>
          </a:stretch>
        </p:blipFill>
        <p:spPr>
          <a:xfrm>
            <a:off x="4116985" y="2098992"/>
            <a:ext cx="994235" cy="859424"/>
          </a:xfrm>
          <a:prstGeom prst="rect">
            <a:avLst/>
          </a:prstGeom>
        </p:spPr>
      </p:pic>
      <p:pic>
        <p:nvPicPr>
          <p:cNvPr id="54" name="Picture 53">
            <a:extLst>
              <a:ext uri="{FF2B5EF4-FFF2-40B4-BE49-F238E27FC236}">
                <a16:creationId xmlns:a16="http://schemas.microsoft.com/office/drawing/2014/main" id="{33A939ED-4186-BA45-92FA-095E1B5BF80E}"/>
              </a:ext>
            </a:extLst>
          </p:cNvPr>
          <p:cNvPicPr>
            <a:picLocks noChangeAspect="1"/>
          </p:cNvPicPr>
          <p:nvPr/>
        </p:nvPicPr>
        <p:blipFill>
          <a:blip r:embed="rId10"/>
          <a:stretch>
            <a:fillRect/>
          </a:stretch>
        </p:blipFill>
        <p:spPr>
          <a:xfrm>
            <a:off x="6405407" y="1472984"/>
            <a:ext cx="997361" cy="1485432"/>
          </a:xfrm>
          <a:prstGeom prst="rect">
            <a:avLst/>
          </a:prstGeom>
        </p:spPr>
      </p:pic>
      <p:sp>
        <p:nvSpPr>
          <p:cNvPr id="55" name="Rectangle 54">
            <a:extLst>
              <a:ext uri="{FF2B5EF4-FFF2-40B4-BE49-F238E27FC236}">
                <a16:creationId xmlns:a16="http://schemas.microsoft.com/office/drawing/2014/main" id="{3BFDCC7C-5980-AD4A-9D7E-90B1100680C0}"/>
              </a:ext>
            </a:extLst>
          </p:cNvPr>
          <p:cNvSpPr/>
          <p:nvPr/>
        </p:nvSpPr>
        <p:spPr>
          <a:xfrm>
            <a:off x="522750" y="4035821"/>
            <a:ext cx="3394467" cy="1369606"/>
          </a:xfrm>
          <a:prstGeom prst="rect">
            <a:avLst/>
          </a:prstGeom>
          <a:noFill/>
        </p:spPr>
        <p:txBody>
          <a:bodyPr wrap="square" lIns="91440" tIns="45720" rIns="91440" bIns="45720">
            <a:spAutoFit/>
          </a:bodyPr>
          <a:lstStyle/>
          <a:p>
            <a:pPr algn="ctr">
              <a:lnSpc>
                <a:spcPct val="150000"/>
              </a:lnSpc>
            </a:pPr>
            <a:r>
              <a:rPr lang="en-US" cap="none" spc="0" dirty="0">
                <a:ln w="0"/>
                <a:solidFill>
                  <a:srgbClr val="002B65"/>
                </a:solidFill>
                <a:effectLst/>
                <a:latin typeface="Arial" panose="020B0604020202020204" pitchFamily="34" charset="0"/>
                <a:cs typeface="Arial" panose="020B0604020202020204" pitchFamily="34" charset="0"/>
              </a:rPr>
              <a:t>Howard Temp Detection Kiosks</a:t>
            </a:r>
          </a:p>
          <a:p>
            <a:pPr algn="ctr"/>
            <a:r>
              <a:rPr lang="en-US" sz="1400" dirty="0">
                <a:solidFill>
                  <a:schemeClr val="tx1">
                    <a:lumMod val="65000"/>
                    <a:lumOff val="35000"/>
                  </a:schemeClr>
                </a:solidFill>
                <a:latin typeface="Arial" panose="020B0604020202020204" pitchFamily="34" charset="0"/>
                <a:cs typeface="Arial" panose="020B0604020202020204" pitchFamily="34" charset="0"/>
              </a:rPr>
              <a:t>The Howard Temp Detection Kiosks with facial recognition and contactless features help to keep your environment infection free.</a:t>
            </a:r>
            <a:endParaRPr lang="en-US" sz="1400" cap="none" spc="0" dirty="0">
              <a:ln w="0"/>
              <a:solidFill>
                <a:schemeClr val="tx1">
                  <a:lumMod val="65000"/>
                  <a:lumOff val="35000"/>
                </a:schemeClr>
              </a:solidFill>
              <a:effectLst/>
              <a:latin typeface="Arial" panose="020B0604020202020204" pitchFamily="34" charset="0"/>
              <a:cs typeface="Arial" panose="020B0604020202020204" pitchFamily="34" charset="0"/>
            </a:endParaRPr>
          </a:p>
        </p:txBody>
      </p:sp>
      <p:cxnSp>
        <p:nvCxnSpPr>
          <p:cNvPr id="58" name="Straight Connector 57">
            <a:extLst>
              <a:ext uri="{FF2B5EF4-FFF2-40B4-BE49-F238E27FC236}">
                <a16:creationId xmlns:a16="http://schemas.microsoft.com/office/drawing/2014/main" id="{9896C025-4A3C-2E49-B883-30BBDA1BC731}"/>
              </a:ext>
            </a:extLst>
          </p:cNvPr>
          <p:cNvCxnSpPr>
            <a:cxnSpLocks/>
          </p:cNvCxnSpPr>
          <p:nvPr/>
        </p:nvCxnSpPr>
        <p:spPr>
          <a:xfrm>
            <a:off x="4137610" y="4035821"/>
            <a:ext cx="0" cy="1668293"/>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
        <p:nvSpPr>
          <p:cNvPr id="63" name="Rectangle 62">
            <a:extLst>
              <a:ext uri="{FF2B5EF4-FFF2-40B4-BE49-F238E27FC236}">
                <a16:creationId xmlns:a16="http://schemas.microsoft.com/office/drawing/2014/main" id="{F958C8E1-20CB-2546-982D-557A427B262B}"/>
              </a:ext>
            </a:extLst>
          </p:cNvPr>
          <p:cNvSpPr/>
          <p:nvPr/>
        </p:nvSpPr>
        <p:spPr>
          <a:xfrm>
            <a:off x="4408950" y="4035821"/>
            <a:ext cx="3394467" cy="1516313"/>
          </a:xfrm>
          <a:prstGeom prst="rect">
            <a:avLst/>
          </a:prstGeom>
          <a:noFill/>
        </p:spPr>
        <p:txBody>
          <a:bodyPr wrap="square" lIns="91440" tIns="45720" rIns="91440" bIns="45720">
            <a:spAutoFit/>
          </a:bodyPr>
          <a:lstStyle/>
          <a:p>
            <a:pPr algn="ctr">
              <a:lnSpc>
                <a:spcPct val="150000"/>
              </a:lnSpc>
            </a:pPr>
            <a:r>
              <a:rPr lang="en-US" cap="none" spc="0" dirty="0">
                <a:ln w="0"/>
                <a:solidFill>
                  <a:srgbClr val="002B65"/>
                </a:solidFill>
                <a:effectLst/>
                <a:latin typeface="Arial" panose="020B0604020202020204" pitchFamily="34" charset="0"/>
                <a:cs typeface="Arial" panose="020B0604020202020204" pitchFamily="34" charset="0"/>
              </a:rPr>
              <a:t>Cleaning Protocol Solutions</a:t>
            </a:r>
          </a:p>
          <a:p>
            <a:pPr algn="ctr">
              <a:lnSpc>
                <a:spcPts val="2000"/>
              </a:lnSpc>
            </a:pPr>
            <a:r>
              <a:rPr lang="en-US" sz="1400" dirty="0">
                <a:solidFill>
                  <a:schemeClr val="tx1">
                    <a:lumMod val="65000"/>
                    <a:lumOff val="35000"/>
                  </a:schemeClr>
                </a:solidFill>
                <a:latin typeface="Arial" panose="020B0604020202020204" pitchFamily="34" charset="0"/>
                <a:cs typeface="Arial" panose="020B0604020202020204" pitchFamily="34" charset="0"/>
              </a:rPr>
              <a:t>Significantly limit the spread of viruses with protective gear, as well as effective antimicrobial and germicidal agents </a:t>
            </a:r>
            <a:br>
              <a:rPr lang="en-US" sz="1400" dirty="0">
                <a:solidFill>
                  <a:schemeClr val="tx1">
                    <a:lumMod val="65000"/>
                    <a:lumOff val="35000"/>
                  </a:schemeClr>
                </a:solidFill>
                <a:latin typeface="Arial" panose="020B0604020202020204" pitchFamily="34" charset="0"/>
                <a:cs typeface="Arial" panose="020B0604020202020204" pitchFamily="34" charset="0"/>
              </a:rPr>
            </a:br>
            <a:r>
              <a:rPr lang="en-US" sz="1400" dirty="0">
                <a:solidFill>
                  <a:schemeClr val="tx1">
                    <a:lumMod val="65000"/>
                    <a:lumOff val="35000"/>
                  </a:schemeClr>
                </a:solidFill>
                <a:latin typeface="Arial" panose="020B0604020202020204" pitchFamily="34" charset="0"/>
                <a:cs typeface="Arial" panose="020B0604020202020204" pitchFamily="34" charset="0"/>
              </a:rPr>
              <a:t>from Howard.</a:t>
            </a:r>
            <a:endParaRPr lang="en-US" sz="1400" cap="none" spc="0" dirty="0">
              <a:ln w="0"/>
              <a:solidFill>
                <a:schemeClr val="tx1">
                  <a:lumMod val="65000"/>
                  <a:lumOff val="35000"/>
                </a:schemeClr>
              </a:solidFill>
              <a:effectLst/>
              <a:latin typeface="Arial" panose="020B0604020202020204" pitchFamily="34" charset="0"/>
              <a:cs typeface="Arial" panose="020B0604020202020204" pitchFamily="34" charset="0"/>
            </a:endParaRPr>
          </a:p>
        </p:txBody>
      </p:sp>
      <p:sp>
        <p:nvSpPr>
          <p:cNvPr id="64" name="Rectangle 63">
            <a:extLst>
              <a:ext uri="{FF2B5EF4-FFF2-40B4-BE49-F238E27FC236}">
                <a16:creationId xmlns:a16="http://schemas.microsoft.com/office/drawing/2014/main" id="{FC299DC6-7D6B-A24A-924F-22451C2015E9}"/>
              </a:ext>
            </a:extLst>
          </p:cNvPr>
          <p:cNvSpPr/>
          <p:nvPr/>
        </p:nvSpPr>
        <p:spPr>
          <a:xfrm>
            <a:off x="8334907" y="4035821"/>
            <a:ext cx="3394467" cy="1369606"/>
          </a:xfrm>
          <a:prstGeom prst="rect">
            <a:avLst/>
          </a:prstGeom>
          <a:noFill/>
        </p:spPr>
        <p:txBody>
          <a:bodyPr wrap="square" lIns="91440" tIns="45720" rIns="91440" bIns="45720">
            <a:spAutoFit/>
          </a:bodyPr>
          <a:lstStyle/>
          <a:p>
            <a:pPr algn="ctr">
              <a:lnSpc>
                <a:spcPct val="150000"/>
              </a:lnSpc>
            </a:pPr>
            <a:r>
              <a:rPr lang="en-US" cap="none" spc="0" dirty="0">
                <a:ln w="0"/>
                <a:solidFill>
                  <a:srgbClr val="002B65"/>
                </a:solidFill>
                <a:effectLst/>
                <a:latin typeface="Arial" panose="020B0604020202020204" pitchFamily="34" charset="0"/>
                <a:cs typeface="Arial" panose="020B0604020202020204" pitchFamily="34" charset="0"/>
              </a:rPr>
              <a:t>Howard Acrylic Health Shields</a:t>
            </a:r>
          </a:p>
          <a:p>
            <a:pPr algn="ctr"/>
            <a:r>
              <a:rPr lang="en-US" sz="1400" dirty="0">
                <a:solidFill>
                  <a:schemeClr val="tx1">
                    <a:lumMod val="65000"/>
                    <a:lumOff val="35000"/>
                  </a:schemeClr>
                </a:solidFill>
                <a:latin typeface="Arial" panose="020B0604020202020204" pitchFamily="34" charset="0"/>
                <a:cs typeface="Arial" panose="020B0604020202020204" pitchFamily="34" charset="0"/>
              </a:rPr>
              <a:t>Howard Health Shields act as protective barriers, shielding employees and customers from the spread of airborne pathogens.</a:t>
            </a:r>
            <a:endParaRPr lang="en-US" sz="1400" cap="none" spc="0" dirty="0">
              <a:ln w="0"/>
              <a:solidFill>
                <a:schemeClr val="tx1">
                  <a:lumMod val="65000"/>
                  <a:lumOff val="35000"/>
                </a:schemeClr>
              </a:solidFill>
              <a:effectLst/>
              <a:latin typeface="Arial" panose="020B0604020202020204" pitchFamily="34" charset="0"/>
              <a:cs typeface="Arial" panose="020B0604020202020204" pitchFamily="34" charset="0"/>
            </a:endParaRPr>
          </a:p>
        </p:txBody>
      </p:sp>
      <p:cxnSp>
        <p:nvCxnSpPr>
          <p:cNvPr id="20" name="Straight Connector 19">
            <a:extLst>
              <a:ext uri="{FF2B5EF4-FFF2-40B4-BE49-F238E27FC236}">
                <a16:creationId xmlns:a16="http://schemas.microsoft.com/office/drawing/2014/main" id="{BBB6D12B-A3D1-1244-B76E-51CD29A7DFF7}"/>
              </a:ext>
            </a:extLst>
          </p:cNvPr>
          <p:cNvCxnSpPr>
            <a:cxnSpLocks/>
          </p:cNvCxnSpPr>
          <p:nvPr/>
        </p:nvCxnSpPr>
        <p:spPr>
          <a:xfrm>
            <a:off x="8034695" y="4035821"/>
            <a:ext cx="0" cy="1668293"/>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0462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29</a:t>
            </a:fld>
            <a:endParaRPr lang="en-US" dirty="0"/>
          </a:p>
        </p:txBody>
      </p:sp>
      <p:sp>
        <p:nvSpPr>
          <p:cNvPr id="13" name="TextBox 12">
            <a:extLst>
              <a:ext uri="{FF2B5EF4-FFF2-40B4-BE49-F238E27FC236}">
                <a16:creationId xmlns:a16="http://schemas.microsoft.com/office/drawing/2014/main" id="{A1520437-3937-6A46-B1ED-9CC652A3D9DD}"/>
              </a:ext>
            </a:extLst>
          </p:cNvPr>
          <p:cNvSpPr txBox="1"/>
          <p:nvPr/>
        </p:nvSpPr>
        <p:spPr>
          <a:xfrm>
            <a:off x="4629006" y="1723331"/>
            <a:ext cx="6677528" cy="1991379"/>
          </a:xfrm>
          <a:prstGeom prst="rect">
            <a:avLst/>
          </a:prstGeom>
          <a:noFill/>
        </p:spPr>
        <p:txBody>
          <a:bodyPr wrap="square" rtlCol="0">
            <a:spAutoFit/>
          </a:bodyPr>
          <a:lstStyle/>
          <a:p>
            <a:pPr>
              <a:lnSpc>
                <a:spcPct val="150000"/>
              </a:lnSpc>
            </a:pPr>
            <a:r>
              <a:rPr lang="en-US" sz="1400" dirty="0">
                <a:solidFill>
                  <a:schemeClr val="tx1">
                    <a:lumMod val="65000"/>
                    <a:lumOff val="35000"/>
                  </a:schemeClr>
                </a:solidFill>
                <a:latin typeface="Arial" panose="020B0604020202020204" pitchFamily="34" charset="0"/>
                <a:cs typeface="Arial" panose="020B0604020202020204" pitchFamily="34" charset="0"/>
              </a:rPr>
              <a:t>Howard is dedicated to ensuring that our customers are equipped with the IT products and services they need to succeed in today’s digital environment. No matter the type, size, or location of your organization, Howard has the customizable technology solutions that will meet or exceed any specifications required to bring your facility up to 21st Century standards, and most of these are available on state or federal contracts, such as:</a:t>
            </a:r>
          </a:p>
        </p:txBody>
      </p:sp>
      <p:cxnSp>
        <p:nvCxnSpPr>
          <p:cNvPr id="15" name="Straight Connector 14">
            <a:extLst>
              <a:ext uri="{FF2B5EF4-FFF2-40B4-BE49-F238E27FC236}">
                <a16:creationId xmlns:a16="http://schemas.microsoft.com/office/drawing/2014/main" id="{AD08E24F-C29A-F04A-8F13-60EA8E2E3090}"/>
              </a:ext>
            </a:extLst>
          </p:cNvPr>
          <p:cNvCxnSpPr>
            <a:cxnSpLocks/>
          </p:cNvCxnSpPr>
          <p:nvPr/>
        </p:nvCxnSpPr>
        <p:spPr>
          <a:xfrm>
            <a:off x="4361067" y="1057549"/>
            <a:ext cx="0" cy="4230443"/>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AB53E6A3-C0A7-8946-8F53-2D69053A2F65}"/>
              </a:ext>
            </a:extLst>
          </p:cNvPr>
          <p:cNvSpPr txBox="1"/>
          <p:nvPr/>
        </p:nvSpPr>
        <p:spPr>
          <a:xfrm>
            <a:off x="4629006" y="1057549"/>
            <a:ext cx="5433539"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SHOP BY CONTRACT</a:t>
            </a:r>
          </a:p>
        </p:txBody>
      </p:sp>
      <p:pic>
        <p:nvPicPr>
          <p:cNvPr id="19" name="Picture 18" descr="A picture containing can, food&#10;&#10;Description automatically generated">
            <a:extLst>
              <a:ext uri="{FF2B5EF4-FFF2-40B4-BE49-F238E27FC236}">
                <a16:creationId xmlns:a16="http://schemas.microsoft.com/office/drawing/2014/main" id="{21FA877D-7BD2-8349-9EEA-AA6A1D7C1A62}"/>
              </a:ext>
            </a:extLst>
          </p:cNvPr>
          <p:cNvPicPr>
            <a:picLocks noChangeAspect="1"/>
          </p:cNvPicPr>
          <p:nvPr/>
        </p:nvPicPr>
        <p:blipFill>
          <a:blip r:embed="rId3"/>
          <a:stretch>
            <a:fillRect/>
          </a:stretch>
        </p:blipFill>
        <p:spPr>
          <a:xfrm>
            <a:off x="4716812" y="3951885"/>
            <a:ext cx="1490917" cy="520087"/>
          </a:xfrm>
          <a:prstGeom prst="rect">
            <a:avLst/>
          </a:prstGeom>
        </p:spPr>
      </p:pic>
      <p:pic>
        <p:nvPicPr>
          <p:cNvPr id="20" name="Picture 19" descr="A close up of a sign&#10;&#10;Description automatically generated">
            <a:extLst>
              <a:ext uri="{FF2B5EF4-FFF2-40B4-BE49-F238E27FC236}">
                <a16:creationId xmlns:a16="http://schemas.microsoft.com/office/drawing/2014/main" id="{856E306F-EBA0-9D4F-AD9F-65D3F9C64A5B}"/>
              </a:ext>
            </a:extLst>
          </p:cNvPr>
          <p:cNvPicPr>
            <a:picLocks noChangeAspect="1"/>
          </p:cNvPicPr>
          <p:nvPr/>
        </p:nvPicPr>
        <p:blipFill>
          <a:blip r:embed="rId4"/>
          <a:stretch>
            <a:fillRect/>
          </a:stretch>
        </p:blipFill>
        <p:spPr>
          <a:xfrm>
            <a:off x="6573956" y="4008945"/>
            <a:ext cx="1589285" cy="433441"/>
          </a:xfrm>
          <a:prstGeom prst="rect">
            <a:avLst/>
          </a:prstGeom>
        </p:spPr>
      </p:pic>
      <p:pic>
        <p:nvPicPr>
          <p:cNvPr id="21" name="Picture 20" descr="A picture containing clock&#10;&#10;Description automatically generated">
            <a:extLst>
              <a:ext uri="{FF2B5EF4-FFF2-40B4-BE49-F238E27FC236}">
                <a16:creationId xmlns:a16="http://schemas.microsoft.com/office/drawing/2014/main" id="{A3353831-681D-FF4C-AE7F-E33F651456C1}"/>
              </a:ext>
            </a:extLst>
          </p:cNvPr>
          <p:cNvPicPr>
            <a:picLocks noChangeAspect="1"/>
          </p:cNvPicPr>
          <p:nvPr/>
        </p:nvPicPr>
        <p:blipFill>
          <a:blip r:embed="rId5"/>
          <a:stretch>
            <a:fillRect/>
          </a:stretch>
        </p:blipFill>
        <p:spPr>
          <a:xfrm>
            <a:off x="8529468" y="3976357"/>
            <a:ext cx="1297128" cy="464278"/>
          </a:xfrm>
          <a:prstGeom prst="rect">
            <a:avLst/>
          </a:prstGeom>
        </p:spPr>
      </p:pic>
      <p:pic>
        <p:nvPicPr>
          <p:cNvPr id="22" name="Picture 21" descr="A close up of a sign&#10;&#10;Description automatically generated">
            <a:extLst>
              <a:ext uri="{FF2B5EF4-FFF2-40B4-BE49-F238E27FC236}">
                <a16:creationId xmlns:a16="http://schemas.microsoft.com/office/drawing/2014/main" id="{5F684CE6-0411-1644-9C4A-7FD4C80CA60E}"/>
              </a:ext>
            </a:extLst>
          </p:cNvPr>
          <p:cNvPicPr>
            <a:picLocks noChangeAspect="1"/>
          </p:cNvPicPr>
          <p:nvPr/>
        </p:nvPicPr>
        <p:blipFill>
          <a:blip r:embed="rId6"/>
          <a:stretch>
            <a:fillRect/>
          </a:stretch>
        </p:blipFill>
        <p:spPr>
          <a:xfrm>
            <a:off x="10182341" y="3776354"/>
            <a:ext cx="1078211" cy="776312"/>
          </a:xfrm>
          <a:prstGeom prst="rect">
            <a:avLst/>
          </a:prstGeom>
        </p:spPr>
      </p:pic>
      <p:pic>
        <p:nvPicPr>
          <p:cNvPr id="23" name="Picture 22">
            <a:extLst>
              <a:ext uri="{FF2B5EF4-FFF2-40B4-BE49-F238E27FC236}">
                <a16:creationId xmlns:a16="http://schemas.microsoft.com/office/drawing/2014/main" id="{BCC98746-808A-584F-BFF6-3B12D27003B7}"/>
              </a:ext>
            </a:extLst>
          </p:cNvPr>
          <p:cNvPicPr>
            <a:picLocks noChangeAspect="1"/>
          </p:cNvPicPr>
          <p:nvPr/>
        </p:nvPicPr>
        <p:blipFill>
          <a:blip r:embed="rId7"/>
          <a:stretch>
            <a:fillRect/>
          </a:stretch>
        </p:blipFill>
        <p:spPr>
          <a:xfrm>
            <a:off x="764112" y="1518066"/>
            <a:ext cx="3241211" cy="3241211"/>
          </a:xfrm>
          <a:prstGeom prst="rect">
            <a:avLst/>
          </a:prstGeom>
        </p:spPr>
      </p:pic>
      <p:pic>
        <p:nvPicPr>
          <p:cNvPr id="24" name="Picture 23" descr="Text&#10;&#10;Description automatically generated">
            <a:extLst>
              <a:ext uri="{FF2B5EF4-FFF2-40B4-BE49-F238E27FC236}">
                <a16:creationId xmlns:a16="http://schemas.microsoft.com/office/drawing/2014/main" id="{0291468B-A1F7-1C46-9F93-A7B8CFAB1E5E}"/>
              </a:ext>
            </a:extLst>
          </p:cNvPr>
          <p:cNvPicPr>
            <a:picLocks noChangeAspect="1"/>
          </p:cNvPicPr>
          <p:nvPr/>
        </p:nvPicPr>
        <p:blipFill>
          <a:blip r:embed="rId8"/>
          <a:stretch>
            <a:fillRect/>
          </a:stretch>
        </p:blipFill>
        <p:spPr>
          <a:xfrm>
            <a:off x="4696264" y="4556115"/>
            <a:ext cx="2084678" cy="638550"/>
          </a:xfrm>
          <a:prstGeom prst="rect">
            <a:avLst/>
          </a:prstGeom>
        </p:spPr>
      </p:pic>
      <p:pic>
        <p:nvPicPr>
          <p:cNvPr id="25" name="Picture 24" descr="A picture containing text, clock, dark&#10;&#10;Description automatically generated">
            <a:extLst>
              <a:ext uri="{FF2B5EF4-FFF2-40B4-BE49-F238E27FC236}">
                <a16:creationId xmlns:a16="http://schemas.microsoft.com/office/drawing/2014/main" id="{80C15D06-771F-F349-8D90-5B0812BD277C}"/>
              </a:ext>
            </a:extLst>
          </p:cNvPr>
          <p:cNvPicPr>
            <a:picLocks noChangeAspect="1"/>
          </p:cNvPicPr>
          <p:nvPr/>
        </p:nvPicPr>
        <p:blipFill>
          <a:blip r:embed="rId9"/>
          <a:stretch>
            <a:fillRect/>
          </a:stretch>
        </p:blipFill>
        <p:spPr>
          <a:xfrm>
            <a:off x="6842586" y="4635607"/>
            <a:ext cx="1515732" cy="464278"/>
          </a:xfrm>
          <a:prstGeom prst="rect">
            <a:avLst/>
          </a:prstGeom>
        </p:spPr>
      </p:pic>
      <p:pic>
        <p:nvPicPr>
          <p:cNvPr id="26" name="Picture 25" descr="A picture containing text, sign, close&#10;&#10;Description automatically generated">
            <a:extLst>
              <a:ext uri="{FF2B5EF4-FFF2-40B4-BE49-F238E27FC236}">
                <a16:creationId xmlns:a16="http://schemas.microsoft.com/office/drawing/2014/main" id="{D6DDAD0D-E13A-1946-95BB-A913993EBAD3}"/>
              </a:ext>
            </a:extLst>
          </p:cNvPr>
          <p:cNvPicPr>
            <a:picLocks noChangeAspect="1"/>
          </p:cNvPicPr>
          <p:nvPr/>
        </p:nvPicPr>
        <p:blipFill>
          <a:blip r:embed="rId10"/>
          <a:stretch>
            <a:fillRect/>
          </a:stretch>
        </p:blipFill>
        <p:spPr>
          <a:xfrm>
            <a:off x="8481072" y="4678062"/>
            <a:ext cx="1594464" cy="379989"/>
          </a:xfrm>
          <a:prstGeom prst="rect">
            <a:avLst/>
          </a:prstGeom>
        </p:spPr>
      </p:pic>
      <p:pic>
        <p:nvPicPr>
          <p:cNvPr id="27" name="Picture 26" descr="A picture containing text, tableware, dishware, plate&#10;&#10;Description automatically generated">
            <a:extLst>
              <a:ext uri="{FF2B5EF4-FFF2-40B4-BE49-F238E27FC236}">
                <a16:creationId xmlns:a16="http://schemas.microsoft.com/office/drawing/2014/main" id="{A7BCE834-83A1-F644-B7D2-8CD7EDEBAF7A}"/>
              </a:ext>
            </a:extLst>
          </p:cNvPr>
          <p:cNvPicPr>
            <a:picLocks noChangeAspect="1"/>
          </p:cNvPicPr>
          <p:nvPr/>
        </p:nvPicPr>
        <p:blipFill>
          <a:blip r:embed="rId11"/>
          <a:stretch>
            <a:fillRect/>
          </a:stretch>
        </p:blipFill>
        <p:spPr>
          <a:xfrm>
            <a:off x="10204410" y="4635607"/>
            <a:ext cx="1172880" cy="433456"/>
          </a:xfrm>
          <a:prstGeom prst="rect">
            <a:avLst/>
          </a:prstGeom>
        </p:spPr>
      </p:pic>
    </p:spTree>
    <p:extLst>
      <p:ext uri="{BB962C8B-B14F-4D97-AF65-F5344CB8AC3E}">
        <p14:creationId xmlns:p14="http://schemas.microsoft.com/office/powerpoint/2010/main" val="1310995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3</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2688430" y="4555502"/>
            <a:ext cx="8027846" cy="707886"/>
          </a:xfrm>
          <a:prstGeom prst="rect">
            <a:avLst/>
          </a:prstGeom>
          <a:noFill/>
        </p:spPr>
        <p:txBody>
          <a:bodyPr wrap="squar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THE FIRST HOWARD BUILDING</a:t>
            </a:r>
          </a:p>
        </p:txBody>
      </p:sp>
      <p:grpSp>
        <p:nvGrpSpPr>
          <p:cNvPr id="28" name="Group 27">
            <a:extLst>
              <a:ext uri="{FF2B5EF4-FFF2-40B4-BE49-F238E27FC236}">
                <a16:creationId xmlns:a16="http://schemas.microsoft.com/office/drawing/2014/main" id="{A84AE42F-5C6D-5946-A01B-C0FCDB2CA32D}"/>
              </a:ext>
            </a:extLst>
          </p:cNvPr>
          <p:cNvGrpSpPr/>
          <p:nvPr/>
        </p:nvGrpSpPr>
        <p:grpSpPr>
          <a:xfrm>
            <a:off x="1843924" y="4462795"/>
            <a:ext cx="758546" cy="830997"/>
            <a:chOff x="10426512" y="2167987"/>
            <a:chExt cx="842439" cy="959912"/>
          </a:xfrm>
        </p:grpSpPr>
        <p:sp>
          <p:nvSpPr>
            <p:cNvPr id="29" name="TextBox 28">
              <a:extLst>
                <a:ext uri="{FF2B5EF4-FFF2-40B4-BE49-F238E27FC236}">
                  <a16:creationId xmlns:a16="http://schemas.microsoft.com/office/drawing/2014/main" id="{FC80FB09-EED0-0D42-9046-DF90CE106E2B}"/>
                </a:ext>
              </a:extLst>
            </p:cNvPr>
            <p:cNvSpPr txBox="1"/>
            <p:nvPr/>
          </p:nvSpPr>
          <p:spPr>
            <a:xfrm>
              <a:off x="10426513" y="2167987"/>
              <a:ext cx="842438"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30" name="Rectangle: Rounded Corners 28">
              <a:extLst>
                <a:ext uri="{FF2B5EF4-FFF2-40B4-BE49-F238E27FC236}">
                  <a16:creationId xmlns:a16="http://schemas.microsoft.com/office/drawing/2014/main" id="{C7C45FDC-41B2-CC4C-B29D-EE86B3F56A29}"/>
                </a:ext>
              </a:extLst>
            </p:cNvPr>
            <p:cNvSpPr/>
            <p:nvPr/>
          </p:nvSpPr>
          <p:spPr>
            <a:xfrm>
              <a:off x="10426512" y="2291508"/>
              <a:ext cx="830674"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2" name="Picture 31" descr="The First Howard Building&#10;Description automatically generated">
            <a:extLst>
              <a:ext uri="{FF2B5EF4-FFF2-40B4-BE49-F238E27FC236}">
                <a16:creationId xmlns:a16="http://schemas.microsoft.com/office/drawing/2014/main" id="{2115F5B7-7C8E-1240-AD83-2A0A3962C825}"/>
              </a:ext>
            </a:extLst>
          </p:cNvPr>
          <p:cNvPicPr>
            <a:picLocks noChangeAspect="1"/>
          </p:cNvPicPr>
          <p:nvPr/>
        </p:nvPicPr>
        <p:blipFill rotWithShape="1">
          <a:blip r:embed="rId3"/>
          <a:srcRect t="27155" b="16584"/>
          <a:stretch/>
        </p:blipFill>
        <p:spPr>
          <a:xfrm>
            <a:off x="-16488" y="-10274"/>
            <a:ext cx="12232489" cy="3729519"/>
          </a:xfrm>
          <a:prstGeom prst="rect">
            <a:avLst/>
          </a:prstGeom>
        </p:spPr>
      </p:pic>
      <p:sp>
        <p:nvSpPr>
          <p:cNvPr id="12" name="TextBox 11">
            <a:extLst>
              <a:ext uri="{FF2B5EF4-FFF2-40B4-BE49-F238E27FC236}">
                <a16:creationId xmlns:a16="http://schemas.microsoft.com/office/drawing/2014/main" id="{FCE7EB44-B997-0348-A32D-08504FC00A71}"/>
              </a:ext>
            </a:extLst>
          </p:cNvPr>
          <p:cNvSpPr txBox="1"/>
          <p:nvPr/>
        </p:nvSpPr>
        <p:spPr>
          <a:xfrm>
            <a:off x="3830083" y="5328566"/>
            <a:ext cx="4575377" cy="338554"/>
          </a:xfrm>
          <a:prstGeom prst="rect">
            <a:avLst/>
          </a:prstGeom>
          <a:noFill/>
        </p:spPr>
        <p:txBody>
          <a:bodyPr wrap="square" rtlCol="0">
            <a:spAutoFit/>
          </a:bodyPr>
          <a:lstStyle/>
          <a:p>
            <a:pPr algn="ctr"/>
            <a:r>
              <a:rPr lang="en-US" sz="1600" dirty="0">
                <a:solidFill>
                  <a:schemeClr val="tx1">
                    <a:lumMod val="50000"/>
                    <a:lumOff val="50000"/>
                  </a:schemeClr>
                </a:solidFill>
                <a:latin typeface="Arial" panose="020B0604020202020204" pitchFamily="34" charset="0"/>
                <a:cs typeface="Arial" panose="020B0604020202020204" pitchFamily="34" charset="0"/>
              </a:rPr>
              <a:t>Established 1968 </a:t>
            </a:r>
            <a:r>
              <a:rPr lang="en-US" sz="1600" dirty="0">
                <a:solidFill>
                  <a:srgbClr val="002A64"/>
                </a:solidFill>
                <a:latin typeface="Arial" panose="020B0604020202020204" pitchFamily="34" charset="0"/>
                <a:cs typeface="Arial" panose="020B0604020202020204" pitchFamily="34" charset="0"/>
              </a:rPr>
              <a:t>|</a:t>
            </a:r>
            <a:r>
              <a:rPr lang="en-US" sz="1600" dirty="0">
                <a:solidFill>
                  <a:schemeClr val="tx1">
                    <a:lumMod val="50000"/>
                    <a:lumOff val="50000"/>
                  </a:schemeClr>
                </a:solidFill>
                <a:latin typeface="Arial" panose="020B0604020202020204" pitchFamily="34" charset="0"/>
                <a:cs typeface="Arial" panose="020B0604020202020204" pitchFamily="34" charset="0"/>
              </a:rPr>
              <a:t> Located in Laurel, Mississippi</a:t>
            </a:r>
          </a:p>
        </p:txBody>
      </p:sp>
    </p:spTree>
    <p:extLst>
      <p:ext uri="{BB962C8B-B14F-4D97-AF65-F5344CB8AC3E}">
        <p14:creationId xmlns:p14="http://schemas.microsoft.com/office/powerpoint/2010/main" val="31404630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30</a:t>
            </a:fld>
            <a:endParaRPr lang="en-US" dirty="0"/>
          </a:p>
        </p:txBody>
      </p:sp>
      <p:pic>
        <p:nvPicPr>
          <p:cNvPr id="14" name="Picture 13">
            <a:extLst>
              <a:ext uri="{FF2B5EF4-FFF2-40B4-BE49-F238E27FC236}">
                <a16:creationId xmlns:a16="http://schemas.microsoft.com/office/drawing/2014/main" id="{33C80115-9068-E749-BECE-42997EB79501}"/>
              </a:ext>
            </a:extLst>
          </p:cNvPr>
          <p:cNvPicPr>
            <a:picLocks noChangeAspect="1"/>
          </p:cNvPicPr>
          <p:nvPr/>
        </p:nvPicPr>
        <p:blipFill>
          <a:blip r:embed="rId3"/>
          <a:srcRect/>
          <a:stretch/>
        </p:blipFill>
        <p:spPr>
          <a:xfrm>
            <a:off x="-39439" y="-9664"/>
            <a:ext cx="12273734" cy="3100733"/>
          </a:xfrm>
          <a:prstGeom prst="rect">
            <a:avLst/>
          </a:prstGeom>
        </p:spPr>
      </p:pic>
      <p:sp>
        <p:nvSpPr>
          <p:cNvPr id="15" name="TextBox 14">
            <a:extLst>
              <a:ext uri="{FF2B5EF4-FFF2-40B4-BE49-F238E27FC236}">
                <a16:creationId xmlns:a16="http://schemas.microsoft.com/office/drawing/2014/main" id="{7B40BC6B-E910-574B-8D65-95C59FF21D7F}"/>
              </a:ext>
            </a:extLst>
          </p:cNvPr>
          <p:cNvSpPr txBox="1"/>
          <p:nvPr/>
        </p:nvSpPr>
        <p:spPr>
          <a:xfrm>
            <a:off x="4199125" y="3952950"/>
            <a:ext cx="3216684" cy="2077980"/>
          </a:xfrm>
          <a:prstGeom prst="rect">
            <a:avLst/>
          </a:prstGeom>
          <a:noFill/>
        </p:spPr>
        <p:txBody>
          <a:bodyPr wrap="none" rtlCol="0">
            <a:noAutofit/>
          </a:bodyPr>
          <a:lstStyle/>
          <a:p>
            <a:pPr marL="171450" indent="-171450">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Audiovisual Services</a:t>
            </a:r>
          </a:p>
          <a:p>
            <a:pPr marL="171450" indent="-171450">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Cabling</a:t>
            </a:r>
          </a:p>
          <a:p>
            <a:pPr marL="171450" indent="-171450">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Cloud Services</a:t>
            </a:r>
          </a:p>
          <a:p>
            <a:pPr marL="171450" indent="-171450">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Consulting</a:t>
            </a:r>
          </a:p>
          <a:p>
            <a:pPr marL="171450" indent="-171450">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Contractor’s Licensing (per state)</a:t>
            </a:r>
          </a:p>
          <a:p>
            <a:pPr marL="171450" indent="-171450">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Design Services</a:t>
            </a:r>
          </a:p>
          <a:p>
            <a:pPr marL="171450" indent="-171450">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Installation Services</a:t>
            </a:r>
          </a:p>
          <a:p>
            <a:pPr marL="171450" indent="-171450">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Managed Services </a:t>
            </a:r>
          </a:p>
          <a:p>
            <a:pPr marL="171450" indent="-171450">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Networking Services (wired/wireless)</a:t>
            </a:r>
          </a:p>
        </p:txBody>
      </p:sp>
      <p:sp>
        <p:nvSpPr>
          <p:cNvPr id="18" name="TextBox 17">
            <a:extLst>
              <a:ext uri="{FF2B5EF4-FFF2-40B4-BE49-F238E27FC236}">
                <a16:creationId xmlns:a16="http://schemas.microsoft.com/office/drawing/2014/main" id="{D414EC4C-799D-744B-B468-96822CE757B9}"/>
              </a:ext>
            </a:extLst>
          </p:cNvPr>
          <p:cNvSpPr txBox="1"/>
          <p:nvPr/>
        </p:nvSpPr>
        <p:spPr>
          <a:xfrm>
            <a:off x="520130" y="3952949"/>
            <a:ext cx="2979661" cy="2077981"/>
          </a:xfrm>
          <a:prstGeom prst="rect">
            <a:avLst/>
          </a:prstGeom>
          <a:noFill/>
        </p:spPr>
        <p:txBody>
          <a:bodyPr wrap="none" rtlCol="0">
            <a:noAutofit/>
          </a:bodyPr>
          <a:lstStyle/>
          <a:p>
            <a:r>
              <a:rPr lang="en-US" sz="1400" dirty="0">
                <a:solidFill>
                  <a:schemeClr val="tx1">
                    <a:lumMod val="65000"/>
                    <a:lumOff val="35000"/>
                  </a:schemeClr>
                </a:solidFill>
                <a:latin typeface="Arial" panose="020B0604020202020204" pitchFamily="34" charset="0"/>
                <a:cs typeface="Arial" panose="020B0604020202020204" pitchFamily="34" charset="0"/>
              </a:rPr>
              <a:t>From design services, network </a:t>
            </a:r>
          </a:p>
          <a:p>
            <a:r>
              <a:rPr lang="en-US" sz="1400" dirty="0">
                <a:solidFill>
                  <a:schemeClr val="tx1">
                    <a:lumMod val="65000"/>
                    <a:lumOff val="35000"/>
                  </a:schemeClr>
                </a:solidFill>
                <a:latin typeface="Arial" panose="020B0604020202020204" pitchFamily="34" charset="0"/>
                <a:cs typeface="Arial" panose="020B0604020202020204" pitchFamily="34" charset="0"/>
              </a:rPr>
              <a:t>consulting, programming, cabling, </a:t>
            </a:r>
          </a:p>
          <a:p>
            <a:r>
              <a:rPr lang="en-US" sz="1400" dirty="0">
                <a:solidFill>
                  <a:schemeClr val="tx1">
                    <a:lumMod val="65000"/>
                    <a:lumOff val="35000"/>
                  </a:schemeClr>
                </a:solidFill>
                <a:latin typeface="Arial" panose="020B0604020202020204" pitchFamily="34" charset="0"/>
                <a:cs typeface="Arial" panose="020B0604020202020204" pitchFamily="34" charset="0"/>
              </a:rPr>
              <a:t>and audiovisual solutions to</a:t>
            </a:r>
          </a:p>
          <a:p>
            <a:r>
              <a:rPr lang="en-US" sz="1400" dirty="0">
                <a:solidFill>
                  <a:schemeClr val="tx1">
                    <a:lumMod val="65000"/>
                    <a:lumOff val="35000"/>
                  </a:schemeClr>
                </a:solidFill>
                <a:latin typeface="Arial" panose="020B0604020202020204" pitchFamily="34" charset="0"/>
                <a:cs typeface="Arial" panose="020B0604020202020204" pitchFamily="34" charset="0"/>
              </a:rPr>
              <a:t>management services that range </a:t>
            </a:r>
          </a:p>
          <a:p>
            <a:r>
              <a:rPr lang="en-US" sz="1400" dirty="0">
                <a:solidFill>
                  <a:schemeClr val="tx1">
                    <a:lumMod val="65000"/>
                    <a:lumOff val="35000"/>
                  </a:schemeClr>
                </a:solidFill>
                <a:latin typeface="Arial" panose="020B0604020202020204" pitchFamily="34" charset="0"/>
                <a:cs typeface="Arial" panose="020B0604020202020204" pitchFamily="34" charset="0"/>
              </a:rPr>
              <a:t>from routine system maintenance </a:t>
            </a:r>
          </a:p>
          <a:p>
            <a:r>
              <a:rPr lang="en-US" sz="1400" dirty="0">
                <a:solidFill>
                  <a:schemeClr val="tx1">
                    <a:lumMod val="65000"/>
                    <a:lumOff val="35000"/>
                  </a:schemeClr>
                </a:solidFill>
                <a:latin typeface="Arial" panose="020B0604020202020204" pitchFamily="34" charset="0"/>
                <a:cs typeface="Arial" panose="020B0604020202020204" pitchFamily="34" charset="0"/>
              </a:rPr>
              <a:t>to complete IT outsourcing, Howard</a:t>
            </a:r>
          </a:p>
          <a:p>
            <a:r>
              <a:rPr lang="en-US" sz="1400" dirty="0">
                <a:solidFill>
                  <a:schemeClr val="tx1">
                    <a:lumMod val="65000"/>
                    <a:lumOff val="35000"/>
                  </a:schemeClr>
                </a:solidFill>
                <a:latin typeface="Arial" panose="020B0604020202020204" pitchFamily="34" charset="0"/>
                <a:cs typeface="Arial" panose="020B0604020202020204" pitchFamily="34" charset="0"/>
              </a:rPr>
              <a:t>can provide the level of support you </a:t>
            </a:r>
          </a:p>
          <a:p>
            <a:r>
              <a:rPr lang="en-US" sz="1400" dirty="0">
                <a:solidFill>
                  <a:schemeClr val="tx1">
                    <a:lumMod val="65000"/>
                    <a:lumOff val="35000"/>
                  </a:schemeClr>
                </a:solidFill>
                <a:latin typeface="Arial" panose="020B0604020202020204" pitchFamily="34" charset="0"/>
                <a:cs typeface="Arial" panose="020B0604020202020204" pitchFamily="34" charset="0"/>
              </a:rPr>
              <a:t>need at a price that is right for your</a:t>
            </a:r>
          </a:p>
          <a:p>
            <a:r>
              <a:rPr lang="en-US" sz="1400" dirty="0">
                <a:solidFill>
                  <a:schemeClr val="tx1">
                    <a:lumMod val="65000"/>
                    <a:lumOff val="35000"/>
                  </a:schemeClr>
                </a:solidFill>
                <a:latin typeface="Arial" panose="020B0604020202020204" pitchFamily="34" charset="0"/>
                <a:cs typeface="Arial" panose="020B0604020202020204" pitchFamily="34" charset="0"/>
              </a:rPr>
              <a:t>Institution’s budget.</a:t>
            </a:r>
          </a:p>
        </p:txBody>
      </p:sp>
      <p:sp>
        <p:nvSpPr>
          <p:cNvPr id="19" name="TextBox 18">
            <a:extLst>
              <a:ext uri="{FF2B5EF4-FFF2-40B4-BE49-F238E27FC236}">
                <a16:creationId xmlns:a16="http://schemas.microsoft.com/office/drawing/2014/main" id="{6FF8BE0A-A7B9-BC4D-A492-B4E16804493A}"/>
              </a:ext>
            </a:extLst>
          </p:cNvPr>
          <p:cNvSpPr txBox="1"/>
          <p:nvPr/>
        </p:nvSpPr>
        <p:spPr>
          <a:xfrm>
            <a:off x="8097328" y="3952951"/>
            <a:ext cx="3562671" cy="2077980"/>
          </a:xfrm>
          <a:prstGeom prst="rect">
            <a:avLst/>
          </a:prstGeom>
          <a:noFill/>
        </p:spPr>
        <p:txBody>
          <a:bodyPr wrap="none" rtlCol="0">
            <a:noAutofit/>
          </a:bodyPr>
          <a:lstStyle/>
          <a:p>
            <a:pPr marL="171450" indent="-171450">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Onsite Technicians and IT Outsourcing</a:t>
            </a:r>
          </a:p>
          <a:p>
            <a:pPr marL="171450" indent="-171450">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Physical Security and Video Surveillance</a:t>
            </a:r>
          </a:p>
          <a:p>
            <a:pPr marL="171450" indent="-171450">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Programming Services</a:t>
            </a:r>
          </a:p>
          <a:p>
            <a:pPr marL="171450" indent="-171450">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Storage</a:t>
            </a:r>
          </a:p>
          <a:p>
            <a:pPr marL="171450" indent="-171450">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Support Services</a:t>
            </a:r>
          </a:p>
          <a:p>
            <a:pPr marL="171450" indent="-171450">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Training and Professional Services</a:t>
            </a:r>
          </a:p>
          <a:p>
            <a:pPr marL="171450" indent="-171450">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Virtualization Services</a:t>
            </a:r>
          </a:p>
          <a:p>
            <a:pPr marL="171450" indent="-171450">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VOIP</a:t>
            </a:r>
          </a:p>
          <a:p>
            <a:pPr marL="171450" indent="-171450">
              <a:buFont typeface="Arial" panose="020B0604020202020204" pitchFamily="34" charset="0"/>
              <a:buChar char="•"/>
            </a:pPr>
            <a:r>
              <a:rPr lang="en-US" sz="1400" dirty="0">
                <a:solidFill>
                  <a:schemeClr val="tx1">
                    <a:lumMod val="65000"/>
                    <a:lumOff val="35000"/>
                  </a:schemeClr>
                </a:solidFill>
                <a:latin typeface="Arial" panose="020B0604020202020204" pitchFamily="34" charset="0"/>
                <a:cs typeface="Arial" panose="020B0604020202020204" pitchFamily="34" charset="0"/>
              </a:rPr>
              <a:t>Website Development and Management</a:t>
            </a:r>
          </a:p>
        </p:txBody>
      </p:sp>
      <p:cxnSp>
        <p:nvCxnSpPr>
          <p:cNvPr id="13" name="Straight Connector 12">
            <a:extLst>
              <a:ext uri="{FF2B5EF4-FFF2-40B4-BE49-F238E27FC236}">
                <a16:creationId xmlns:a16="http://schemas.microsoft.com/office/drawing/2014/main" id="{7490F8AA-CBC4-9B45-A2AB-F7F45DFE91E3}"/>
              </a:ext>
            </a:extLst>
          </p:cNvPr>
          <p:cNvCxnSpPr>
            <a:cxnSpLocks/>
          </p:cNvCxnSpPr>
          <p:nvPr/>
        </p:nvCxnSpPr>
        <p:spPr>
          <a:xfrm>
            <a:off x="3854692" y="3939319"/>
            <a:ext cx="0" cy="2176669"/>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D3FE17D5-B1B1-9040-8996-8179DAFCF053}"/>
              </a:ext>
            </a:extLst>
          </p:cNvPr>
          <p:cNvSpPr txBox="1"/>
          <p:nvPr/>
        </p:nvSpPr>
        <p:spPr>
          <a:xfrm>
            <a:off x="2657943" y="3152597"/>
            <a:ext cx="6876113"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PROFESSIONAL SERVICES</a:t>
            </a:r>
          </a:p>
        </p:txBody>
      </p:sp>
      <p:cxnSp>
        <p:nvCxnSpPr>
          <p:cNvPr id="16" name="Straight Connector 15">
            <a:extLst>
              <a:ext uri="{FF2B5EF4-FFF2-40B4-BE49-F238E27FC236}">
                <a16:creationId xmlns:a16="http://schemas.microsoft.com/office/drawing/2014/main" id="{D216D643-A5A6-3F49-93B6-B15102D92BC0}"/>
              </a:ext>
            </a:extLst>
          </p:cNvPr>
          <p:cNvCxnSpPr>
            <a:cxnSpLocks/>
          </p:cNvCxnSpPr>
          <p:nvPr/>
        </p:nvCxnSpPr>
        <p:spPr>
          <a:xfrm>
            <a:off x="7738324" y="3939319"/>
            <a:ext cx="0" cy="2176669"/>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42599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144DE22-896E-9840-938C-ED298F66FE11}"/>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3" name="Footer Placeholder 2">
            <a:extLst>
              <a:ext uri="{FF2B5EF4-FFF2-40B4-BE49-F238E27FC236}">
                <a16:creationId xmlns:a16="http://schemas.microsoft.com/office/drawing/2014/main" id="{04A0C9CF-D858-C74B-B64F-99DD06254624}"/>
              </a:ext>
            </a:extLst>
          </p:cNvPr>
          <p:cNvSpPr>
            <a:spLocks noGrp="1"/>
          </p:cNvSpPr>
          <p:nvPr>
            <p:ph type="ftr" sz="quarter" idx="3"/>
          </p:nvPr>
        </p:nvSpPr>
        <p:spPr/>
        <p:txBody>
          <a:bodyPr/>
          <a:lstStyle/>
          <a:p>
            <a:r>
              <a:rPr lang="en-US"/>
              <a:t>howardcomputers.com </a:t>
            </a:r>
            <a:r>
              <a:rPr lang="en-US">
                <a:solidFill>
                  <a:schemeClr val="tx1">
                    <a:lumMod val="65000"/>
                    <a:lumOff val="35000"/>
                  </a:schemeClr>
                </a:solidFill>
              </a:rPr>
              <a:t>|</a:t>
            </a:r>
            <a:r>
              <a:rPr lang="en-US"/>
              <a:t> +1(888) 912-3151</a:t>
            </a:r>
            <a:endParaRPr lang="en-US" dirty="0"/>
          </a:p>
        </p:txBody>
      </p:sp>
      <p:sp>
        <p:nvSpPr>
          <p:cNvPr id="4" name="Slide Number Placeholder 3">
            <a:extLst>
              <a:ext uri="{FF2B5EF4-FFF2-40B4-BE49-F238E27FC236}">
                <a16:creationId xmlns:a16="http://schemas.microsoft.com/office/drawing/2014/main" id="{A028F0DB-B632-FB47-9D7D-BA0A159CD038}"/>
              </a:ext>
            </a:extLst>
          </p:cNvPr>
          <p:cNvSpPr>
            <a:spLocks noGrp="1"/>
          </p:cNvSpPr>
          <p:nvPr>
            <p:ph type="sldNum" sz="quarter" idx="4"/>
          </p:nvPr>
        </p:nvSpPr>
        <p:spPr/>
        <p:txBody>
          <a:bodyPr/>
          <a:lstStyle/>
          <a:p>
            <a:r>
              <a:rPr lang="en-US"/>
              <a:t>| </a:t>
            </a:r>
            <a:fld id="{1D16B7BE-58DB-2A4D-A10D-B4C560DEC8E3}" type="slidenum">
              <a:rPr lang="en-US" smtClean="0"/>
              <a:pPr/>
              <a:t>31</a:t>
            </a:fld>
            <a:endParaRPr lang="en-US" dirty="0"/>
          </a:p>
        </p:txBody>
      </p:sp>
      <p:cxnSp>
        <p:nvCxnSpPr>
          <p:cNvPr id="9" name="Straight Connector 8">
            <a:extLst>
              <a:ext uri="{FF2B5EF4-FFF2-40B4-BE49-F238E27FC236}">
                <a16:creationId xmlns:a16="http://schemas.microsoft.com/office/drawing/2014/main" id="{E6E12449-B49D-154C-B9D7-6959D0DDA3F0}"/>
              </a:ext>
            </a:extLst>
          </p:cNvPr>
          <p:cNvCxnSpPr>
            <a:cxnSpLocks/>
          </p:cNvCxnSpPr>
          <p:nvPr/>
        </p:nvCxnSpPr>
        <p:spPr>
          <a:xfrm>
            <a:off x="4361067" y="1057549"/>
            <a:ext cx="0" cy="4230443"/>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ADB6BB0B-74AA-AA40-83E1-156642283FC6}"/>
              </a:ext>
            </a:extLst>
          </p:cNvPr>
          <p:cNvSpPr txBox="1"/>
          <p:nvPr/>
        </p:nvSpPr>
        <p:spPr>
          <a:xfrm>
            <a:off x="4629006" y="1392796"/>
            <a:ext cx="6876113" cy="1323439"/>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PROFESSIONAL SERVICES</a:t>
            </a:r>
            <a:b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br>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JOBS COMPLETED</a:t>
            </a:r>
          </a:p>
        </p:txBody>
      </p:sp>
      <p:pic>
        <p:nvPicPr>
          <p:cNvPr id="11" name="Picture 10">
            <a:extLst>
              <a:ext uri="{FF2B5EF4-FFF2-40B4-BE49-F238E27FC236}">
                <a16:creationId xmlns:a16="http://schemas.microsoft.com/office/drawing/2014/main" id="{8BCF7723-5ACC-DF46-A9A0-37F639F2B1A2}"/>
              </a:ext>
            </a:extLst>
          </p:cNvPr>
          <p:cNvPicPr>
            <a:picLocks noChangeAspect="1"/>
          </p:cNvPicPr>
          <p:nvPr/>
        </p:nvPicPr>
        <p:blipFill>
          <a:blip r:embed="rId2"/>
          <a:srcRect/>
          <a:stretch/>
        </p:blipFill>
        <p:spPr>
          <a:xfrm>
            <a:off x="764112" y="1518066"/>
            <a:ext cx="3241211" cy="3241211"/>
          </a:xfrm>
          <a:prstGeom prst="rect">
            <a:avLst/>
          </a:prstGeom>
        </p:spPr>
      </p:pic>
      <p:graphicFrame>
        <p:nvGraphicFramePr>
          <p:cNvPr id="12" name="Table 7">
            <a:extLst>
              <a:ext uri="{FF2B5EF4-FFF2-40B4-BE49-F238E27FC236}">
                <a16:creationId xmlns:a16="http://schemas.microsoft.com/office/drawing/2014/main" id="{CAC20021-6785-9647-ACD5-EE73061DDF72}"/>
              </a:ext>
            </a:extLst>
          </p:cNvPr>
          <p:cNvGraphicFramePr>
            <a:graphicFrameLocks noGrp="1"/>
          </p:cNvGraphicFramePr>
          <p:nvPr>
            <p:extLst>
              <p:ext uri="{D42A27DB-BD31-4B8C-83A1-F6EECF244321}">
                <p14:modId xmlns:p14="http://schemas.microsoft.com/office/powerpoint/2010/main" val="3710688312"/>
              </p:ext>
            </p:extLst>
          </p:nvPr>
        </p:nvGraphicFramePr>
        <p:xfrm>
          <a:off x="4639280" y="2813502"/>
          <a:ext cx="6798880" cy="1854200"/>
        </p:xfrm>
        <a:graphic>
          <a:graphicData uri="http://schemas.openxmlformats.org/drawingml/2006/table">
            <a:tbl>
              <a:tblPr firstRow="1" bandRow="1">
                <a:tableStyleId>{5C22544A-7EE6-4342-B048-85BDC9FD1C3A}</a:tableStyleId>
              </a:tblPr>
              <a:tblGrid>
                <a:gridCol w="1699720">
                  <a:extLst>
                    <a:ext uri="{9D8B030D-6E8A-4147-A177-3AD203B41FA5}">
                      <a16:colId xmlns:a16="http://schemas.microsoft.com/office/drawing/2014/main" val="684054551"/>
                    </a:ext>
                  </a:extLst>
                </a:gridCol>
                <a:gridCol w="1699720">
                  <a:extLst>
                    <a:ext uri="{9D8B030D-6E8A-4147-A177-3AD203B41FA5}">
                      <a16:colId xmlns:a16="http://schemas.microsoft.com/office/drawing/2014/main" val="4221157063"/>
                    </a:ext>
                  </a:extLst>
                </a:gridCol>
                <a:gridCol w="1699720">
                  <a:extLst>
                    <a:ext uri="{9D8B030D-6E8A-4147-A177-3AD203B41FA5}">
                      <a16:colId xmlns:a16="http://schemas.microsoft.com/office/drawing/2014/main" val="781118027"/>
                    </a:ext>
                  </a:extLst>
                </a:gridCol>
                <a:gridCol w="1699720">
                  <a:extLst>
                    <a:ext uri="{9D8B030D-6E8A-4147-A177-3AD203B41FA5}">
                      <a16:colId xmlns:a16="http://schemas.microsoft.com/office/drawing/2014/main" val="1801943038"/>
                    </a:ext>
                  </a:extLst>
                </a:gridCol>
              </a:tblGrid>
              <a:tr h="370840">
                <a:tc>
                  <a:txBody>
                    <a:bodyPr/>
                    <a:lstStyle/>
                    <a:p>
                      <a:pPr algn="ctr"/>
                      <a:r>
                        <a:rPr lang="en-US" sz="1400" dirty="0">
                          <a:solidFill>
                            <a:schemeClr val="bg1"/>
                          </a:solidFill>
                          <a:latin typeface="Arial" panose="020B0604020202020204" pitchFamily="34" charset="0"/>
                          <a:cs typeface="Arial" panose="020B0604020202020204" pitchFamily="34" charset="0"/>
                        </a:rPr>
                        <a:t>Type</a:t>
                      </a:r>
                    </a:p>
                  </a:txBody>
                  <a:tcPr>
                    <a:solidFill>
                      <a:srgbClr val="EA1748"/>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2019</a:t>
                      </a:r>
                    </a:p>
                  </a:txBody>
                  <a:tcPr>
                    <a:solidFill>
                      <a:srgbClr val="EA1748"/>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2020</a:t>
                      </a:r>
                    </a:p>
                  </a:txBody>
                  <a:tcPr>
                    <a:solidFill>
                      <a:srgbClr val="EA1748"/>
                    </a:solidFill>
                  </a:tcPr>
                </a:tc>
                <a:tc>
                  <a:txBody>
                    <a:bodyPr/>
                    <a:lstStyle/>
                    <a:p>
                      <a:pPr algn="ctr"/>
                      <a:r>
                        <a:rPr lang="en-US" sz="1400" dirty="0">
                          <a:solidFill>
                            <a:schemeClr val="bg1"/>
                          </a:solidFill>
                          <a:latin typeface="Arial" panose="020B0604020202020204" pitchFamily="34" charset="0"/>
                          <a:cs typeface="Arial" panose="020B0604020202020204" pitchFamily="34" charset="0"/>
                        </a:rPr>
                        <a:t>2021</a:t>
                      </a:r>
                    </a:p>
                  </a:txBody>
                  <a:tcPr>
                    <a:solidFill>
                      <a:srgbClr val="EA1748"/>
                    </a:solidFill>
                  </a:tcPr>
                </a:tc>
                <a:extLst>
                  <a:ext uri="{0D108BD9-81ED-4DB2-BD59-A6C34878D82A}">
                    <a16:rowId xmlns:a16="http://schemas.microsoft.com/office/drawing/2014/main" val="290212824"/>
                  </a:ext>
                </a:extLst>
              </a:tr>
              <a:tr h="370840">
                <a:tc>
                  <a:txBody>
                    <a:bodyPr/>
                    <a:lstStyle/>
                    <a:p>
                      <a:pPr algn="ctr"/>
                      <a:r>
                        <a:rPr lang="en-US" sz="1400" dirty="0">
                          <a:solidFill>
                            <a:schemeClr val="tx1">
                              <a:lumMod val="75000"/>
                              <a:lumOff val="25000"/>
                            </a:schemeClr>
                          </a:solidFill>
                          <a:latin typeface="Arial" panose="020B0604020202020204" pitchFamily="34" charset="0"/>
                          <a:cs typeface="Arial" panose="020B0604020202020204" pitchFamily="34" charset="0"/>
                        </a:rPr>
                        <a:t>AV</a:t>
                      </a:r>
                    </a:p>
                  </a:txBody>
                  <a:tcPr/>
                </a:tc>
                <a:tc>
                  <a:txBody>
                    <a:bodyPr/>
                    <a:lstStyle/>
                    <a:p>
                      <a:pPr algn="ctr"/>
                      <a:r>
                        <a:rPr lang="en-US" sz="1400" dirty="0">
                          <a:solidFill>
                            <a:schemeClr val="tx1">
                              <a:lumMod val="75000"/>
                              <a:lumOff val="25000"/>
                            </a:schemeClr>
                          </a:solidFill>
                          <a:latin typeface="Arial" panose="020B0604020202020204" pitchFamily="34" charset="0"/>
                          <a:cs typeface="Arial" panose="020B0604020202020204" pitchFamily="34" charset="0"/>
                        </a:rPr>
                        <a:t>741</a:t>
                      </a:r>
                    </a:p>
                  </a:txBody>
                  <a:tcPr/>
                </a:tc>
                <a:tc>
                  <a:txBody>
                    <a:bodyPr/>
                    <a:lstStyle/>
                    <a:p>
                      <a:pPr algn="ctr"/>
                      <a:r>
                        <a:rPr lang="en-US" sz="1400" dirty="0">
                          <a:solidFill>
                            <a:schemeClr val="tx1">
                              <a:lumMod val="75000"/>
                              <a:lumOff val="25000"/>
                            </a:schemeClr>
                          </a:solidFill>
                          <a:latin typeface="Arial" panose="020B0604020202020204" pitchFamily="34" charset="0"/>
                          <a:cs typeface="Arial" panose="020B0604020202020204" pitchFamily="34" charset="0"/>
                        </a:rPr>
                        <a:t>787</a:t>
                      </a:r>
                    </a:p>
                  </a:txBody>
                  <a:tcPr/>
                </a:tc>
                <a:tc>
                  <a:txBody>
                    <a:bodyPr/>
                    <a:lstStyle/>
                    <a:p>
                      <a:pPr algn="ctr"/>
                      <a:r>
                        <a:rPr lang="en-US" sz="1400" dirty="0">
                          <a:solidFill>
                            <a:schemeClr val="tx1">
                              <a:lumMod val="75000"/>
                              <a:lumOff val="25000"/>
                            </a:schemeClr>
                          </a:solidFill>
                          <a:latin typeface="Arial" panose="020B0604020202020204" pitchFamily="34" charset="0"/>
                          <a:cs typeface="Arial" panose="020B0604020202020204" pitchFamily="34" charset="0"/>
                        </a:rPr>
                        <a:t>968</a:t>
                      </a:r>
                    </a:p>
                  </a:txBody>
                  <a:tcPr/>
                </a:tc>
                <a:extLst>
                  <a:ext uri="{0D108BD9-81ED-4DB2-BD59-A6C34878D82A}">
                    <a16:rowId xmlns:a16="http://schemas.microsoft.com/office/drawing/2014/main" val="427116570"/>
                  </a:ext>
                </a:extLst>
              </a:tr>
              <a:tr h="370840">
                <a:tc>
                  <a:txBody>
                    <a:bodyPr/>
                    <a:lstStyle/>
                    <a:p>
                      <a:pPr algn="ctr"/>
                      <a:r>
                        <a:rPr lang="en-US" sz="1400" dirty="0">
                          <a:solidFill>
                            <a:schemeClr val="tx1">
                              <a:lumMod val="75000"/>
                              <a:lumOff val="25000"/>
                            </a:schemeClr>
                          </a:solidFill>
                          <a:latin typeface="Arial" panose="020B0604020202020204" pitchFamily="34" charset="0"/>
                          <a:cs typeface="Arial" panose="020B0604020202020204" pitchFamily="34" charset="0"/>
                        </a:rPr>
                        <a:t>NT</a:t>
                      </a:r>
                    </a:p>
                  </a:txBody>
                  <a:tcPr/>
                </a:tc>
                <a:tc>
                  <a:txBody>
                    <a:bodyPr/>
                    <a:lstStyle/>
                    <a:p>
                      <a:pPr algn="ctr"/>
                      <a:r>
                        <a:rPr lang="en-US" sz="1400" dirty="0">
                          <a:solidFill>
                            <a:schemeClr val="tx1">
                              <a:lumMod val="75000"/>
                              <a:lumOff val="25000"/>
                            </a:schemeClr>
                          </a:solidFill>
                          <a:latin typeface="Arial" panose="020B0604020202020204" pitchFamily="34" charset="0"/>
                          <a:cs typeface="Arial" panose="020B0604020202020204" pitchFamily="34" charset="0"/>
                        </a:rPr>
                        <a:t>92</a:t>
                      </a:r>
                    </a:p>
                  </a:txBody>
                  <a:tcPr/>
                </a:tc>
                <a:tc>
                  <a:txBody>
                    <a:bodyPr/>
                    <a:lstStyle/>
                    <a:p>
                      <a:pPr algn="ctr"/>
                      <a:r>
                        <a:rPr lang="en-US" sz="1400" dirty="0">
                          <a:solidFill>
                            <a:schemeClr val="tx1">
                              <a:lumMod val="75000"/>
                              <a:lumOff val="25000"/>
                            </a:schemeClr>
                          </a:solidFill>
                          <a:latin typeface="Arial" panose="020B0604020202020204" pitchFamily="34" charset="0"/>
                          <a:cs typeface="Arial" panose="020B0604020202020204" pitchFamily="34" charset="0"/>
                        </a:rPr>
                        <a:t>129</a:t>
                      </a:r>
                    </a:p>
                  </a:txBody>
                  <a:tcPr/>
                </a:tc>
                <a:tc>
                  <a:txBody>
                    <a:bodyPr/>
                    <a:lstStyle/>
                    <a:p>
                      <a:pPr algn="ctr"/>
                      <a:r>
                        <a:rPr lang="en-US" sz="1400" dirty="0">
                          <a:solidFill>
                            <a:schemeClr val="tx1">
                              <a:lumMod val="75000"/>
                              <a:lumOff val="25000"/>
                            </a:schemeClr>
                          </a:solidFill>
                          <a:latin typeface="Arial" panose="020B0604020202020204" pitchFamily="34" charset="0"/>
                          <a:cs typeface="Arial" panose="020B0604020202020204" pitchFamily="34" charset="0"/>
                        </a:rPr>
                        <a:t>114</a:t>
                      </a:r>
                    </a:p>
                  </a:txBody>
                  <a:tcPr/>
                </a:tc>
                <a:extLst>
                  <a:ext uri="{0D108BD9-81ED-4DB2-BD59-A6C34878D82A}">
                    <a16:rowId xmlns:a16="http://schemas.microsoft.com/office/drawing/2014/main" val="3778517949"/>
                  </a:ext>
                </a:extLst>
              </a:tr>
              <a:tr h="370840">
                <a:tc>
                  <a:txBody>
                    <a:bodyPr/>
                    <a:lstStyle/>
                    <a:p>
                      <a:pPr algn="ctr"/>
                      <a:r>
                        <a:rPr lang="en-US" sz="1400" dirty="0">
                          <a:solidFill>
                            <a:schemeClr val="tx1">
                              <a:lumMod val="75000"/>
                              <a:lumOff val="25000"/>
                            </a:schemeClr>
                          </a:solidFill>
                          <a:latin typeface="Arial" panose="020B0604020202020204" pitchFamily="34" charset="0"/>
                          <a:cs typeface="Arial" panose="020B0604020202020204" pitchFamily="34" charset="0"/>
                        </a:rPr>
                        <a:t>SEC</a:t>
                      </a:r>
                    </a:p>
                  </a:txBody>
                  <a:tcPr/>
                </a:tc>
                <a:tc>
                  <a:txBody>
                    <a:bodyPr/>
                    <a:lstStyle/>
                    <a:p>
                      <a:pPr algn="ctr"/>
                      <a:r>
                        <a:rPr lang="en-US" sz="1400" dirty="0">
                          <a:solidFill>
                            <a:schemeClr val="tx1">
                              <a:lumMod val="75000"/>
                              <a:lumOff val="25000"/>
                            </a:schemeClr>
                          </a:solidFill>
                          <a:latin typeface="Arial" panose="020B0604020202020204" pitchFamily="34" charset="0"/>
                          <a:cs typeface="Arial" panose="020B0604020202020204" pitchFamily="34" charset="0"/>
                        </a:rPr>
                        <a:t>36</a:t>
                      </a:r>
                    </a:p>
                  </a:txBody>
                  <a:tcPr/>
                </a:tc>
                <a:tc>
                  <a:txBody>
                    <a:bodyPr/>
                    <a:lstStyle/>
                    <a:p>
                      <a:pPr algn="ctr"/>
                      <a:r>
                        <a:rPr lang="en-US" sz="1400" dirty="0">
                          <a:solidFill>
                            <a:schemeClr val="tx1">
                              <a:lumMod val="75000"/>
                              <a:lumOff val="25000"/>
                            </a:schemeClr>
                          </a:solidFill>
                          <a:latin typeface="Arial" panose="020B0604020202020204" pitchFamily="34" charset="0"/>
                          <a:cs typeface="Arial" panose="020B0604020202020204" pitchFamily="34" charset="0"/>
                        </a:rPr>
                        <a:t>42</a:t>
                      </a:r>
                    </a:p>
                  </a:txBody>
                  <a:tcPr/>
                </a:tc>
                <a:tc>
                  <a:txBody>
                    <a:bodyPr/>
                    <a:lstStyle/>
                    <a:p>
                      <a:pPr algn="ctr"/>
                      <a:r>
                        <a:rPr lang="en-US" sz="1400" dirty="0">
                          <a:solidFill>
                            <a:schemeClr val="tx1">
                              <a:lumMod val="75000"/>
                              <a:lumOff val="25000"/>
                            </a:schemeClr>
                          </a:solidFill>
                          <a:latin typeface="Arial" panose="020B0604020202020204" pitchFamily="34" charset="0"/>
                          <a:cs typeface="Arial" panose="020B0604020202020204" pitchFamily="34" charset="0"/>
                        </a:rPr>
                        <a:t>49</a:t>
                      </a:r>
                    </a:p>
                  </a:txBody>
                  <a:tcPr/>
                </a:tc>
                <a:extLst>
                  <a:ext uri="{0D108BD9-81ED-4DB2-BD59-A6C34878D82A}">
                    <a16:rowId xmlns:a16="http://schemas.microsoft.com/office/drawing/2014/main" val="210162753"/>
                  </a:ext>
                </a:extLst>
              </a:tr>
              <a:tr h="370840">
                <a:tc>
                  <a:txBody>
                    <a:bodyPr/>
                    <a:lstStyle/>
                    <a:p>
                      <a:pPr algn="ctr"/>
                      <a:r>
                        <a:rPr lang="en-US" sz="1400" b="1" dirty="0">
                          <a:solidFill>
                            <a:schemeClr val="tx1">
                              <a:lumMod val="75000"/>
                              <a:lumOff val="25000"/>
                            </a:schemeClr>
                          </a:solidFill>
                          <a:latin typeface="Arial" panose="020B0604020202020204" pitchFamily="34" charset="0"/>
                          <a:cs typeface="Arial" panose="020B0604020202020204" pitchFamily="34" charset="0"/>
                        </a:rPr>
                        <a:t>TOTAL</a:t>
                      </a:r>
                    </a:p>
                  </a:txBody>
                  <a:tcPr>
                    <a:solidFill>
                      <a:srgbClr val="E9EBF6"/>
                    </a:solidFill>
                  </a:tcPr>
                </a:tc>
                <a:tc>
                  <a:txBody>
                    <a:bodyPr/>
                    <a:lstStyle/>
                    <a:p>
                      <a:pPr algn="ctr"/>
                      <a:r>
                        <a:rPr lang="en-US" sz="1400" b="1" dirty="0">
                          <a:solidFill>
                            <a:schemeClr val="tx1">
                              <a:lumMod val="75000"/>
                              <a:lumOff val="25000"/>
                            </a:schemeClr>
                          </a:solidFill>
                          <a:latin typeface="Arial" panose="020B0604020202020204" pitchFamily="34" charset="0"/>
                          <a:cs typeface="Arial" panose="020B0604020202020204" pitchFamily="34" charset="0"/>
                        </a:rPr>
                        <a:t>869</a:t>
                      </a:r>
                    </a:p>
                  </a:txBody>
                  <a:tcPr>
                    <a:solidFill>
                      <a:srgbClr val="E9EBF6"/>
                    </a:solidFill>
                  </a:tcPr>
                </a:tc>
                <a:tc>
                  <a:txBody>
                    <a:bodyPr/>
                    <a:lstStyle/>
                    <a:p>
                      <a:pPr algn="ctr"/>
                      <a:r>
                        <a:rPr lang="en-US" sz="1400" b="1" dirty="0">
                          <a:solidFill>
                            <a:schemeClr val="tx1">
                              <a:lumMod val="75000"/>
                              <a:lumOff val="25000"/>
                            </a:schemeClr>
                          </a:solidFill>
                          <a:latin typeface="Arial" panose="020B0604020202020204" pitchFamily="34" charset="0"/>
                          <a:cs typeface="Arial" panose="020B0604020202020204" pitchFamily="34" charset="0"/>
                        </a:rPr>
                        <a:t>958</a:t>
                      </a:r>
                    </a:p>
                  </a:txBody>
                  <a:tcPr>
                    <a:solidFill>
                      <a:srgbClr val="E9EBF6"/>
                    </a:solidFill>
                  </a:tcPr>
                </a:tc>
                <a:tc>
                  <a:txBody>
                    <a:bodyPr/>
                    <a:lstStyle/>
                    <a:p>
                      <a:pPr algn="ctr"/>
                      <a:r>
                        <a:rPr lang="en-US" sz="1400" b="1" dirty="0">
                          <a:solidFill>
                            <a:schemeClr val="tx1">
                              <a:lumMod val="75000"/>
                              <a:lumOff val="25000"/>
                            </a:schemeClr>
                          </a:solidFill>
                          <a:latin typeface="Arial" panose="020B0604020202020204" pitchFamily="34" charset="0"/>
                          <a:cs typeface="Arial" panose="020B0604020202020204" pitchFamily="34" charset="0"/>
                        </a:rPr>
                        <a:t>1,131</a:t>
                      </a:r>
                    </a:p>
                  </a:txBody>
                  <a:tcPr>
                    <a:solidFill>
                      <a:srgbClr val="E9EBF6"/>
                    </a:solidFill>
                  </a:tcPr>
                </a:tc>
                <a:extLst>
                  <a:ext uri="{0D108BD9-81ED-4DB2-BD59-A6C34878D82A}">
                    <a16:rowId xmlns:a16="http://schemas.microsoft.com/office/drawing/2014/main" val="3653264513"/>
                  </a:ext>
                </a:extLst>
              </a:tr>
            </a:tbl>
          </a:graphicData>
        </a:graphic>
      </p:graphicFrame>
    </p:spTree>
    <p:extLst>
      <p:ext uri="{BB962C8B-B14F-4D97-AF65-F5344CB8AC3E}">
        <p14:creationId xmlns:p14="http://schemas.microsoft.com/office/powerpoint/2010/main" val="2117857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2" name="Title 7">
            <a:extLst>
              <a:ext uri="{FF2B5EF4-FFF2-40B4-BE49-F238E27FC236}">
                <a16:creationId xmlns:a16="http://schemas.microsoft.com/office/drawing/2014/main" id="{B3903F88-549E-794F-A4BE-6005A869302F}"/>
              </a:ext>
            </a:extLst>
          </p:cNvPr>
          <p:cNvSpPr>
            <a:spLocks noGrp="1"/>
          </p:cNvSpPr>
          <p:nvPr>
            <p:ph type="title"/>
          </p:nvPr>
        </p:nvSpPr>
        <p:spPr>
          <a:xfrm>
            <a:off x="2735436" y="2807477"/>
            <a:ext cx="6841269" cy="1162346"/>
          </a:xfrm>
        </p:spPr>
        <p:txBody>
          <a:bodyPr>
            <a:noAutofit/>
          </a:bodyPr>
          <a:lstStyle/>
          <a:p>
            <a:r>
              <a:rPr lang="en-US" sz="8000" b="1" dirty="0">
                <a:latin typeface="Arial Black" panose="020B0604020202020204" pitchFamily="34" charset="0"/>
                <a:cs typeface="Arial Black" panose="020B0604020202020204" pitchFamily="34" charset="0"/>
              </a:rPr>
              <a:t>THANK YOU</a:t>
            </a:r>
          </a:p>
        </p:txBody>
      </p:sp>
      <p:sp>
        <p:nvSpPr>
          <p:cNvPr id="13" name="Subtitle 9">
            <a:extLst>
              <a:ext uri="{FF2B5EF4-FFF2-40B4-BE49-F238E27FC236}">
                <a16:creationId xmlns:a16="http://schemas.microsoft.com/office/drawing/2014/main" id="{E29622E3-3DD4-B648-8EBE-D243054967F5}"/>
              </a:ext>
            </a:extLst>
          </p:cNvPr>
          <p:cNvSpPr>
            <a:spLocks noGrp="1"/>
          </p:cNvSpPr>
          <p:nvPr>
            <p:ph type="subTitle" idx="1"/>
          </p:nvPr>
        </p:nvSpPr>
        <p:spPr>
          <a:xfrm>
            <a:off x="4538438" y="4088612"/>
            <a:ext cx="1607695" cy="380343"/>
          </a:xfrm>
        </p:spPr>
        <p:txBody>
          <a:bodyPr>
            <a:normAutofit/>
          </a:bodyPr>
          <a:lstStyle/>
          <a:p>
            <a:pPr algn="l"/>
            <a:r>
              <a:rPr lang="en-US" sz="2000" dirty="0">
                <a:solidFill>
                  <a:srgbClr val="0197D0"/>
                </a:solidFill>
              </a:rPr>
              <a:t>Presented by</a:t>
            </a:r>
            <a:endParaRPr lang="en-US" sz="2200" dirty="0">
              <a:solidFill>
                <a:srgbClr val="0197D0"/>
              </a:solidFill>
            </a:endParaRPr>
          </a:p>
        </p:txBody>
      </p:sp>
      <p:pic>
        <p:nvPicPr>
          <p:cNvPr id="14" name="Picture 13">
            <a:extLst>
              <a:ext uri="{FF2B5EF4-FFF2-40B4-BE49-F238E27FC236}">
                <a16:creationId xmlns:a16="http://schemas.microsoft.com/office/drawing/2014/main" id="{C07BA3F8-4E3F-6F47-BF44-6F6877C17883}"/>
              </a:ext>
            </a:extLst>
          </p:cNvPr>
          <p:cNvPicPr>
            <a:picLocks noChangeAspect="1"/>
          </p:cNvPicPr>
          <p:nvPr/>
        </p:nvPicPr>
        <p:blipFill>
          <a:blip r:embed="rId4"/>
          <a:srcRect/>
          <a:stretch/>
        </p:blipFill>
        <p:spPr>
          <a:xfrm>
            <a:off x="6064545" y="3977305"/>
            <a:ext cx="1607695" cy="614323"/>
          </a:xfrm>
          <a:prstGeom prst="rect">
            <a:avLst/>
          </a:prstGeom>
        </p:spPr>
      </p:pic>
      <p:pic>
        <p:nvPicPr>
          <p:cNvPr id="6" name="Picture 5">
            <a:extLst>
              <a:ext uri="{FF2B5EF4-FFF2-40B4-BE49-F238E27FC236}">
                <a16:creationId xmlns:a16="http://schemas.microsoft.com/office/drawing/2014/main" id="{671E4548-E735-6141-B6EE-7B44C0E94CD4}"/>
              </a:ext>
            </a:extLst>
          </p:cNvPr>
          <p:cNvPicPr>
            <a:picLocks noChangeAspect="1"/>
          </p:cNvPicPr>
          <p:nvPr/>
        </p:nvPicPr>
        <p:blipFill>
          <a:blip r:embed="rId5"/>
          <a:srcRect/>
          <a:stretch/>
        </p:blipFill>
        <p:spPr>
          <a:xfrm>
            <a:off x="1790429" y="1940498"/>
            <a:ext cx="8731285" cy="744306"/>
          </a:xfrm>
          <a:prstGeom prst="rect">
            <a:avLst/>
          </a:prstGeom>
        </p:spPr>
      </p:pic>
    </p:spTree>
    <p:extLst>
      <p:ext uri="{BB962C8B-B14F-4D97-AF65-F5344CB8AC3E}">
        <p14:creationId xmlns:p14="http://schemas.microsoft.com/office/powerpoint/2010/main" val="37477762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4</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3327583" y="507678"/>
            <a:ext cx="6240170"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CORPORATE FACILITIES</a:t>
            </a:r>
          </a:p>
        </p:txBody>
      </p:sp>
      <p:sp>
        <p:nvSpPr>
          <p:cNvPr id="10" name="TextBox 9">
            <a:extLst>
              <a:ext uri="{FF2B5EF4-FFF2-40B4-BE49-F238E27FC236}">
                <a16:creationId xmlns:a16="http://schemas.microsoft.com/office/drawing/2014/main" id="{C855B647-3BB3-0042-A55D-C1CAACD7EE30}"/>
              </a:ext>
            </a:extLst>
          </p:cNvPr>
          <p:cNvSpPr txBox="1"/>
          <p:nvPr/>
        </p:nvSpPr>
        <p:spPr>
          <a:xfrm>
            <a:off x="4841551" y="3921460"/>
            <a:ext cx="2890535" cy="338554"/>
          </a:xfrm>
          <a:prstGeom prst="rect">
            <a:avLst/>
          </a:prstGeom>
          <a:noFill/>
        </p:spPr>
        <p:txBody>
          <a:bodyPr wrap="none" rtlCol="0">
            <a:spAutoFit/>
          </a:bodyPr>
          <a:lstStyle/>
          <a:p>
            <a:r>
              <a:rPr lang="en-US" sz="1600" b="1" dirty="0">
                <a:solidFill>
                  <a:srgbClr val="0B9EDA"/>
                </a:solidFill>
                <a:latin typeface="Arial" panose="020B0604020202020204" pitchFamily="34" charset="0"/>
                <a:cs typeface="Arial" panose="020B0604020202020204" pitchFamily="34" charset="0"/>
              </a:rPr>
              <a:t>Sandersville Ballast Facility</a:t>
            </a:r>
          </a:p>
        </p:txBody>
      </p:sp>
      <p:pic>
        <p:nvPicPr>
          <p:cNvPr id="11" name="Picture 10" descr="Sandersville Ballast Facility">
            <a:extLst>
              <a:ext uri="{FF2B5EF4-FFF2-40B4-BE49-F238E27FC236}">
                <a16:creationId xmlns:a16="http://schemas.microsoft.com/office/drawing/2014/main" id="{50894F60-4D68-6240-B824-32638EA74748}"/>
              </a:ext>
            </a:extLst>
          </p:cNvPr>
          <p:cNvPicPr>
            <a:picLocks noChangeAspect="1"/>
          </p:cNvPicPr>
          <p:nvPr/>
        </p:nvPicPr>
        <p:blipFill rotWithShape="1">
          <a:blip r:embed="rId3">
            <a:extLst>
              <a:ext uri="{28A0092B-C50C-407E-A947-70E740481C1C}">
                <a14:useLocalDpi xmlns:a14="http://schemas.microsoft.com/office/drawing/2010/main" val="0"/>
              </a:ext>
            </a:extLst>
          </a:blip>
          <a:srcRect l="9897" b="75700"/>
          <a:stretch/>
        </p:blipFill>
        <p:spPr>
          <a:xfrm>
            <a:off x="1652078" y="3659851"/>
            <a:ext cx="3029813" cy="832338"/>
          </a:xfrm>
          <a:prstGeom prst="rect">
            <a:avLst/>
          </a:prstGeom>
        </p:spPr>
      </p:pic>
      <p:sp>
        <p:nvSpPr>
          <p:cNvPr id="15" name="TextBox 14">
            <a:extLst>
              <a:ext uri="{FF2B5EF4-FFF2-40B4-BE49-F238E27FC236}">
                <a16:creationId xmlns:a16="http://schemas.microsoft.com/office/drawing/2014/main" id="{10DA3294-2E03-0A4F-B2B8-A90F8CC381B7}"/>
              </a:ext>
            </a:extLst>
          </p:cNvPr>
          <p:cNvSpPr txBox="1"/>
          <p:nvPr/>
        </p:nvSpPr>
        <p:spPr>
          <a:xfrm>
            <a:off x="4912458" y="1843839"/>
            <a:ext cx="2821478" cy="338554"/>
          </a:xfrm>
          <a:prstGeom prst="rect">
            <a:avLst/>
          </a:prstGeom>
          <a:noFill/>
        </p:spPr>
        <p:txBody>
          <a:bodyPr wrap="none" rtlCol="0">
            <a:spAutoFit/>
          </a:bodyPr>
          <a:lstStyle/>
          <a:p>
            <a:r>
              <a:rPr lang="en-US" sz="1600" b="1" dirty="0">
                <a:solidFill>
                  <a:srgbClr val="0B9EDA"/>
                </a:solidFill>
                <a:latin typeface="Arial" panose="020B0604020202020204" pitchFamily="34" charset="0"/>
                <a:cs typeface="Arial" panose="020B0604020202020204" pitchFamily="34" charset="0"/>
              </a:rPr>
              <a:t>Laurel Transformer Facility</a:t>
            </a:r>
          </a:p>
        </p:txBody>
      </p:sp>
      <p:pic>
        <p:nvPicPr>
          <p:cNvPr id="16" name="Picture 15" descr="Laurel Transformer Facility">
            <a:extLst>
              <a:ext uri="{FF2B5EF4-FFF2-40B4-BE49-F238E27FC236}">
                <a16:creationId xmlns:a16="http://schemas.microsoft.com/office/drawing/2014/main" id="{09F97216-DA5D-904B-8C68-0C939226E156}"/>
              </a:ext>
            </a:extLst>
          </p:cNvPr>
          <p:cNvPicPr>
            <a:picLocks noChangeAspect="1"/>
          </p:cNvPicPr>
          <p:nvPr/>
        </p:nvPicPr>
        <p:blipFill rotWithShape="1">
          <a:blip r:embed="rId3">
            <a:extLst>
              <a:ext uri="{28A0092B-C50C-407E-A947-70E740481C1C}">
                <a14:useLocalDpi xmlns:a14="http://schemas.microsoft.com/office/drawing/2010/main" val="0"/>
              </a:ext>
            </a:extLst>
          </a:blip>
          <a:srcRect l="9897" t="25978" b="50541"/>
          <a:stretch/>
        </p:blipFill>
        <p:spPr>
          <a:xfrm>
            <a:off x="1642308" y="1635727"/>
            <a:ext cx="3008640" cy="798682"/>
          </a:xfrm>
          <a:prstGeom prst="rect">
            <a:avLst/>
          </a:prstGeom>
        </p:spPr>
      </p:pic>
      <p:sp>
        <p:nvSpPr>
          <p:cNvPr id="19" name="TextBox 18">
            <a:extLst>
              <a:ext uri="{FF2B5EF4-FFF2-40B4-BE49-F238E27FC236}">
                <a16:creationId xmlns:a16="http://schemas.microsoft.com/office/drawing/2014/main" id="{938190C6-2AC9-D542-B364-E0212C382BE1}"/>
              </a:ext>
            </a:extLst>
          </p:cNvPr>
          <p:cNvSpPr txBox="1"/>
          <p:nvPr/>
        </p:nvSpPr>
        <p:spPr>
          <a:xfrm>
            <a:off x="4841551" y="2812891"/>
            <a:ext cx="3326423" cy="338554"/>
          </a:xfrm>
          <a:prstGeom prst="rect">
            <a:avLst/>
          </a:prstGeom>
          <a:noFill/>
        </p:spPr>
        <p:txBody>
          <a:bodyPr wrap="none" rtlCol="0">
            <a:spAutoFit/>
          </a:bodyPr>
          <a:lstStyle/>
          <a:p>
            <a:r>
              <a:rPr lang="en-US" sz="1600" b="1" dirty="0">
                <a:solidFill>
                  <a:srgbClr val="0B9EDA"/>
                </a:solidFill>
                <a:latin typeface="Arial" panose="020B0604020202020204" pitchFamily="34" charset="0"/>
                <a:cs typeface="Arial" panose="020B0604020202020204" pitchFamily="34" charset="0"/>
              </a:rPr>
              <a:t>Ellisville Transportation Facility </a:t>
            </a:r>
          </a:p>
        </p:txBody>
      </p:sp>
      <p:pic>
        <p:nvPicPr>
          <p:cNvPr id="20" name="Picture 19" descr="Ellisville Transportation Facility">
            <a:extLst>
              <a:ext uri="{FF2B5EF4-FFF2-40B4-BE49-F238E27FC236}">
                <a16:creationId xmlns:a16="http://schemas.microsoft.com/office/drawing/2014/main" id="{185C0C2F-25A4-1F4E-B7E7-18F62F400A18}"/>
              </a:ext>
            </a:extLst>
          </p:cNvPr>
          <p:cNvPicPr>
            <a:picLocks noChangeAspect="1"/>
          </p:cNvPicPr>
          <p:nvPr/>
        </p:nvPicPr>
        <p:blipFill rotWithShape="1">
          <a:blip r:embed="rId3">
            <a:extLst>
              <a:ext uri="{28A0092B-C50C-407E-A947-70E740481C1C}">
                <a14:useLocalDpi xmlns:a14="http://schemas.microsoft.com/office/drawing/2010/main" val="0"/>
              </a:ext>
            </a:extLst>
          </a:blip>
          <a:srcRect l="9897" t="75701"/>
          <a:stretch/>
        </p:blipFill>
        <p:spPr>
          <a:xfrm>
            <a:off x="1642657" y="2616979"/>
            <a:ext cx="3008291" cy="826427"/>
          </a:xfrm>
          <a:prstGeom prst="rect">
            <a:avLst/>
          </a:prstGeom>
        </p:spPr>
      </p:pic>
      <p:sp>
        <p:nvSpPr>
          <p:cNvPr id="23" name="TextBox 22">
            <a:extLst>
              <a:ext uri="{FF2B5EF4-FFF2-40B4-BE49-F238E27FC236}">
                <a16:creationId xmlns:a16="http://schemas.microsoft.com/office/drawing/2014/main" id="{FEB5D327-5B5E-C944-A334-EC5A60479883}"/>
              </a:ext>
            </a:extLst>
          </p:cNvPr>
          <p:cNvSpPr txBox="1"/>
          <p:nvPr/>
        </p:nvSpPr>
        <p:spPr>
          <a:xfrm>
            <a:off x="4841551" y="4924252"/>
            <a:ext cx="2547492" cy="338554"/>
          </a:xfrm>
          <a:prstGeom prst="rect">
            <a:avLst/>
          </a:prstGeom>
          <a:noFill/>
        </p:spPr>
        <p:txBody>
          <a:bodyPr wrap="none" rtlCol="0">
            <a:spAutoFit/>
          </a:bodyPr>
          <a:lstStyle/>
          <a:p>
            <a:r>
              <a:rPr lang="en-US" sz="1600" b="1" dirty="0">
                <a:solidFill>
                  <a:srgbClr val="0B9EDA"/>
                </a:solidFill>
                <a:latin typeface="Arial" panose="020B0604020202020204" pitchFamily="34" charset="0"/>
                <a:cs typeface="Arial" panose="020B0604020202020204" pitchFamily="34" charset="0"/>
              </a:rPr>
              <a:t>Mendenhall HID Facility </a:t>
            </a:r>
          </a:p>
        </p:txBody>
      </p:sp>
      <p:pic>
        <p:nvPicPr>
          <p:cNvPr id="24" name="Picture 23" descr="Mendenhall HID Facility">
            <a:extLst>
              <a:ext uri="{FF2B5EF4-FFF2-40B4-BE49-F238E27FC236}">
                <a16:creationId xmlns:a16="http://schemas.microsoft.com/office/drawing/2014/main" id="{95D8E31D-62D3-6941-94B3-A3AC5EE7EEDD}"/>
              </a:ext>
            </a:extLst>
          </p:cNvPr>
          <p:cNvPicPr>
            <a:picLocks noChangeAspect="1"/>
          </p:cNvPicPr>
          <p:nvPr/>
        </p:nvPicPr>
        <p:blipFill rotWithShape="1">
          <a:blip r:embed="rId3">
            <a:extLst>
              <a:ext uri="{28A0092B-C50C-407E-A947-70E740481C1C}">
                <a14:useLocalDpi xmlns:a14="http://schemas.microsoft.com/office/drawing/2010/main" val="0"/>
              </a:ext>
            </a:extLst>
          </a:blip>
          <a:srcRect l="9897" t="50987" b="26662"/>
          <a:stretch/>
        </p:blipFill>
        <p:spPr>
          <a:xfrm>
            <a:off x="1652078" y="4689570"/>
            <a:ext cx="3064189" cy="774254"/>
          </a:xfrm>
          <a:prstGeom prst="rect">
            <a:avLst/>
          </a:prstGeom>
        </p:spPr>
      </p:pic>
      <p:sp>
        <p:nvSpPr>
          <p:cNvPr id="25" name="TextBox 24">
            <a:extLst>
              <a:ext uri="{FF2B5EF4-FFF2-40B4-BE49-F238E27FC236}">
                <a16:creationId xmlns:a16="http://schemas.microsoft.com/office/drawing/2014/main" id="{C66AFF5C-F4A1-244C-B2A7-76F9FE519D5F}"/>
              </a:ext>
            </a:extLst>
          </p:cNvPr>
          <p:cNvSpPr txBox="1"/>
          <p:nvPr/>
        </p:nvSpPr>
        <p:spPr>
          <a:xfrm>
            <a:off x="8425150" y="1775804"/>
            <a:ext cx="3264278" cy="1938992"/>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Over 4,300 employees</a:t>
            </a:r>
          </a:p>
          <a:p>
            <a:pPr>
              <a:lnSpc>
                <a:spcPct val="150000"/>
              </a:lnSpc>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a:lnSpc>
                <a:spcPct val="150000"/>
              </a:lnSpc>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Largest employer for the privately-held companies in the state of MS</a:t>
            </a:r>
          </a:p>
        </p:txBody>
      </p:sp>
      <p:cxnSp>
        <p:nvCxnSpPr>
          <p:cNvPr id="26" name="Straight Connector 25">
            <a:extLst>
              <a:ext uri="{FF2B5EF4-FFF2-40B4-BE49-F238E27FC236}">
                <a16:creationId xmlns:a16="http://schemas.microsoft.com/office/drawing/2014/main" id="{55FCA84A-9EC4-AB40-9B22-BF75589CEE2C}"/>
              </a:ext>
            </a:extLst>
          </p:cNvPr>
          <p:cNvCxnSpPr/>
          <p:nvPr/>
        </p:nvCxnSpPr>
        <p:spPr>
          <a:xfrm>
            <a:off x="8240089" y="1497497"/>
            <a:ext cx="0" cy="4340087"/>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A84AE42F-5C6D-5946-A01B-C0FCDB2CA32D}"/>
              </a:ext>
            </a:extLst>
          </p:cNvPr>
          <p:cNvGrpSpPr/>
          <p:nvPr/>
        </p:nvGrpSpPr>
        <p:grpSpPr>
          <a:xfrm>
            <a:off x="2417761" y="414971"/>
            <a:ext cx="758541" cy="830997"/>
            <a:chOff x="10354018" y="2167987"/>
            <a:chExt cx="842437" cy="959912"/>
          </a:xfrm>
        </p:grpSpPr>
        <p:sp>
          <p:nvSpPr>
            <p:cNvPr id="29" name="TextBox 28">
              <a:extLst>
                <a:ext uri="{FF2B5EF4-FFF2-40B4-BE49-F238E27FC236}">
                  <a16:creationId xmlns:a16="http://schemas.microsoft.com/office/drawing/2014/main" id="{FC80FB09-EED0-0D42-9046-DF90CE106E2B}"/>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30" name="Rectangle: Rounded Corners 28">
              <a:extLst>
                <a:ext uri="{FF2B5EF4-FFF2-40B4-BE49-F238E27FC236}">
                  <a16:creationId xmlns:a16="http://schemas.microsoft.com/office/drawing/2014/main" id="{C7C45FDC-41B2-CC4C-B29D-EE86B3F56A29}"/>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7" name="Oval 36">
            <a:extLst>
              <a:ext uri="{FF2B5EF4-FFF2-40B4-BE49-F238E27FC236}">
                <a16:creationId xmlns:a16="http://schemas.microsoft.com/office/drawing/2014/main" id="{89BAE69D-F3C3-1548-9A52-21003267ADBA}"/>
              </a:ext>
            </a:extLst>
          </p:cNvPr>
          <p:cNvSpPr/>
          <p:nvPr/>
        </p:nvSpPr>
        <p:spPr>
          <a:xfrm>
            <a:off x="788502" y="1805739"/>
            <a:ext cx="520700" cy="520700"/>
          </a:xfrm>
          <a:prstGeom prst="ellipse">
            <a:avLst/>
          </a:prstGeom>
          <a:solidFill>
            <a:srgbClr val="002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1</a:t>
            </a:r>
          </a:p>
        </p:txBody>
      </p:sp>
      <p:sp>
        <p:nvSpPr>
          <p:cNvPr id="38" name="Oval 37">
            <a:extLst>
              <a:ext uri="{FF2B5EF4-FFF2-40B4-BE49-F238E27FC236}">
                <a16:creationId xmlns:a16="http://schemas.microsoft.com/office/drawing/2014/main" id="{613F36F2-B175-204D-A8EF-B5F4EF6F6B77}"/>
              </a:ext>
            </a:extLst>
          </p:cNvPr>
          <p:cNvSpPr/>
          <p:nvPr/>
        </p:nvSpPr>
        <p:spPr>
          <a:xfrm>
            <a:off x="788502" y="2783639"/>
            <a:ext cx="520700" cy="520700"/>
          </a:xfrm>
          <a:prstGeom prst="ellipse">
            <a:avLst/>
          </a:prstGeom>
          <a:solidFill>
            <a:srgbClr val="002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2</a:t>
            </a:r>
          </a:p>
        </p:txBody>
      </p:sp>
      <p:sp>
        <p:nvSpPr>
          <p:cNvPr id="39" name="Oval 38">
            <a:extLst>
              <a:ext uri="{FF2B5EF4-FFF2-40B4-BE49-F238E27FC236}">
                <a16:creationId xmlns:a16="http://schemas.microsoft.com/office/drawing/2014/main" id="{44D90128-7A44-1144-927A-307ADA0484F2}"/>
              </a:ext>
            </a:extLst>
          </p:cNvPr>
          <p:cNvSpPr/>
          <p:nvPr/>
        </p:nvSpPr>
        <p:spPr>
          <a:xfrm>
            <a:off x="788502" y="3825039"/>
            <a:ext cx="520700" cy="520700"/>
          </a:xfrm>
          <a:prstGeom prst="ellipse">
            <a:avLst/>
          </a:prstGeom>
          <a:solidFill>
            <a:srgbClr val="002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3</a:t>
            </a:r>
          </a:p>
        </p:txBody>
      </p:sp>
      <p:sp>
        <p:nvSpPr>
          <p:cNvPr id="40" name="Oval 39">
            <a:extLst>
              <a:ext uri="{FF2B5EF4-FFF2-40B4-BE49-F238E27FC236}">
                <a16:creationId xmlns:a16="http://schemas.microsoft.com/office/drawing/2014/main" id="{56BFDF73-5FAC-FF44-9887-4816692E00AD}"/>
              </a:ext>
            </a:extLst>
          </p:cNvPr>
          <p:cNvSpPr/>
          <p:nvPr/>
        </p:nvSpPr>
        <p:spPr>
          <a:xfrm>
            <a:off x="788502" y="4815639"/>
            <a:ext cx="520700" cy="520700"/>
          </a:xfrm>
          <a:prstGeom prst="ellipse">
            <a:avLst/>
          </a:prstGeom>
          <a:solidFill>
            <a:srgbClr val="002B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190533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5</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2690125" y="3968010"/>
            <a:ext cx="7796430"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CORPORATE HEADQUARTERS</a:t>
            </a:r>
          </a:p>
        </p:txBody>
      </p:sp>
      <p:grpSp>
        <p:nvGrpSpPr>
          <p:cNvPr id="28" name="Group 27">
            <a:extLst>
              <a:ext uri="{FF2B5EF4-FFF2-40B4-BE49-F238E27FC236}">
                <a16:creationId xmlns:a16="http://schemas.microsoft.com/office/drawing/2014/main" id="{A84AE42F-5C6D-5946-A01B-C0FCDB2CA32D}"/>
              </a:ext>
            </a:extLst>
          </p:cNvPr>
          <p:cNvGrpSpPr/>
          <p:nvPr/>
        </p:nvGrpSpPr>
        <p:grpSpPr>
          <a:xfrm>
            <a:off x="1780303" y="3875303"/>
            <a:ext cx="758541" cy="830997"/>
            <a:chOff x="10354018" y="2167987"/>
            <a:chExt cx="842437" cy="959912"/>
          </a:xfrm>
        </p:grpSpPr>
        <p:sp>
          <p:nvSpPr>
            <p:cNvPr id="29" name="TextBox 28">
              <a:extLst>
                <a:ext uri="{FF2B5EF4-FFF2-40B4-BE49-F238E27FC236}">
                  <a16:creationId xmlns:a16="http://schemas.microsoft.com/office/drawing/2014/main" id="{FC80FB09-EED0-0D42-9046-DF90CE106E2B}"/>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30" name="Rectangle: Rounded Corners 28">
              <a:extLst>
                <a:ext uri="{FF2B5EF4-FFF2-40B4-BE49-F238E27FC236}">
                  <a16:creationId xmlns:a16="http://schemas.microsoft.com/office/drawing/2014/main" id="{C7C45FDC-41B2-CC4C-B29D-EE86B3F56A29}"/>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5" name="Picture 14">
            <a:extLst>
              <a:ext uri="{FF2B5EF4-FFF2-40B4-BE49-F238E27FC236}">
                <a16:creationId xmlns:a16="http://schemas.microsoft.com/office/drawing/2014/main" id="{BEF19D80-C8CF-E540-B32D-6DDFE1D0093C}"/>
              </a:ext>
            </a:extLst>
          </p:cNvPr>
          <p:cNvPicPr>
            <a:picLocks noChangeAspect="1"/>
          </p:cNvPicPr>
          <p:nvPr/>
        </p:nvPicPr>
        <p:blipFill rotWithShape="1">
          <a:blip r:embed="rId3">
            <a:extLst>
              <a:ext uri="{28A0092B-C50C-407E-A947-70E740481C1C}">
                <a14:useLocalDpi xmlns:a14="http://schemas.microsoft.com/office/drawing/2010/main" val="0"/>
              </a:ext>
            </a:extLst>
          </a:blip>
          <a:srcRect l="485" t="907" b="8897"/>
          <a:stretch/>
        </p:blipFill>
        <p:spPr>
          <a:xfrm>
            <a:off x="-19877" y="-5141"/>
            <a:ext cx="12241695" cy="3695701"/>
          </a:xfrm>
          <a:prstGeom prst="rect">
            <a:avLst/>
          </a:prstGeom>
          <a:ln>
            <a:noFill/>
          </a:ln>
        </p:spPr>
      </p:pic>
      <p:sp>
        <p:nvSpPr>
          <p:cNvPr id="16" name="TextBox 15">
            <a:extLst>
              <a:ext uri="{FF2B5EF4-FFF2-40B4-BE49-F238E27FC236}">
                <a16:creationId xmlns:a16="http://schemas.microsoft.com/office/drawing/2014/main" id="{0CB5B187-68A5-BD4C-B496-A85ED82F3972}"/>
              </a:ext>
            </a:extLst>
          </p:cNvPr>
          <p:cNvSpPr txBox="1"/>
          <p:nvPr/>
        </p:nvSpPr>
        <p:spPr>
          <a:xfrm>
            <a:off x="2231608" y="4948465"/>
            <a:ext cx="3937186" cy="923330"/>
          </a:xfrm>
          <a:prstGeom prst="rect">
            <a:avLst/>
          </a:prstGeom>
          <a:noFill/>
        </p:spPr>
        <p:txBody>
          <a:bodyPr wrap="none" rtlCol="0">
            <a:noAutofit/>
          </a:bodyPr>
          <a:lstStyle/>
          <a:p>
            <a:r>
              <a:rPr lang="en-US" sz="1600" dirty="0">
                <a:solidFill>
                  <a:schemeClr val="tx1">
                    <a:lumMod val="65000"/>
                    <a:lumOff val="35000"/>
                  </a:schemeClr>
                </a:solidFill>
                <a:latin typeface="Arial" panose="020B0604020202020204" pitchFamily="34" charset="0"/>
                <a:cs typeface="Arial" panose="020B0604020202020204" pitchFamily="34" charset="0"/>
              </a:rPr>
              <a:t>Our Corporate Headquarters, in Ellisville </a:t>
            </a:r>
          </a:p>
          <a:p>
            <a:r>
              <a:rPr lang="en-US" sz="1600" dirty="0">
                <a:solidFill>
                  <a:schemeClr val="tx1">
                    <a:lumMod val="65000"/>
                    <a:lumOff val="35000"/>
                  </a:schemeClr>
                </a:solidFill>
                <a:latin typeface="Arial" panose="020B0604020202020204" pitchFamily="34" charset="0"/>
                <a:cs typeface="Arial" panose="020B0604020202020204" pitchFamily="34" charset="0"/>
              </a:rPr>
              <a:t>Mississippi, is a 5-Story structure wrapped </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600" dirty="0">
                <a:solidFill>
                  <a:schemeClr val="tx1">
                    <a:lumMod val="65000"/>
                    <a:lumOff val="35000"/>
                  </a:schemeClr>
                </a:solidFill>
                <a:latin typeface="Arial" panose="020B0604020202020204" pitchFamily="34" charset="0"/>
                <a:cs typeface="Arial" panose="020B0604020202020204" pitchFamily="34" charset="0"/>
              </a:rPr>
              <a:t>in two tones of blue glass which includes:</a:t>
            </a:r>
          </a:p>
        </p:txBody>
      </p:sp>
      <p:sp>
        <p:nvSpPr>
          <p:cNvPr id="17" name="TextBox 16">
            <a:extLst>
              <a:ext uri="{FF2B5EF4-FFF2-40B4-BE49-F238E27FC236}">
                <a16:creationId xmlns:a16="http://schemas.microsoft.com/office/drawing/2014/main" id="{7563EC9D-4897-D442-911C-7F49F60A210A}"/>
              </a:ext>
            </a:extLst>
          </p:cNvPr>
          <p:cNvSpPr txBox="1"/>
          <p:nvPr/>
        </p:nvSpPr>
        <p:spPr>
          <a:xfrm>
            <a:off x="6923594" y="4947632"/>
            <a:ext cx="3310128" cy="923330"/>
          </a:xfrm>
          <a:prstGeom prst="rect">
            <a:avLst/>
          </a:prstGeom>
          <a:noFill/>
        </p:spPr>
        <p:txBody>
          <a:bodyPr wrap="none" rtlCol="0">
            <a:noAutofit/>
          </a:bodyPr>
          <a:lstStyle/>
          <a:p>
            <a:pPr marL="171450" indent="-1714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60,000 ft</a:t>
            </a:r>
            <a:r>
              <a:rPr lang="en-US" sz="1600" baseline="30000" dirty="0">
                <a:solidFill>
                  <a:schemeClr val="tx1">
                    <a:lumMod val="65000"/>
                    <a:lumOff val="35000"/>
                  </a:schemeClr>
                </a:solidFill>
                <a:latin typeface="Arial" panose="020B0604020202020204" pitchFamily="34" charset="0"/>
                <a:cs typeface="Arial" panose="020B0604020202020204" pitchFamily="34" charset="0"/>
              </a:rPr>
              <a:t>2</a:t>
            </a:r>
            <a:r>
              <a:rPr lang="en-US" sz="1600" dirty="0">
                <a:solidFill>
                  <a:schemeClr val="tx1">
                    <a:lumMod val="65000"/>
                    <a:lumOff val="35000"/>
                  </a:schemeClr>
                </a:solidFill>
                <a:latin typeface="Arial" panose="020B0604020202020204" pitchFamily="34" charset="0"/>
                <a:cs typeface="Arial" panose="020B0604020202020204" pitchFamily="34" charset="0"/>
              </a:rPr>
              <a:t> of office space</a:t>
            </a:r>
          </a:p>
          <a:p>
            <a:pPr marL="171450" indent="-1714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72,000 ft</a:t>
            </a:r>
            <a:r>
              <a:rPr lang="en-US" sz="1600" baseline="30000" dirty="0">
                <a:solidFill>
                  <a:schemeClr val="tx1">
                    <a:lumMod val="65000"/>
                    <a:lumOff val="35000"/>
                  </a:schemeClr>
                </a:solidFill>
                <a:latin typeface="Arial" panose="020B0604020202020204" pitchFamily="34" charset="0"/>
                <a:cs typeface="Arial" panose="020B0604020202020204" pitchFamily="34" charset="0"/>
              </a:rPr>
              <a:t>2 </a:t>
            </a:r>
            <a:r>
              <a:rPr lang="en-US" sz="1600" dirty="0">
                <a:solidFill>
                  <a:schemeClr val="tx1">
                    <a:lumMod val="65000"/>
                    <a:lumOff val="35000"/>
                  </a:schemeClr>
                </a:solidFill>
                <a:latin typeface="Arial" panose="020B0604020202020204" pitchFamily="34" charset="0"/>
                <a:cs typeface="Arial" panose="020B0604020202020204" pitchFamily="34" charset="0"/>
              </a:rPr>
              <a:t>manufacturing plant </a:t>
            </a:r>
          </a:p>
          <a:p>
            <a:r>
              <a:rPr lang="en-US" sz="1600" dirty="0">
                <a:solidFill>
                  <a:schemeClr val="tx1">
                    <a:lumMod val="65000"/>
                    <a:lumOff val="35000"/>
                  </a:schemeClr>
                </a:solidFill>
                <a:latin typeface="Arial" panose="020B0604020202020204" pitchFamily="34" charset="0"/>
                <a:cs typeface="Arial" panose="020B0604020202020204" pitchFamily="34" charset="0"/>
              </a:rPr>
              <a:t>   for technology products </a:t>
            </a:r>
          </a:p>
        </p:txBody>
      </p:sp>
      <p:cxnSp>
        <p:nvCxnSpPr>
          <p:cNvPr id="18" name="Straight Connector 17">
            <a:extLst>
              <a:ext uri="{FF2B5EF4-FFF2-40B4-BE49-F238E27FC236}">
                <a16:creationId xmlns:a16="http://schemas.microsoft.com/office/drawing/2014/main" id="{C7CB8311-C2E7-3642-873D-B220BCB50EE1}"/>
              </a:ext>
            </a:extLst>
          </p:cNvPr>
          <p:cNvCxnSpPr>
            <a:cxnSpLocks/>
          </p:cNvCxnSpPr>
          <p:nvPr/>
        </p:nvCxnSpPr>
        <p:spPr>
          <a:xfrm flipH="1">
            <a:off x="6547305" y="4897937"/>
            <a:ext cx="2318" cy="886637"/>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07491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6</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1447387" y="507678"/>
            <a:ext cx="9297225"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RECENTLY COMPLETED EXPANSION</a:t>
            </a:r>
          </a:p>
        </p:txBody>
      </p:sp>
      <p:sp>
        <p:nvSpPr>
          <p:cNvPr id="25" name="TextBox 24">
            <a:extLst>
              <a:ext uri="{FF2B5EF4-FFF2-40B4-BE49-F238E27FC236}">
                <a16:creationId xmlns:a16="http://schemas.microsoft.com/office/drawing/2014/main" id="{C66AFF5C-F4A1-244C-B2A7-76F9FE519D5F}"/>
              </a:ext>
            </a:extLst>
          </p:cNvPr>
          <p:cNvSpPr txBox="1"/>
          <p:nvPr/>
        </p:nvSpPr>
        <p:spPr>
          <a:xfrm>
            <a:off x="7311192" y="1637283"/>
            <a:ext cx="3721233" cy="1613775"/>
          </a:xfrm>
          <a:prstGeom prst="rect">
            <a:avLst/>
          </a:prstGeom>
          <a:noFill/>
        </p:spPr>
        <p:txBody>
          <a:bodyPr wrap="square" rtlCol="0">
            <a:spAutoFit/>
          </a:bodyPr>
          <a:lstStyle/>
          <a:p>
            <a:pPr marL="285750" indent="-285750">
              <a:lnSpc>
                <a:spcPts val="2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Newly Expanded Production Facility</a:t>
            </a:r>
          </a:p>
          <a:p>
            <a:pPr marL="285750" indent="-285750">
              <a:lnSpc>
                <a:spcPts val="2000"/>
              </a:lnSpc>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lnSpc>
                <a:spcPts val="2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Completed in September 2018</a:t>
            </a:r>
          </a:p>
          <a:p>
            <a:pPr marL="285750" indent="-285750">
              <a:lnSpc>
                <a:spcPts val="2000"/>
              </a:lnSpc>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lnSpc>
                <a:spcPts val="2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New Total Production Facility Floor Space: 112,000 sq. ft.</a:t>
            </a:r>
          </a:p>
        </p:txBody>
      </p:sp>
      <p:cxnSp>
        <p:nvCxnSpPr>
          <p:cNvPr id="26" name="Straight Connector 25">
            <a:extLst>
              <a:ext uri="{FF2B5EF4-FFF2-40B4-BE49-F238E27FC236}">
                <a16:creationId xmlns:a16="http://schemas.microsoft.com/office/drawing/2014/main" id="{55FCA84A-9EC4-AB40-9B22-BF75589CEE2C}"/>
              </a:ext>
            </a:extLst>
          </p:cNvPr>
          <p:cNvCxnSpPr/>
          <p:nvPr/>
        </p:nvCxnSpPr>
        <p:spPr>
          <a:xfrm>
            <a:off x="7126132" y="1497497"/>
            <a:ext cx="0" cy="4340087"/>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pic>
        <p:nvPicPr>
          <p:cNvPr id="11" name="Picture 10" descr="A close up of a sign&#10;&#10;Description automatically generated">
            <a:extLst>
              <a:ext uri="{FF2B5EF4-FFF2-40B4-BE49-F238E27FC236}">
                <a16:creationId xmlns:a16="http://schemas.microsoft.com/office/drawing/2014/main" id="{7CF9574C-4B7F-D049-BA54-351D701D3CAC}"/>
              </a:ext>
            </a:extLst>
          </p:cNvPr>
          <p:cNvPicPr>
            <a:picLocks noChangeAspect="1"/>
          </p:cNvPicPr>
          <p:nvPr/>
        </p:nvPicPr>
        <p:blipFill>
          <a:blip r:embed="rId3"/>
          <a:stretch>
            <a:fillRect/>
          </a:stretch>
        </p:blipFill>
        <p:spPr>
          <a:xfrm>
            <a:off x="1255206" y="1579726"/>
            <a:ext cx="5551413" cy="4231947"/>
          </a:xfrm>
          <a:prstGeom prst="rect">
            <a:avLst/>
          </a:prstGeom>
        </p:spPr>
      </p:pic>
    </p:spTree>
    <p:extLst>
      <p:ext uri="{BB962C8B-B14F-4D97-AF65-F5344CB8AC3E}">
        <p14:creationId xmlns:p14="http://schemas.microsoft.com/office/powerpoint/2010/main" val="12230048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BAF735-BD5B-8847-BA12-C1BD2906D5EA}"/>
              </a:ext>
            </a:extLst>
          </p:cNvPr>
          <p:cNvPicPr>
            <a:picLocks noChangeAspect="1"/>
          </p:cNvPicPr>
          <p:nvPr/>
        </p:nvPicPr>
        <p:blipFill>
          <a:blip r:embed="rId3"/>
          <a:stretch>
            <a:fillRect/>
          </a:stretch>
        </p:blipFill>
        <p:spPr>
          <a:xfrm>
            <a:off x="914333" y="1837232"/>
            <a:ext cx="3340100" cy="3340100"/>
          </a:xfrm>
          <a:prstGeom prst="rect">
            <a:avLst/>
          </a:prstGeom>
        </p:spPr>
      </p:pic>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7</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2366902" y="507678"/>
            <a:ext cx="7458196"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OUR IMPACT ON MISSISSIPPI</a:t>
            </a:r>
          </a:p>
        </p:txBody>
      </p:sp>
      <p:sp>
        <p:nvSpPr>
          <p:cNvPr id="25" name="TextBox 24">
            <a:extLst>
              <a:ext uri="{FF2B5EF4-FFF2-40B4-BE49-F238E27FC236}">
                <a16:creationId xmlns:a16="http://schemas.microsoft.com/office/drawing/2014/main" id="{C66AFF5C-F4A1-244C-B2A7-76F9FE519D5F}"/>
              </a:ext>
            </a:extLst>
          </p:cNvPr>
          <p:cNvSpPr txBox="1"/>
          <p:nvPr/>
        </p:nvSpPr>
        <p:spPr>
          <a:xfrm>
            <a:off x="4828671" y="1637283"/>
            <a:ext cx="6677528" cy="373999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Howard has approximately 4000 employees.</a:t>
            </a:r>
          </a:p>
          <a:p>
            <a:pPr marL="342900" indent="-34290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Across all verticals, we have 200+ sales teams.</a:t>
            </a:r>
          </a:p>
          <a:p>
            <a:pPr marL="342900" indent="-34290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Our employees’ annual payroll is over </a:t>
            </a:r>
            <a:r>
              <a:rPr lang="en-US" sz="1600" b="1" dirty="0">
                <a:solidFill>
                  <a:srgbClr val="63BC46"/>
                </a:solidFill>
                <a:latin typeface="Arial" panose="020B0604020202020204" pitchFamily="34" charset="0"/>
                <a:cs typeface="Arial" panose="020B0604020202020204" pitchFamily="34" charset="0"/>
              </a:rPr>
              <a:t>$135 million</a:t>
            </a:r>
            <a:r>
              <a:rPr lang="en-US" sz="1600" b="1" dirty="0">
                <a:solidFill>
                  <a:schemeClr val="tx1">
                    <a:lumMod val="65000"/>
                    <a:lumOff val="35000"/>
                  </a:schemeClr>
                </a:solidFill>
                <a:latin typeface="Arial" panose="020B0604020202020204" pitchFamily="34" charset="0"/>
                <a:cs typeface="Arial" panose="020B0604020202020204" pitchFamily="34" charset="0"/>
              </a:rPr>
              <a:t>.</a:t>
            </a:r>
          </a:p>
          <a:p>
            <a:pPr marL="342900" indent="-34290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Between Howard Industries and our employees, we pay over </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600" b="1" dirty="0">
                <a:solidFill>
                  <a:srgbClr val="63BC46"/>
                </a:solidFill>
                <a:latin typeface="Arial" panose="020B0604020202020204" pitchFamily="34" charset="0"/>
                <a:cs typeface="Arial" panose="020B0604020202020204" pitchFamily="34" charset="0"/>
              </a:rPr>
              <a:t>$50 million</a:t>
            </a:r>
            <a:r>
              <a:rPr lang="en-US" sz="1600" b="1" dirty="0">
                <a:solidFill>
                  <a:srgbClr val="012D61"/>
                </a:solidFill>
                <a:latin typeface="Arial" panose="020B0604020202020204" pitchFamily="34" charset="0"/>
                <a:cs typeface="Arial" panose="020B0604020202020204" pitchFamily="34" charset="0"/>
              </a:rPr>
              <a:t> </a:t>
            </a:r>
            <a:r>
              <a:rPr lang="en-US" sz="1600" dirty="0">
                <a:solidFill>
                  <a:schemeClr val="tx1">
                    <a:lumMod val="65000"/>
                    <a:lumOff val="35000"/>
                  </a:schemeClr>
                </a:solidFill>
                <a:latin typeface="Arial" panose="020B0604020202020204" pitchFamily="34" charset="0"/>
                <a:cs typeface="Arial" panose="020B0604020202020204" pitchFamily="34" charset="0"/>
              </a:rPr>
              <a:t>in taxes every year.</a:t>
            </a:r>
          </a:p>
          <a:p>
            <a:pPr marL="342900" indent="-34290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We’ve invested over </a:t>
            </a:r>
            <a:r>
              <a:rPr lang="en-US" sz="1600" b="1" dirty="0">
                <a:solidFill>
                  <a:srgbClr val="63BC46"/>
                </a:solidFill>
                <a:latin typeface="Arial" panose="020B0604020202020204" pitchFamily="34" charset="0"/>
                <a:cs typeface="Arial" panose="020B0604020202020204" pitchFamily="34" charset="0"/>
              </a:rPr>
              <a:t>$261 million </a:t>
            </a:r>
            <a:r>
              <a:rPr lang="en-US" sz="1600" dirty="0">
                <a:solidFill>
                  <a:schemeClr val="tx1">
                    <a:lumMod val="65000"/>
                    <a:lumOff val="35000"/>
                  </a:schemeClr>
                </a:solidFill>
                <a:latin typeface="Arial" panose="020B0604020202020204" pitchFamily="34" charset="0"/>
                <a:cs typeface="Arial" panose="020B0604020202020204" pitchFamily="34" charset="0"/>
              </a:rPr>
              <a:t>in Mississippi and purchase approximately </a:t>
            </a:r>
            <a:r>
              <a:rPr lang="en-US" sz="1600" b="1" dirty="0">
                <a:solidFill>
                  <a:srgbClr val="63BC46"/>
                </a:solidFill>
                <a:latin typeface="Arial" panose="020B0604020202020204" pitchFamily="34" charset="0"/>
                <a:cs typeface="Arial" panose="020B0604020202020204" pitchFamily="34" charset="0"/>
              </a:rPr>
              <a:t>$75 million</a:t>
            </a:r>
            <a:r>
              <a:rPr lang="en-US" sz="1600" dirty="0">
                <a:solidFill>
                  <a:srgbClr val="63BC46"/>
                </a:solidFill>
                <a:latin typeface="Arial" panose="020B0604020202020204" pitchFamily="34" charset="0"/>
                <a:cs typeface="Arial" panose="020B0604020202020204" pitchFamily="34" charset="0"/>
              </a:rPr>
              <a:t> </a:t>
            </a:r>
            <a:r>
              <a:rPr lang="en-US" sz="1600" dirty="0">
                <a:solidFill>
                  <a:schemeClr val="tx1">
                    <a:lumMod val="65000"/>
                    <a:lumOff val="35000"/>
                  </a:schemeClr>
                </a:solidFill>
                <a:latin typeface="Arial" panose="020B0604020202020204" pitchFamily="34" charset="0"/>
                <a:cs typeface="Arial" panose="020B0604020202020204" pitchFamily="34" charset="0"/>
              </a:rPr>
              <a:t>of materials from Mississippi </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600" dirty="0">
                <a:solidFill>
                  <a:schemeClr val="tx1">
                    <a:lumMod val="65000"/>
                    <a:lumOff val="35000"/>
                  </a:schemeClr>
                </a:solidFill>
                <a:latin typeface="Arial" panose="020B0604020202020204" pitchFamily="34" charset="0"/>
                <a:cs typeface="Arial" panose="020B0604020202020204" pitchFamily="34" charset="0"/>
              </a:rPr>
              <a:t>companies annually.</a:t>
            </a:r>
            <a:endParaRPr lang="en-US" sz="1600" b="1" dirty="0">
              <a:solidFill>
                <a:schemeClr val="tx1">
                  <a:lumMod val="65000"/>
                  <a:lumOff val="35000"/>
                </a:schemeClr>
              </a:solidFill>
              <a:latin typeface="Arial" panose="020B0604020202020204" pitchFamily="34" charset="0"/>
              <a:cs typeface="Arial" panose="020B0604020202020204" pitchFamily="34" charset="0"/>
            </a:endParaRPr>
          </a:p>
          <a:p>
            <a:pPr marL="342900" indent="-34290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According to the Mississippi Economic Authority, our total impact on </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600" dirty="0">
                <a:solidFill>
                  <a:schemeClr val="tx1">
                    <a:lumMod val="65000"/>
                    <a:lumOff val="35000"/>
                  </a:schemeClr>
                </a:solidFill>
                <a:latin typeface="Arial" panose="020B0604020202020204" pitchFamily="34" charset="0"/>
                <a:cs typeface="Arial" panose="020B0604020202020204" pitchFamily="34" charset="0"/>
              </a:rPr>
              <a:t>our state is </a:t>
            </a:r>
            <a:r>
              <a:rPr lang="en-US" sz="1600" b="1" dirty="0">
                <a:solidFill>
                  <a:srgbClr val="63BC46"/>
                </a:solidFill>
                <a:latin typeface="Arial" panose="020B0604020202020204" pitchFamily="34" charset="0"/>
                <a:cs typeface="Arial" panose="020B0604020202020204" pitchFamily="34" charset="0"/>
              </a:rPr>
              <a:t>$460 million </a:t>
            </a:r>
            <a:r>
              <a:rPr lang="en-US" sz="1600" dirty="0">
                <a:solidFill>
                  <a:schemeClr val="tx1">
                    <a:lumMod val="65000"/>
                    <a:lumOff val="35000"/>
                  </a:schemeClr>
                </a:solidFill>
                <a:latin typeface="Arial" panose="020B0604020202020204" pitchFamily="34" charset="0"/>
                <a:cs typeface="Arial" panose="020B0604020202020204" pitchFamily="34" charset="0"/>
              </a:rPr>
              <a:t>each year.</a:t>
            </a:r>
            <a:endParaRPr lang="en-US" sz="1600" b="1"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26" name="Straight Connector 25">
            <a:extLst>
              <a:ext uri="{FF2B5EF4-FFF2-40B4-BE49-F238E27FC236}">
                <a16:creationId xmlns:a16="http://schemas.microsoft.com/office/drawing/2014/main" id="{55FCA84A-9EC4-AB40-9B22-BF75589CEE2C}"/>
              </a:ext>
            </a:extLst>
          </p:cNvPr>
          <p:cNvCxnSpPr/>
          <p:nvPr/>
        </p:nvCxnSpPr>
        <p:spPr>
          <a:xfrm>
            <a:off x="4560732" y="1497497"/>
            <a:ext cx="0" cy="4340087"/>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94505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8</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2622725" y="507678"/>
            <a:ext cx="7787709" cy="707886"/>
          </a:xfrm>
          <a:prstGeom prst="rect">
            <a:avLst/>
          </a:prstGeom>
          <a:noFill/>
        </p:spPr>
        <p:txBody>
          <a:bodyPr wrap="square" rtlCol="0">
            <a:spAutoFit/>
          </a:bodyPr>
          <a:lstStyle/>
          <a:p>
            <a:r>
              <a:rPr lang="en-US" sz="4000" dirty="0">
                <a:solidFill>
                  <a:srgbClr val="002B64"/>
                </a:solidFill>
                <a:latin typeface="Arial" panose="020B0604020202020204" pitchFamily="34" charset="0"/>
                <a:ea typeface="Verdana" panose="020B0604030504040204" pitchFamily="34" charset="0"/>
                <a:cs typeface="Arial" panose="020B0604020202020204" pitchFamily="34" charset="0"/>
              </a:rPr>
              <a:t>PLANS</a:t>
            </a:r>
            <a:r>
              <a:rPr lang="en-US" sz="4000" dirty="0">
                <a:solidFill>
                  <a:srgbClr val="002B64"/>
                </a:solidFill>
                <a:latin typeface="Arial" panose="020B0604020202020204" pitchFamily="34" charset="0"/>
                <a:ea typeface="Tahoma" panose="020B0604030504040204" pitchFamily="34" charset="0"/>
                <a:cs typeface="Arial" panose="020B0604020202020204" pitchFamily="34" charset="0"/>
              </a:rPr>
              <a:t> FOR FUTURE GROWTH</a:t>
            </a:r>
          </a:p>
        </p:txBody>
      </p:sp>
      <p:sp>
        <p:nvSpPr>
          <p:cNvPr id="25" name="TextBox 24">
            <a:extLst>
              <a:ext uri="{FF2B5EF4-FFF2-40B4-BE49-F238E27FC236}">
                <a16:creationId xmlns:a16="http://schemas.microsoft.com/office/drawing/2014/main" id="{C66AFF5C-F4A1-244C-B2A7-76F9FE519D5F}"/>
              </a:ext>
            </a:extLst>
          </p:cNvPr>
          <p:cNvSpPr txBox="1"/>
          <p:nvPr/>
        </p:nvSpPr>
        <p:spPr>
          <a:xfrm>
            <a:off x="7350948" y="1637283"/>
            <a:ext cx="3721233" cy="785343"/>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Headquarters Expansion to include additional Office Towers (I and II)</a:t>
            </a:r>
          </a:p>
        </p:txBody>
      </p:sp>
      <p:cxnSp>
        <p:nvCxnSpPr>
          <p:cNvPr id="26" name="Straight Connector 25">
            <a:extLst>
              <a:ext uri="{FF2B5EF4-FFF2-40B4-BE49-F238E27FC236}">
                <a16:creationId xmlns:a16="http://schemas.microsoft.com/office/drawing/2014/main" id="{55FCA84A-9EC4-AB40-9B22-BF75589CEE2C}"/>
              </a:ext>
            </a:extLst>
          </p:cNvPr>
          <p:cNvCxnSpPr/>
          <p:nvPr/>
        </p:nvCxnSpPr>
        <p:spPr>
          <a:xfrm>
            <a:off x="7165888" y="1497497"/>
            <a:ext cx="0" cy="4340087"/>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pic>
        <p:nvPicPr>
          <p:cNvPr id="9" name="Picture 8" descr="A large green field&#10;&#10;Description automatically generated">
            <a:extLst>
              <a:ext uri="{FF2B5EF4-FFF2-40B4-BE49-F238E27FC236}">
                <a16:creationId xmlns:a16="http://schemas.microsoft.com/office/drawing/2014/main" id="{8BF4EFB1-5A89-544D-9479-B38F1C277472}"/>
              </a:ext>
            </a:extLst>
          </p:cNvPr>
          <p:cNvPicPr>
            <a:picLocks noChangeAspect="1"/>
          </p:cNvPicPr>
          <p:nvPr/>
        </p:nvPicPr>
        <p:blipFill>
          <a:blip r:embed="rId3"/>
          <a:stretch>
            <a:fillRect/>
          </a:stretch>
        </p:blipFill>
        <p:spPr>
          <a:xfrm>
            <a:off x="1199331" y="1533088"/>
            <a:ext cx="5631670" cy="4268904"/>
          </a:xfrm>
          <a:prstGeom prst="rect">
            <a:avLst/>
          </a:prstGeom>
        </p:spPr>
      </p:pic>
      <p:sp>
        <p:nvSpPr>
          <p:cNvPr id="12" name="TextBox 11">
            <a:extLst>
              <a:ext uri="{FF2B5EF4-FFF2-40B4-BE49-F238E27FC236}">
                <a16:creationId xmlns:a16="http://schemas.microsoft.com/office/drawing/2014/main" id="{42890629-DE45-FF41-BABE-BCA2CEDAAA23}"/>
              </a:ext>
            </a:extLst>
          </p:cNvPr>
          <p:cNvSpPr txBox="1"/>
          <p:nvPr/>
        </p:nvSpPr>
        <p:spPr>
          <a:xfrm>
            <a:off x="1789917" y="438543"/>
            <a:ext cx="758541" cy="830997"/>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13" name="Rectangle: Rounded Corners 28">
            <a:extLst>
              <a:ext uri="{FF2B5EF4-FFF2-40B4-BE49-F238E27FC236}">
                <a16:creationId xmlns:a16="http://schemas.microsoft.com/office/drawing/2014/main" id="{6B77AFDE-3B7F-DB41-9932-9479C3F2E2FD}"/>
              </a:ext>
            </a:extLst>
          </p:cNvPr>
          <p:cNvSpPr/>
          <p:nvPr/>
        </p:nvSpPr>
        <p:spPr>
          <a:xfrm>
            <a:off x="1789918" y="545475"/>
            <a:ext cx="747952" cy="63900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233656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6763C09E-B011-EB48-B07E-2C0DCB3C1446}"/>
              </a:ext>
            </a:extLst>
          </p:cNvPr>
          <p:cNvSpPr>
            <a:spLocks noGrp="1"/>
          </p:cNvSpPr>
          <p:nvPr>
            <p:ph type="dt" sz="half" idx="2"/>
          </p:nvPr>
        </p:nvSpPr>
        <p:spPr/>
        <p:txBody>
          <a:bodyPr/>
          <a:lstStyle/>
          <a:p>
            <a:fld id="{A4797587-A160-5F42-9EC0-CFE898965DB1}" type="datetime4">
              <a:rPr lang="en-US" smtClean="0"/>
              <a:t>December 7, 2021</a:t>
            </a:fld>
            <a:endParaRPr lang="en-US" dirty="0"/>
          </a:p>
        </p:txBody>
      </p:sp>
      <p:sp>
        <p:nvSpPr>
          <p:cNvPr id="4" name="Footer Placeholder 3">
            <a:extLst>
              <a:ext uri="{FF2B5EF4-FFF2-40B4-BE49-F238E27FC236}">
                <a16:creationId xmlns:a16="http://schemas.microsoft.com/office/drawing/2014/main" id="{36BF459B-8829-CB4E-8BD0-89C7CCEA3425}"/>
              </a:ext>
            </a:extLst>
          </p:cNvPr>
          <p:cNvSpPr>
            <a:spLocks noGrp="1"/>
          </p:cNvSpPr>
          <p:nvPr>
            <p:ph type="ftr" sz="quarter" idx="3"/>
          </p:nvPr>
        </p:nvSpPr>
        <p:spPr/>
        <p:txBody>
          <a:bodyPr/>
          <a:lstStyle/>
          <a:p>
            <a:r>
              <a:rPr lang="en-US" dirty="0" err="1"/>
              <a:t>howardcomputers.com</a:t>
            </a:r>
            <a:r>
              <a:rPr lang="en-US" dirty="0"/>
              <a:t> </a:t>
            </a:r>
            <a:r>
              <a:rPr lang="en-US" dirty="0">
                <a:solidFill>
                  <a:schemeClr val="tx1">
                    <a:lumMod val="65000"/>
                    <a:lumOff val="35000"/>
                  </a:schemeClr>
                </a:solidFill>
              </a:rPr>
              <a:t>|</a:t>
            </a:r>
            <a:r>
              <a:rPr lang="en-US" dirty="0"/>
              <a:t> +1(888) 912-3151</a:t>
            </a:r>
          </a:p>
        </p:txBody>
      </p:sp>
      <p:sp>
        <p:nvSpPr>
          <p:cNvPr id="5" name="Slide Number Placeholder 4">
            <a:extLst>
              <a:ext uri="{FF2B5EF4-FFF2-40B4-BE49-F238E27FC236}">
                <a16:creationId xmlns:a16="http://schemas.microsoft.com/office/drawing/2014/main" id="{9A52E28B-6E37-6145-A36E-B114A7ECA140}"/>
              </a:ext>
            </a:extLst>
          </p:cNvPr>
          <p:cNvSpPr>
            <a:spLocks noGrp="1"/>
          </p:cNvSpPr>
          <p:nvPr>
            <p:ph type="sldNum" sz="quarter" idx="4"/>
          </p:nvPr>
        </p:nvSpPr>
        <p:spPr/>
        <p:txBody>
          <a:bodyPr/>
          <a:lstStyle/>
          <a:p>
            <a:r>
              <a:rPr lang="en-US" dirty="0"/>
              <a:t>| </a:t>
            </a:r>
            <a:fld id="{1D16B7BE-58DB-2A4D-A10D-B4C560DEC8E3}" type="slidenum">
              <a:rPr lang="en-US" smtClean="0"/>
              <a:pPr/>
              <a:t>9</a:t>
            </a:fld>
            <a:endParaRPr lang="en-US" dirty="0"/>
          </a:p>
        </p:txBody>
      </p:sp>
      <p:sp>
        <p:nvSpPr>
          <p:cNvPr id="8" name="TextBox 7">
            <a:extLst>
              <a:ext uri="{FF2B5EF4-FFF2-40B4-BE49-F238E27FC236}">
                <a16:creationId xmlns:a16="http://schemas.microsoft.com/office/drawing/2014/main" id="{7D6DD0C5-3D70-824F-B82F-43435E83F59F}"/>
              </a:ext>
            </a:extLst>
          </p:cNvPr>
          <p:cNvSpPr txBox="1"/>
          <p:nvPr/>
        </p:nvSpPr>
        <p:spPr>
          <a:xfrm>
            <a:off x="2851641" y="507678"/>
            <a:ext cx="7685309" cy="707886"/>
          </a:xfrm>
          <a:prstGeom prst="rect">
            <a:avLst/>
          </a:prstGeom>
          <a:noFill/>
        </p:spPr>
        <p:txBody>
          <a:bodyPr wrap="none" rtlCol="0">
            <a:spAutoFit/>
          </a:bodyPr>
          <a:lstStyle/>
          <a:p>
            <a:r>
              <a:rPr lang="en-US" sz="4000" dirty="0">
                <a:solidFill>
                  <a:srgbClr val="002B64"/>
                </a:solidFill>
                <a:latin typeface="Arial" panose="020B0604020202020204" pitchFamily="34" charset="0"/>
                <a:ea typeface="Malgun Gothic" panose="020B0503020000020004" pitchFamily="34" charset="-127"/>
                <a:cs typeface="Arial" panose="020B0604020202020204" pitchFamily="34" charset="0"/>
              </a:rPr>
              <a:t>HOWARD POWER SOLUTIONS</a:t>
            </a:r>
          </a:p>
        </p:txBody>
      </p:sp>
      <p:sp>
        <p:nvSpPr>
          <p:cNvPr id="25" name="TextBox 24">
            <a:extLst>
              <a:ext uri="{FF2B5EF4-FFF2-40B4-BE49-F238E27FC236}">
                <a16:creationId xmlns:a16="http://schemas.microsoft.com/office/drawing/2014/main" id="{C66AFF5C-F4A1-244C-B2A7-76F9FE519D5F}"/>
              </a:ext>
            </a:extLst>
          </p:cNvPr>
          <p:cNvSpPr txBox="1"/>
          <p:nvPr/>
        </p:nvSpPr>
        <p:spPr>
          <a:xfrm>
            <a:off x="7917478" y="1648216"/>
            <a:ext cx="3640942" cy="378565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Established 1969</a:t>
            </a:r>
            <a:br>
              <a:rPr lang="en-US" sz="1600" dirty="0">
                <a:solidFill>
                  <a:schemeClr val="tx1">
                    <a:lumMod val="65000"/>
                    <a:lumOff val="35000"/>
                  </a:schemeClr>
                </a:solidFill>
                <a:latin typeface="Arial" panose="020B0604020202020204" pitchFamily="34" charset="0"/>
                <a:cs typeface="Arial" panose="020B0604020202020204" pitchFamily="34" charset="0"/>
              </a:rPr>
            </a:br>
            <a:r>
              <a:rPr lang="en-US" sz="1600" dirty="0">
                <a:solidFill>
                  <a:schemeClr val="tx1">
                    <a:lumMod val="65000"/>
                    <a:lumOff val="35000"/>
                  </a:schemeClr>
                </a:solidFill>
                <a:latin typeface="Arial" panose="020B0604020202020204" pitchFamily="34" charset="0"/>
                <a:cs typeface="Arial" panose="020B0604020202020204" pitchFamily="34" charset="0"/>
              </a:rPr>
              <a:t>Located in Laurel, Mississippi</a:t>
            </a:r>
          </a:p>
          <a:p>
            <a:pPr marL="285750" indent="-285750">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Largest single transformer manufacturing facility in the world over 2 million ft</a:t>
            </a:r>
            <a:r>
              <a:rPr lang="en-US" sz="1600" baseline="30000" dirty="0">
                <a:solidFill>
                  <a:schemeClr val="tx1">
                    <a:lumMod val="65000"/>
                    <a:lumOff val="35000"/>
                  </a:schemeClr>
                </a:solidFill>
                <a:latin typeface="Arial" panose="020B0604020202020204" pitchFamily="34" charset="0"/>
                <a:cs typeface="Arial" panose="020B0604020202020204" pitchFamily="34" charset="0"/>
              </a:rPr>
              <a:t>2</a:t>
            </a:r>
            <a:r>
              <a:rPr lang="en-US" sz="1600" dirty="0">
                <a:solidFill>
                  <a:schemeClr val="tx1">
                    <a:lumMod val="65000"/>
                    <a:lumOff val="35000"/>
                  </a:schemeClr>
                </a:solidFill>
                <a:latin typeface="Arial" panose="020B0604020202020204" pitchFamily="34" charset="0"/>
                <a:cs typeface="Arial" panose="020B0604020202020204" pitchFamily="34" charset="0"/>
              </a:rPr>
              <a:t> (2,500,000 sq. ft.)</a:t>
            </a:r>
          </a:p>
          <a:p>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Transformer division is the #1 producer of oil-filled distribution transformers in the United States.</a:t>
            </a:r>
          </a:p>
          <a:p>
            <a:pPr marL="285750" indent="-285750">
              <a:buFont typeface="Arial" panose="020B0604020202020204" pitchFamily="34" charset="0"/>
              <a:buChar char="•"/>
            </a:pPr>
            <a:endParaRPr lang="en-US" sz="1600" dirty="0">
              <a:solidFill>
                <a:schemeClr val="tx1">
                  <a:lumMod val="65000"/>
                  <a:lumOff val="3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dirty="0">
                <a:solidFill>
                  <a:schemeClr val="tx1">
                    <a:lumMod val="65000"/>
                    <a:lumOff val="35000"/>
                  </a:schemeClr>
                </a:solidFill>
                <a:latin typeface="Arial" panose="020B0604020202020204" pitchFamily="34" charset="0"/>
                <a:cs typeface="Arial" panose="020B0604020202020204" pitchFamily="34" charset="0"/>
              </a:rPr>
              <a:t>Manufacturer of Distribution, Small Power and Medium Power Transformers; Voltage Regulators, Components and Metal Enclosures</a:t>
            </a:r>
          </a:p>
        </p:txBody>
      </p:sp>
      <p:cxnSp>
        <p:nvCxnSpPr>
          <p:cNvPr id="26" name="Straight Connector 25">
            <a:extLst>
              <a:ext uri="{FF2B5EF4-FFF2-40B4-BE49-F238E27FC236}">
                <a16:creationId xmlns:a16="http://schemas.microsoft.com/office/drawing/2014/main" id="{55FCA84A-9EC4-AB40-9B22-BF75589CEE2C}"/>
              </a:ext>
            </a:extLst>
          </p:cNvPr>
          <p:cNvCxnSpPr/>
          <p:nvPr/>
        </p:nvCxnSpPr>
        <p:spPr>
          <a:xfrm>
            <a:off x="7660500" y="1497497"/>
            <a:ext cx="0" cy="4340087"/>
          </a:xfrm>
          <a:prstGeom prst="line">
            <a:avLst/>
          </a:prstGeom>
          <a:ln>
            <a:solidFill>
              <a:srgbClr val="002B64"/>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A84AE42F-5C6D-5946-A01B-C0FCDB2CA32D}"/>
              </a:ext>
            </a:extLst>
          </p:cNvPr>
          <p:cNvGrpSpPr/>
          <p:nvPr/>
        </p:nvGrpSpPr>
        <p:grpSpPr>
          <a:xfrm>
            <a:off x="1941819" y="414971"/>
            <a:ext cx="758541" cy="830997"/>
            <a:chOff x="10354018" y="2167987"/>
            <a:chExt cx="842437" cy="959912"/>
          </a:xfrm>
        </p:grpSpPr>
        <p:sp>
          <p:nvSpPr>
            <p:cNvPr id="29" name="TextBox 28">
              <a:extLst>
                <a:ext uri="{FF2B5EF4-FFF2-40B4-BE49-F238E27FC236}">
                  <a16:creationId xmlns:a16="http://schemas.microsoft.com/office/drawing/2014/main" id="{FC80FB09-EED0-0D42-9046-DF90CE106E2B}"/>
                </a:ext>
              </a:extLst>
            </p:cNvPr>
            <p:cNvSpPr txBox="1"/>
            <p:nvPr/>
          </p:nvSpPr>
          <p:spPr>
            <a:xfrm>
              <a:off x="10354018" y="2167987"/>
              <a:ext cx="842437" cy="959912"/>
            </a:xfrm>
            <a:prstGeom prst="rect">
              <a:avLst/>
            </a:prstGeom>
            <a:noFill/>
          </p:spPr>
          <p:txBody>
            <a:bodyPr wrap="none" rtlCol="0">
              <a:spAutoFit/>
            </a:bodyPr>
            <a:lstStyle/>
            <a:p>
              <a:r>
                <a:rPr lang="en-US" sz="4800" dirty="0">
                  <a:solidFill>
                    <a:srgbClr val="002B64"/>
                  </a:solidFill>
                  <a:latin typeface="Algerian" panose="04020705040A02060702" pitchFamily="82" charset="0"/>
                </a:rPr>
                <a:t>HI</a:t>
              </a:r>
            </a:p>
          </p:txBody>
        </p:sp>
        <p:sp>
          <p:nvSpPr>
            <p:cNvPr id="30" name="Rectangle: Rounded Corners 28">
              <a:extLst>
                <a:ext uri="{FF2B5EF4-FFF2-40B4-BE49-F238E27FC236}">
                  <a16:creationId xmlns:a16="http://schemas.microsoft.com/office/drawing/2014/main" id="{C7C45FDC-41B2-CC4C-B29D-EE86B3F56A29}"/>
                </a:ext>
              </a:extLst>
            </p:cNvPr>
            <p:cNvSpPr/>
            <p:nvPr/>
          </p:nvSpPr>
          <p:spPr>
            <a:xfrm>
              <a:off x="10354019" y="2291508"/>
              <a:ext cx="830677" cy="738131"/>
            </a:xfrm>
            <a:prstGeom prst="roundRect">
              <a:avLst/>
            </a:prstGeom>
            <a:noFill/>
            <a:ln w="57150">
              <a:solidFill>
                <a:srgbClr val="002B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7" name="Picture 26" descr="Howard Industries Transform Plant&#10;Description automatically generated">
            <a:extLst>
              <a:ext uri="{FF2B5EF4-FFF2-40B4-BE49-F238E27FC236}">
                <a16:creationId xmlns:a16="http://schemas.microsoft.com/office/drawing/2014/main" id="{AB800A83-E758-4C44-BCD6-3E762CCCEFD7}"/>
              </a:ext>
            </a:extLst>
          </p:cNvPr>
          <p:cNvPicPr>
            <a:picLocks noChangeAspect="1"/>
          </p:cNvPicPr>
          <p:nvPr/>
        </p:nvPicPr>
        <p:blipFill>
          <a:blip r:embed="rId3"/>
          <a:stretch>
            <a:fillRect/>
          </a:stretch>
        </p:blipFill>
        <p:spPr>
          <a:xfrm>
            <a:off x="729474" y="1497497"/>
            <a:ext cx="6547048" cy="4360546"/>
          </a:xfrm>
          <a:prstGeom prst="rect">
            <a:avLst/>
          </a:prstGeom>
        </p:spPr>
      </p:pic>
      <p:pic>
        <p:nvPicPr>
          <p:cNvPr id="15" name="Picture 14">
            <a:extLst>
              <a:ext uri="{FF2B5EF4-FFF2-40B4-BE49-F238E27FC236}">
                <a16:creationId xmlns:a16="http://schemas.microsoft.com/office/drawing/2014/main" id="{1AFBB55E-1550-F64D-B6BD-BE58520D1426}"/>
              </a:ext>
            </a:extLst>
          </p:cNvPr>
          <p:cNvPicPr>
            <a:picLocks noChangeAspect="1"/>
          </p:cNvPicPr>
          <p:nvPr/>
        </p:nvPicPr>
        <p:blipFill>
          <a:blip r:embed="rId4"/>
          <a:srcRect/>
          <a:stretch/>
        </p:blipFill>
        <p:spPr>
          <a:xfrm>
            <a:off x="1276291" y="3573275"/>
            <a:ext cx="2079010" cy="1860593"/>
          </a:xfrm>
          <a:prstGeom prst="rect">
            <a:avLst/>
          </a:prstGeom>
        </p:spPr>
      </p:pic>
    </p:spTree>
    <p:extLst>
      <p:ext uri="{BB962C8B-B14F-4D97-AF65-F5344CB8AC3E}">
        <p14:creationId xmlns:p14="http://schemas.microsoft.com/office/powerpoint/2010/main" val="307045254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5437</TotalTime>
  <Words>2226</Words>
  <Application>Microsoft Macintosh PowerPoint</Application>
  <PresentationFormat>Widescreen</PresentationFormat>
  <Paragraphs>386</Paragraphs>
  <Slides>32</Slides>
  <Notes>31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Algerian</vt:lpstr>
      <vt:lpstr>Arial</vt:lpstr>
      <vt:lpstr>Arial Black</vt:lpstr>
      <vt:lpstr>Calibri</vt:lpstr>
      <vt:lpstr>Calibri Light</vt:lpstr>
      <vt:lpstr>Office Theme</vt:lpstr>
      <vt:lpstr>Custom Design</vt:lpstr>
      <vt:lpstr>WELCOME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Jessica Sherman</cp:lastModifiedBy>
  <cp:revision>891</cp:revision>
  <dcterms:created xsi:type="dcterms:W3CDTF">2019-08-21T13:57:26Z</dcterms:created>
  <dcterms:modified xsi:type="dcterms:W3CDTF">2021-12-07T15:42:18Z</dcterms:modified>
</cp:coreProperties>
</file>