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6" r:id="rId2"/>
    <p:sldId id="262" r:id="rId3"/>
    <p:sldId id="261" r:id="rId4"/>
    <p:sldId id="266" r:id="rId5"/>
    <p:sldId id="265" r:id="rId6"/>
    <p:sldId id="275" r:id="rId7"/>
    <p:sldId id="276" r:id="rId8"/>
    <p:sldId id="284" r:id="rId9"/>
    <p:sldId id="267" r:id="rId10"/>
    <p:sldId id="274" r:id="rId11"/>
    <p:sldId id="270" r:id="rId12"/>
    <p:sldId id="268" r:id="rId13"/>
    <p:sldId id="269" r:id="rId14"/>
    <p:sldId id="271" r:id="rId15"/>
    <p:sldId id="272" r:id="rId16"/>
    <p:sldId id="273" r:id="rId17"/>
    <p:sldId id="263" r:id="rId18"/>
    <p:sldId id="264" r:id="rId19"/>
    <p:sldId id="278" r:id="rId20"/>
    <p:sldId id="277" r:id="rId21"/>
    <p:sldId id="282" r:id="rId22"/>
    <p:sldId id="279" r:id="rId23"/>
    <p:sldId id="296" r:id="rId24"/>
    <p:sldId id="280" r:id="rId25"/>
    <p:sldId id="281" r:id="rId26"/>
    <p:sldId id="294" r:id="rId27"/>
    <p:sldId id="286" r:id="rId28"/>
    <p:sldId id="293" r:id="rId29"/>
    <p:sldId id="288" r:id="rId30"/>
    <p:sldId id="291" r:id="rId31"/>
    <p:sldId id="292" r:id="rId32"/>
    <p:sldId id="297" r:id="rId33"/>
    <p:sldId id="28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7296" userDrawn="1">
          <p15:clr>
            <a:srgbClr val="A4A3A4"/>
          </p15:clr>
        </p15:guide>
        <p15:guide id="3" pos="360" userDrawn="1">
          <p15:clr>
            <a:srgbClr val="A4A3A4"/>
          </p15:clr>
        </p15:guide>
        <p15:guide id="6" orient="horz" pos="4320" userDrawn="1">
          <p15:clr>
            <a:srgbClr val="A4A3A4"/>
          </p15:clr>
        </p15:guide>
        <p15:guide id="8" orient="horz"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BC46"/>
    <a:srgbClr val="012D61"/>
    <a:srgbClr val="0198D2"/>
    <a:srgbClr val="86398D"/>
    <a:srgbClr val="9D1F2F"/>
    <a:srgbClr val="EA1748"/>
    <a:srgbClr val="FF5D5B"/>
    <a:srgbClr val="F78B1F"/>
    <a:srgbClr val="FEC10F"/>
    <a:srgbClr val="0181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p:restoredTop sz="96327"/>
  </p:normalViewPr>
  <p:slideViewPr>
    <p:cSldViewPr snapToGrid="0" snapToObjects="1">
      <p:cViewPr varScale="1">
        <p:scale>
          <a:sx n="128" d="100"/>
          <a:sy n="128" d="100"/>
        </p:scale>
        <p:origin x="1136" y="176"/>
      </p:cViewPr>
      <p:guideLst>
        <p:guide pos="3840"/>
        <p:guide pos="7296"/>
        <p:guide pos="360"/>
        <p:guide orient="horz" pos="4320"/>
        <p:guide orient="horz"/>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25" d="100"/>
          <a:sy n="125" d="100"/>
        </p:scale>
        <p:origin x="6320" y="1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F67688-701D-BC42-8B68-DB2EC3A597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B0D4BD9-59BC-8542-BC30-FFB1334628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00C41D-1B9B-4C4C-8086-BC9067CD3F40}" type="datetimeFigureOut">
              <a:rPr lang="en-US" smtClean="0"/>
              <a:t>7/11/20</a:t>
            </a:fld>
            <a:endParaRPr lang="en-US" dirty="0"/>
          </a:p>
        </p:txBody>
      </p:sp>
      <p:sp>
        <p:nvSpPr>
          <p:cNvPr id="4" name="Footer Placeholder 3">
            <a:extLst>
              <a:ext uri="{FF2B5EF4-FFF2-40B4-BE49-F238E27FC236}">
                <a16:creationId xmlns:a16="http://schemas.microsoft.com/office/drawing/2014/main" id="{7EB63378-42FF-E343-8DBF-375576F5C7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36934E6-FE23-7D44-B2C6-62A517FCD7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228A83-61E7-F34F-B1A9-E88677611BD9}" type="slidenum">
              <a:rPr lang="en-US" smtClean="0"/>
              <a:t>‹#›</a:t>
            </a:fld>
            <a:endParaRPr lang="en-US" dirty="0"/>
          </a:p>
        </p:txBody>
      </p:sp>
    </p:spTree>
    <p:extLst>
      <p:ext uri="{BB962C8B-B14F-4D97-AF65-F5344CB8AC3E}">
        <p14:creationId xmlns:p14="http://schemas.microsoft.com/office/powerpoint/2010/main" val="3467322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B7E204-5335-2147-BB84-5CC6A5D1F8BC}" type="datetimeFigureOut">
              <a:rPr lang="en-US" smtClean="0"/>
              <a:t>7/11/20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ADE55-712D-B748-A886-6AC91790FB95}" type="slidenum">
              <a:rPr lang="en-US" smtClean="0"/>
              <a:t>‹#›</a:t>
            </a:fld>
            <a:endParaRPr lang="en-US" dirty="0"/>
          </a:p>
        </p:txBody>
      </p:sp>
    </p:spTree>
    <p:extLst>
      <p:ext uri="{BB962C8B-B14F-4D97-AF65-F5344CB8AC3E}">
        <p14:creationId xmlns:p14="http://schemas.microsoft.com/office/powerpoint/2010/main" val="576549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a:t>
            </a:fld>
            <a:endParaRPr lang="en-US" dirty="0"/>
          </a:p>
        </p:txBody>
      </p:sp>
    </p:spTree>
    <p:extLst>
      <p:ext uri="{BB962C8B-B14F-4D97-AF65-F5344CB8AC3E}">
        <p14:creationId xmlns:p14="http://schemas.microsoft.com/office/powerpoint/2010/main" val="3122679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10</a:t>
            </a:fld>
            <a:endParaRPr lang="en-US" dirty="0"/>
          </a:p>
        </p:txBody>
      </p:sp>
    </p:spTree>
    <p:extLst>
      <p:ext uri="{BB962C8B-B14F-4D97-AF65-F5344CB8AC3E}">
        <p14:creationId xmlns:p14="http://schemas.microsoft.com/office/powerpoint/2010/main" val="1214931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11</a:t>
            </a:fld>
            <a:endParaRPr lang="en-US" dirty="0"/>
          </a:p>
        </p:txBody>
      </p:sp>
    </p:spTree>
    <p:extLst>
      <p:ext uri="{BB962C8B-B14F-4D97-AF65-F5344CB8AC3E}">
        <p14:creationId xmlns:p14="http://schemas.microsoft.com/office/powerpoint/2010/main" val="3121288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12</a:t>
            </a:fld>
            <a:endParaRPr lang="en-US" dirty="0"/>
          </a:p>
        </p:txBody>
      </p:sp>
    </p:spTree>
    <p:extLst>
      <p:ext uri="{BB962C8B-B14F-4D97-AF65-F5344CB8AC3E}">
        <p14:creationId xmlns:p14="http://schemas.microsoft.com/office/powerpoint/2010/main" val="1972780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13</a:t>
            </a:fld>
            <a:endParaRPr lang="en-US" dirty="0"/>
          </a:p>
        </p:txBody>
      </p:sp>
    </p:spTree>
    <p:extLst>
      <p:ext uri="{BB962C8B-B14F-4D97-AF65-F5344CB8AC3E}">
        <p14:creationId xmlns:p14="http://schemas.microsoft.com/office/powerpoint/2010/main" val="975243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14</a:t>
            </a:fld>
            <a:endParaRPr lang="en-US" dirty="0"/>
          </a:p>
        </p:txBody>
      </p:sp>
    </p:spTree>
    <p:extLst>
      <p:ext uri="{BB962C8B-B14F-4D97-AF65-F5344CB8AC3E}">
        <p14:creationId xmlns:p14="http://schemas.microsoft.com/office/powerpoint/2010/main" val="3925253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15</a:t>
            </a:fld>
            <a:endParaRPr lang="en-US" dirty="0"/>
          </a:p>
        </p:txBody>
      </p:sp>
    </p:spTree>
    <p:extLst>
      <p:ext uri="{BB962C8B-B14F-4D97-AF65-F5344CB8AC3E}">
        <p14:creationId xmlns:p14="http://schemas.microsoft.com/office/powerpoint/2010/main" val="55389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16</a:t>
            </a:fld>
            <a:endParaRPr lang="en-US" dirty="0"/>
          </a:p>
        </p:txBody>
      </p:sp>
    </p:spTree>
    <p:extLst>
      <p:ext uri="{BB962C8B-B14F-4D97-AF65-F5344CB8AC3E}">
        <p14:creationId xmlns:p14="http://schemas.microsoft.com/office/powerpoint/2010/main" val="740188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17</a:t>
            </a:fld>
            <a:endParaRPr lang="en-US" dirty="0"/>
          </a:p>
        </p:txBody>
      </p:sp>
    </p:spTree>
    <p:extLst>
      <p:ext uri="{BB962C8B-B14F-4D97-AF65-F5344CB8AC3E}">
        <p14:creationId xmlns:p14="http://schemas.microsoft.com/office/powerpoint/2010/main" val="1145571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18</a:t>
            </a:fld>
            <a:endParaRPr lang="en-US" dirty="0"/>
          </a:p>
        </p:txBody>
      </p:sp>
    </p:spTree>
    <p:extLst>
      <p:ext uri="{BB962C8B-B14F-4D97-AF65-F5344CB8AC3E}">
        <p14:creationId xmlns:p14="http://schemas.microsoft.com/office/powerpoint/2010/main" val="437120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19</a:t>
            </a:fld>
            <a:endParaRPr lang="en-US" dirty="0"/>
          </a:p>
        </p:txBody>
      </p:sp>
    </p:spTree>
    <p:extLst>
      <p:ext uri="{BB962C8B-B14F-4D97-AF65-F5344CB8AC3E}">
        <p14:creationId xmlns:p14="http://schemas.microsoft.com/office/powerpoint/2010/main" val="931728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a:t>
            </a:fld>
            <a:endParaRPr lang="en-US" dirty="0"/>
          </a:p>
        </p:txBody>
      </p:sp>
    </p:spTree>
    <p:extLst>
      <p:ext uri="{BB962C8B-B14F-4D97-AF65-F5344CB8AC3E}">
        <p14:creationId xmlns:p14="http://schemas.microsoft.com/office/powerpoint/2010/main" val="3518774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20</a:t>
            </a:fld>
            <a:endParaRPr lang="en-US" dirty="0"/>
          </a:p>
        </p:txBody>
      </p:sp>
    </p:spTree>
    <p:extLst>
      <p:ext uri="{BB962C8B-B14F-4D97-AF65-F5344CB8AC3E}">
        <p14:creationId xmlns:p14="http://schemas.microsoft.com/office/powerpoint/2010/main" val="3264489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21</a:t>
            </a:fld>
            <a:endParaRPr lang="en-US" dirty="0"/>
          </a:p>
        </p:txBody>
      </p:sp>
    </p:spTree>
    <p:extLst>
      <p:ext uri="{BB962C8B-B14F-4D97-AF65-F5344CB8AC3E}">
        <p14:creationId xmlns:p14="http://schemas.microsoft.com/office/powerpoint/2010/main" val="3464707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22</a:t>
            </a:fld>
            <a:endParaRPr lang="en-US" dirty="0"/>
          </a:p>
        </p:txBody>
      </p:sp>
    </p:spTree>
    <p:extLst>
      <p:ext uri="{BB962C8B-B14F-4D97-AF65-F5344CB8AC3E}">
        <p14:creationId xmlns:p14="http://schemas.microsoft.com/office/powerpoint/2010/main" val="1566524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23</a:t>
            </a:fld>
            <a:endParaRPr lang="en-US" dirty="0"/>
          </a:p>
        </p:txBody>
      </p:sp>
    </p:spTree>
    <p:extLst>
      <p:ext uri="{BB962C8B-B14F-4D97-AF65-F5344CB8AC3E}">
        <p14:creationId xmlns:p14="http://schemas.microsoft.com/office/powerpoint/2010/main" val="3632921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24</a:t>
            </a:fld>
            <a:endParaRPr lang="en-US" dirty="0"/>
          </a:p>
        </p:txBody>
      </p:sp>
    </p:spTree>
    <p:extLst>
      <p:ext uri="{BB962C8B-B14F-4D97-AF65-F5344CB8AC3E}">
        <p14:creationId xmlns:p14="http://schemas.microsoft.com/office/powerpoint/2010/main" val="3960584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25</a:t>
            </a:fld>
            <a:endParaRPr lang="en-US" dirty="0"/>
          </a:p>
        </p:txBody>
      </p:sp>
    </p:spTree>
    <p:extLst>
      <p:ext uri="{BB962C8B-B14F-4D97-AF65-F5344CB8AC3E}">
        <p14:creationId xmlns:p14="http://schemas.microsoft.com/office/powerpoint/2010/main" val="2102872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26</a:t>
            </a:fld>
            <a:endParaRPr lang="en-US" dirty="0"/>
          </a:p>
        </p:txBody>
      </p:sp>
    </p:spTree>
    <p:extLst>
      <p:ext uri="{BB962C8B-B14F-4D97-AF65-F5344CB8AC3E}">
        <p14:creationId xmlns:p14="http://schemas.microsoft.com/office/powerpoint/2010/main" val="1172228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27</a:t>
            </a:fld>
            <a:endParaRPr lang="en-US" dirty="0"/>
          </a:p>
        </p:txBody>
      </p:sp>
    </p:spTree>
    <p:extLst>
      <p:ext uri="{BB962C8B-B14F-4D97-AF65-F5344CB8AC3E}">
        <p14:creationId xmlns:p14="http://schemas.microsoft.com/office/powerpoint/2010/main" val="769923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28</a:t>
            </a:fld>
            <a:endParaRPr lang="en-US" dirty="0"/>
          </a:p>
        </p:txBody>
      </p:sp>
    </p:spTree>
    <p:extLst>
      <p:ext uri="{BB962C8B-B14F-4D97-AF65-F5344CB8AC3E}">
        <p14:creationId xmlns:p14="http://schemas.microsoft.com/office/powerpoint/2010/main" val="2312456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29</a:t>
            </a:fld>
            <a:endParaRPr lang="en-US" dirty="0"/>
          </a:p>
        </p:txBody>
      </p:sp>
    </p:spTree>
    <p:extLst>
      <p:ext uri="{BB962C8B-B14F-4D97-AF65-F5344CB8AC3E}">
        <p14:creationId xmlns:p14="http://schemas.microsoft.com/office/powerpoint/2010/main" val="700329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3</a:t>
            </a:fld>
            <a:endParaRPr lang="en-US" dirty="0"/>
          </a:p>
        </p:txBody>
      </p:sp>
    </p:spTree>
    <p:extLst>
      <p:ext uri="{BB962C8B-B14F-4D97-AF65-F5344CB8AC3E}">
        <p14:creationId xmlns:p14="http://schemas.microsoft.com/office/powerpoint/2010/main" val="1448486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30</a:t>
            </a:fld>
            <a:endParaRPr lang="en-US" dirty="0"/>
          </a:p>
        </p:txBody>
      </p:sp>
    </p:spTree>
    <p:extLst>
      <p:ext uri="{BB962C8B-B14F-4D97-AF65-F5344CB8AC3E}">
        <p14:creationId xmlns:p14="http://schemas.microsoft.com/office/powerpoint/2010/main" val="3147314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31</a:t>
            </a:fld>
            <a:endParaRPr lang="en-US" dirty="0"/>
          </a:p>
        </p:txBody>
      </p:sp>
    </p:spTree>
    <p:extLst>
      <p:ext uri="{BB962C8B-B14F-4D97-AF65-F5344CB8AC3E}">
        <p14:creationId xmlns:p14="http://schemas.microsoft.com/office/powerpoint/2010/main" val="1739177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32</a:t>
            </a:fld>
            <a:endParaRPr lang="en-US" dirty="0"/>
          </a:p>
        </p:txBody>
      </p:sp>
    </p:spTree>
    <p:extLst>
      <p:ext uri="{BB962C8B-B14F-4D97-AF65-F5344CB8AC3E}">
        <p14:creationId xmlns:p14="http://schemas.microsoft.com/office/powerpoint/2010/main" val="3919954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33</a:t>
            </a:fld>
            <a:endParaRPr lang="en-US" dirty="0"/>
          </a:p>
        </p:txBody>
      </p:sp>
    </p:spTree>
    <p:extLst>
      <p:ext uri="{BB962C8B-B14F-4D97-AF65-F5344CB8AC3E}">
        <p14:creationId xmlns:p14="http://schemas.microsoft.com/office/powerpoint/2010/main" val="1387864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4</a:t>
            </a:fld>
            <a:endParaRPr lang="en-US" dirty="0"/>
          </a:p>
        </p:txBody>
      </p:sp>
    </p:spTree>
    <p:extLst>
      <p:ext uri="{BB962C8B-B14F-4D97-AF65-F5344CB8AC3E}">
        <p14:creationId xmlns:p14="http://schemas.microsoft.com/office/powerpoint/2010/main" val="2258478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5</a:t>
            </a:fld>
            <a:endParaRPr lang="en-US" dirty="0"/>
          </a:p>
        </p:txBody>
      </p:sp>
    </p:spTree>
    <p:extLst>
      <p:ext uri="{BB962C8B-B14F-4D97-AF65-F5344CB8AC3E}">
        <p14:creationId xmlns:p14="http://schemas.microsoft.com/office/powerpoint/2010/main" val="2365652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6</a:t>
            </a:fld>
            <a:endParaRPr lang="en-US" dirty="0"/>
          </a:p>
        </p:txBody>
      </p:sp>
    </p:spTree>
    <p:extLst>
      <p:ext uri="{BB962C8B-B14F-4D97-AF65-F5344CB8AC3E}">
        <p14:creationId xmlns:p14="http://schemas.microsoft.com/office/powerpoint/2010/main" val="3201400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7</a:t>
            </a:fld>
            <a:endParaRPr lang="en-US" dirty="0"/>
          </a:p>
        </p:txBody>
      </p:sp>
    </p:spTree>
    <p:extLst>
      <p:ext uri="{BB962C8B-B14F-4D97-AF65-F5344CB8AC3E}">
        <p14:creationId xmlns:p14="http://schemas.microsoft.com/office/powerpoint/2010/main" val="2844992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8</a:t>
            </a:fld>
            <a:endParaRPr lang="en-US" dirty="0"/>
          </a:p>
        </p:txBody>
      </p:sp>
    </p:spTree>
    <p:extLst>
      <p:ext uri="{BB962C8B-B14F-4D97-AF65-F5344CB8AC3E}">
        <p14:creationId xmlns:p14="http://schemas.microsoft.com/office/powerpoint/2010/main" val="3328415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9</a:t>
            </a:fld>
            <a:endParaRPr lang="en-US" dirty="0"/>
          </a:p>
        </p:txBody>
      </p:sp>
    </p:spTree>
    <p:extLst>
      <p:ext uri="{BB962C8B-B14F-4D97-AF65-F5344CB8AC3E}">
        <p14:creationId xmlns:p14="http://schemas.microsoft.com/office/powerpoint/2010/main" val="1044367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0A4F80B-BA4F-9248-A1C4-EF321D4828A1}"/>
              </a:ext>
            </a:extLst>
          </p:cNvPr>
          <p:cNvSpPr>
            <a:spLocks noGrp="1"/>
          </p:cNvSpPr>
          <p:nvPr>
            <p:ph type="subTitle" idx="1" hasCustomPrompt="1"/>
          </p:nvPr>
        </p:nvSpPr>
        <p:spPr>
          <a:xfrm>
            <a:off x="304799" y="3428783"/>
            <a:ext cx="11535877" cy="565701"/>
          </a:xfrm>
        </p:spPr>
        <p:txBody>
          <a:bodyPr anchor="b"/>
          <a:lstStyle>
            <a:lvl1pPr marL="0" indent="0" algn="ctr">
              <a:buNone/>
              <a:defRPr sz="2400">
                <a:solidFill>
                  <a:srgbClr val="0B9ED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p:txBody>
      </p:sp>
      <p:sp>
        <p:nvSpPr>
          <p:cNvPr id="13" name="Title 12">
            <a:extLst>
              <a:ext uri="{FF2B5EF4-FFF2-40B4-BE49-F238E27FC236}">
                <a16:creationId xmlns:a16="http://schemas.microsoft.com/office/drawing/2014/main" id="{C3899268-B2C0-014E-8286-E9B418E350F2}"/>
              </a:ext>
            </a:extLst>
          </p:cNvPr>
          <p:cNvSpPr>
            <a:spLocks noGrp="1"/>
          </p:cNvSpPr>
          <p:nvPr>
            <p:ph type="title" hasCustomPrompt="1"/>
          </p:nvPr>
        </p:nvSpPr>
        <p:spPr>
          <a:xfrm>
            <a:off x="304800" y="1982170"/>
            <a:ext cx="11535878" cy="1325563"/>
          </a:xfrm>
        </p:spPr>
        <p:txBody>
          <a:bodyPr/>
          <a:lstStyle>
            <a:lvl1pPr algn="ctr">
              <a:defRPr>
                <a:solidFill>
                  <a:schemeClr val="bg1"/>
                </a:solidFill>
              </a:defRPr>
            </a:lvl1pPr>
          </a:lstStyle>
          <a:p>
            <a:r>
              <a:rPr lang="en-US" dirty="0"/>
              <a:t>Title</a:t>
            </a:r>
          </a:p>
        </p:txBody>
      </p:sp>
    </p:spTree>
    <p:extLst>
      <p:ext uri="{BB962C8B-B14F-4D97-AF65-F5344CB8AC3E}">
        <p14:creationId xmlns:p14="http://schemas.microsoft.com/office/powerpoint/2010/main" val="4168448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BBA22-5CB9-C647-8615-EA47629936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C5D698-4064-6748-9B72-8401E187EE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FC1BAE-9439-F14F-BE5C-B1E5F4B075A1}"/>
              </a:ext>
            </a:extLst>
          </p:cNvPr>
          <p:cNvSpPr>
            <a:spLocks noGrp="1"/>
          </p:cNvSpPr>
          <p:nvPr>
            <p:ph type="dt" sz="half" idx="10"/>
          </p:nvPr>
        </p:nvSpPr>
        <p:spPr/>
        <p:txBody>
          <a:bodyPr/>
          <a:lstStyle/>
          <a:p>
            <a:fld id="{EA9C9F8A-EC92-864F-B56E-31D941A8BE0A}" type="datetime4">
              <a:rPr lang="en-US" smtClean="0"/>
              <a:t>July 11, 2020</a:t>
            </a:fld>
            <a:endParaRPr lang="en-US" dirty="0"/>
          </a:p>
        </p:txBody>
      </p:sp>
      <p:sp>
        <p:nvSpPr>
          <p:cNvPr id="5" name="Footer Placeholder 4">
            <a:extLst>
              <a:ext uri="{FF2B5EF4-FFF2-40B4-BE49-F238E27FC236}">
                <a16:creationId xmlns:a16="http://schemas.microsoft.com/office/drawing/2014/main" id="{279BED7E-12C4-8E47-8BF5-621A8F0E493B}"/>
              </a:ext>
            </a:extLst>
          </p:cNvPr>
          <p:cNvSpPr>
            <a:spLocks noGrp="1"/>
          </p:cNvSpPr>
          <p:nvPr>
            <p:ph type="ftr" sz="quarter" idx="11"/>
          </p:nvPr>
        </p:nvSpPr>
        <p:spPr/>
        <p:txBody>
          <a:bodyPr/>
          <a:lstStyle/>
          <a:p>
            <a:r>
              <a:rPr lang="en-US" dirty="0"/>
              <a:t>Powered by Howard Innovation</a:t>
            </a:r>
          </a:p>
        </p:txBody>
      </p:sp>
      <p:sp>
        <p:nvSpPr>
          <p:cNvPr id="6" name="Slide Number Placeholder 5">
            <a:extLst>
              <a:ext uri="{FF2B5EF4-FFF2-40B4-BE49-F238E27FC236}">
                <a16:creationId xmlns:a16="http://schemas.microsoft.com/office/drawing/2014/main" id="{F8E26A73-4D49-C644-A256-AA011F9B1B3A}"/>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55745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494C28-8875-4E48-821C-33E3CB5DA9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95A665-FCE9-E544-A1D3-A5323922EB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347E4-F644-0B4C-8787-705039EBB0BB}"/>
              </a:ext>
            </a:extLst>
          </p:cNvPr>
          <p:cNvSpPr>
            <a:spLocks noGrp="1"/>
          </p:cNvSpPr>
          <p:nvPr>
            <p:ph type="dt" sz="half" idx="10"/>
          </p:nvPr>
        </p:nvSpPr>
        <p:spPr/>
        <p:txBody>
          <a:bodyPr/>
          <a:lstStyle/>
          <a:p>
            <a:fld id="{5AC8C05E-9E0D-914A-8B2C-E642D6BDF9D6}" type="datetime4">
              <a:rPr lang="en-US" smtClean="0"/>
              <a:t>July 11, 2020</a:t>
            </a:fld>
            <a:endParaRPr lang="en-US" dirty="0"/>
          </a:p>
        </p:txBody>
      </p:sp>
      <p:sp>
        <p:nvSpPr>
          <p:cNvPr id="5" name="Footer Placeholder 4">
            <a:extLst>
              <a:ext uri="{FF2B5EF4-FFF2-40B4-BE49-F238E27FC236}">
                <a16:creationId xmlns:a16="http://schemas.microsoft.com/office/drawing/2014/main" id="{DE96E4A6-84FE-DC45-986F-FC7124B47E5E}"/>
              </a:ext>
            </a:extLst>
          </p:cNvPr>
          <p:cNvSpPr>
            <a:spLocks noGrp="1"/>
          </p:cNvSpPr>
          <p:nvPr>
            <p:ph type="ftr" sz="quarter" idx="11"/>
          </p:nvPr>
        </p:nvSpPr>
        <p:spPr/>
        <p:txBody>
          <a:bodyPr/>
          <a:lstStyle/>
          <a:p>
            <a:r>
              <a:rPr lang="en-US" dirty="0"/>
              <a:t>Powered by Howard Innovation</a:t>
            </a:r>
          </a:p>
        </p:txBody>
      </p:sp>
      <p:sp>
        <p:nvSpPr>
          <p:cNvPr id="6" name="Slide Number Placeholder 5">
            <a:extLst>
              <a:ext uri="{FF2B5EF4-FFF2-40B4-BE49-F238E27FC236}">
                <a16:creationId xmlns:a16="http://schemas.microsoft.com/office/drawing/2014/main" id="{13D555F6-6F52-0043-B90B-10686A6E91DC}"/>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507561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7" name="Date Placeholder 3">
            <a:extLst>
              <a:ext uri="{FF2B5EF4-FFF2-40B4-BE49-F238E27FC236}">
                <a16:creationId xmlns:a16="http://schemas.microsoft.com/office/drawing/2014/main" id="{66863032-2017-D040-AEC3-3CF2986FC3A1}"/>
              </a:ext>
            </a:extLst>
          </p:cNvPr>
          <p:cNvSpPr>
            <a:spLocks noGrp="1"/>
          </p:cNvSpPr>
          <p:nvPr>
            <p:ph type="dt" sz="half" idx="2"/>
          </p:nvPr>
        </p:nvSpPr>
        <p:spPr>
          <a:xfrm>
            <a:off x="10153584" y="6289421"/>
            <a:ext cx="1280962" cy="291797"/>
          </a:xfrm>
          <a:prstGeom prst="rect">
            <a:avLst/>
          </a:prstGeom>
        </p:spPr>
        <p:txBody>
          <a:bodyPr vert="horz" lIns="0" tIns="45720" rIns="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A4797587-A160-5F42-9EC0-CFE898965DB1}" type="datetime4">
              <a:rPr lang="en-US" smtClean="0"/>
              <a:t>July 11, 2020</a:t>
            </a:fld>
            <a:endParaRPr lang="en-US" dirty="0"/>
          </a:p>
        </p:txBody>
      </p:sp>
      <p:sp>
        <p:nvSpPr>
          <p:cNvPr id="28" name="Footer Placeholder 4">
            <a:extLst>
              <a:ext uri="{FF2B5EF4-FFF2-40B4-BE49-F238E27FC236}">
                <a16:creationId xmlns:a16="http://schemas.microsoft.com/office/drawing/2014/main" id="{28508EA5-CFC3-BF46-9E05-27F050305832}"/>
              </a:ext>
            </a:extLst>
          </p:cNvPr>
          <p:cNvSpPr>
            <a:spLocks noGrp="1"/>
          </p:cNvSpPr>
          <p:nvPr>
            <p:ph type="ftr" sz="quarter" idx="3"/>
          </p:nvPr>
        </p:nvSpPr>
        <p:spPr>
          <a:xfrm>
            <a:off x="2584383" y="6286671"/>
            <a:ext cx="7549949" cy="291797"/>
          </a:xfrm>
          <a:prstGeom prst="rect">
            <a:avLst/>
          </a:prstGeom>
        </p:spPr>
        <p:txBody>
          <a:bodyPr vert="horz" lIns="0" tIns="45720" rIns="91440" bIns="45720" rtlCol="0" anchor="ctr"/>
          <a:lstStyle>
            <a:lvl1pPr algn="l">
              <a:defRPr sz="1000" b="0" i="1">
                <a:solidFill>
                  <a:srgbClr val="0B9EDA"/>
                </a:solidFill>
                <a:latin typeface="Arial" panose="020B0604020202020204" pitchFamily="34" charset="0"/>
                <a:cs typeface="Arial" panose="020B0604020202020204" pitchFamily="34" charset="0"/>
              </a:defRPr>
            </a:lvl1pPr>
          </a:lstStyle>
          <a:p>
            <a:r>
              <a:rPr lang="en-US" dirty="0"/>
              <a:t>Powered by Howard Innovation</a:t>
            </a:r>
          </a:p>
        </p:txBody>
      </p:sp>
      <p:sp>
        <p:nvSpPr>
          <p:cNvPr id="29" name="Slide Number Placeholder 5">
            <a:extLst>
              <a:ext uri="{FF2B5EF4-FFF2-40B4-BE49-F238E27FC236}">
                <a16:creationId xmlns:a16="http://schemas.microsoft.com/office/drawing/2014/main" id="{54447E8C-90F6-4D4F-A9D5-5063653D9D49}"/>
              </a:ext>
            </a:extLst>
          </p:cNvPr>
          <p:cNvSpPr>
            <a:spLocks noGrp="1"/>
          </p:cNvSpPr>
          <p:nvPr>
            <p:ph type="sldNum" sz="quarter" idx="4"/>
          </p:nvPr>
        </p:nvSpPr>
        <p:spPr>
          <a:xfrm>
            <a:off x="11430000" y="6286671"/>
            <a:ext cx="410678" cy="291797"/>
          </a:xfrm>
          <a:prstGeom prst="rect">
            <a:avLst/>
          </a:prstGeom>
        </p:spPr>
        <p:txBody>
          <a:bodyPr vert="horz" lIns="0" tIns="45720" rIns="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r>
              <a:rPr lang="en-US" dirty="0"/>
              <a:t>| </a:t>
            </a:r>
            <a:fld id="{1D16B7BE-58DB-2A4D-A10D-B4C560DEC8E3}" type="slidenum">
              <a:rPr lang="en-US" smtClean="0"/>
              <a:pPr/>
              <a:t>‹#›</a:t>
            </a:fld>
            <a:endParaRPr lang="en-US" dirty="0"/>
          </a:p>
        </p:txBody>
      </p:sp>
    </p:spTree>
    <p:extLst>
      <p:ext uri="{BB962C8B-B14F-4D97-AF65-F5344CB8AC3E}">
        <p14:creationId xmlns:p14="http://schemas.microsoft.com/office/powerpoint/2010/main" val="3171506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ED38E-467B-B143-A031-76B5518AA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848CDA-E267-D547-B9B5-98E7D31C09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B50ECE-FE1A-3D45-98F3-6F8E992063AF}"/>
              </a:ext>
            </a:extLst>
          </p:cNvPr>
          <p:cNvSpPr>
            <a:spLocks noGrp="1"/>
          </p:cNvSpPr>
          <p:nvPr>
            <p:ph type="dt" sz="half" idx="10"/>
          </p:nvPr>
        </p:nvSpPr>
        <p:spPr/>
        <p:txBody>
          <a:bodyPr/>
          <a:lstStyle/>
          <a:p>
            <a:fld id="{ED9DAB90-8B50-B84A-90D1-73844C945A2C}" type="datetime4">
              <a:rPr lang="en-US" smtClean="0"/>
              <a:t>July 11, 2020</a:t>
            </a:fld>
            <a:endParaRPr lang="en-US" dirty="0"/>
          </a:p>
        </p:txBody>
      </p:sp>
      <p:sp>
        <p:nvSpPr>
          <p:cNvPr id="5" name="Footer Placeholder 4">
            <a:extLst>
              <a:ext uri="{FF2B5EF4-FFF2-40B4-BE49-F238E27FC236}">
                <a16:creationId xmlns:a16="http://schemas.microsoft.com/office/drawing/2014/main" id="{5C48AD96-7E7D-E247-9254-4206379FF45F}"/>
              </a:ext>
            </a:extLst>
          </p:cNvPr>
          <p:cNvSpPr>
            <a:spLocks noGrp="1"/>
          </p:cNvSpPr>
          <p:nvPr>
            <p:ph type="ftr" sz="quarter" idx="11"/>
          </p:nvPr>
        </p:nvSpPr>
        <p:spPr/>
        <p:txBody>
          <a:bodyPr/>
          <a:lstStyle/>
          <a:p>
            <a:r>
              <a:rPr lang="en-US" dirty="0"/>
              <a:t>Powered by Howard Innovation</a:t>
            </a:r>
          </a:p>
        </p:txBody>
      </p:sp>
      <p:sp>
        <p:nvSpPr>
          <p:cNvPr id="6" name="Slide Number Placeholder 5">
            <a:extLst>
              <a:ext uri="{FF2B5EF4-FFF2-40B4-BE49-F238E27FC236}">
                <a16:creationId xmlns:a16="http://schemas.microsoft.com/office/drawing/2014/main" id="{4E800DD2-559E-FB4E-9D3B-D2549F3E5580}"/>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3742507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19E26-A538-AD4D-9FFA-702B1E17E2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8936EE-570A-FA4A-A7FE-0E51D034C5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4BD2C5-12F9-F34B-B89E-23E35BA765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D61B99-9B64-734E-8E10-E6476BE2BC77}"/>
              </a:ext>
            </a:extLst>
          </p:cNvPr>
          <p:cNvSpPr>
            <a:spLocks noGrp="1"/>
          </p:cNvSpPr>
          <p:nvPr>
            <p:ph type="dt" sz="half" idx="10"/>
          </p:nvPr>
        </p:nvSpPr>
        <p:spPr/>
        <p:txBody>
          <a:bodyPr/>
          <a:lstStyle/>
          <a:p>
            <a:fld id="{3F0097C2-5734-4840-88F7-EFF2673EE7C1}" type="datetime4">
              <a:rPr lang="en-US" smtClean="0"/>
              <a:t>July 11, 2020</a:t>
            </a:fld>
            <a:endParaRPr lang="en-US" dirty="0"/>
          </a:p>
        </p:txBody>
      </p:sp>
      <p:sp>
        <p:nvSpPr>
          <p:cNvPr id="6" name="Footer Placeholder 5">
            <a:extLst>
              <a:ext uri="{FF2B5EF4-FFF2-40B4-BE49-F238E27FC236}">
                <a16:creationId xmlns:a16="http://schemas.microsoft.com/office/drawing/2014/main" id="{9080A609-C1DF-304F-91EC-DB1376F8929F}"/>
              </a:ext>
            </a:extLst>
          </p:cNvPr>
          <p:cNvSpPr>
            <a:spLocks noGrp="1"/>
          </p:cNvSpPr>
          <p:nvPr>
            <p:ph type="ftr" sz="quarter" idx="11"/>
          </p:nvPr>
        </p:nvSpPr>
        <p:spPr/>
        <p:txBody>
          <a:bodyPr/>
          <a:lstStyle/>
          <a:p>
            <a:r>
              <a:rPr lang="en-US" dirty="0"/>
              <a:t>Powered by Howard Innovation</a:t>
            </a:r>
          </a:p>
        </p:txBody>
      </p:sp>
      <p:sp>
        <p:nvSpPr>
          <p:cNvPr id="7" name="Slide Number Placeholder 6">
            <a:extLst>
              <a:ext uri="{FF2B5EF4-FFF2-40B4-BE49-F238E27FC236}">
                <a16:creationId xmlns:a16="http://schemas.microsoft.com/office/drawing/2014/main" id="{FD1674E7-B9C3-B94E-B609-216DD4ED8E54}"/>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3360476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AD78-7A28-C447-B5D9-87DFF8D5C722}"/>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968C727-F124-4349-A1D6-246630D0A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89D9269-866C-E742-8CE1-F90C2A173F31}"/>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8400A40-9308-D341-BCF7-937BD78264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7A0265B-71D3-3E41-B20E-FE51E8827D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843A7C-0A64-7B48-A8C5-C59318D3C795}"/>
              </a:ext>
            </a:extLst>
          </p:cNvPr>
          <p:cNvSpPr>
            <a:spLocks noGrp="1"/>
          </p:cNvSpPr>
          <p:nvPr>
            <p:ph type="dt" sz="half" idx="10"/>
          </p:nvPr>
        </p:nvSpPr>
        <p:spPr/>
        <p:txBody>
          <a:bodyPr/>
          <a:lstStyle/>
          <a:p>
            <a:fld id="{7DBA2D63-54DF-1844-BFC2-466B4D80FCE6}" type="datetime4">
              <a:rPr lang="en-US" smtClean="0"/>
              <a:t>July 11, 2020</a:t>
            </a:fld>
            <a:endParaRPr lang="en-US" dirty="0"/>
          </a:p>
        </p:txBody>
      </p:sp>
      <p:sp>
        <p:nvSpPr>
          <p:cNvPr id="8" name="Footer Placeholder 7">
            <a:extLst>
              <a:ext uri="{FF2B5EF4-FFF2-40B4-BE49-F238E27FC236}">
                <a16:creationId xmlns:a16="http://schemas.microsoft.com/office/drawing/2014/main" id="{FD41DD9F-C59F-714E-B92C-759916AEBADD}"/>
              </a:ext>
            </a:extLst>
          </p:cNvPr>
          <p:cNvSpPr>
            <a:spLocks noGrp="1"/>
          </p:cNvSpPr>
          <p:nvPr>
            <p:ph type="ftr" sz="quarter" idx="11"/>
          </p:nvPr>
        </p:nvSpPr>
        <p:spPr/>
        <p:txBody>
          <a:bodyPr/>
          <a:lstStyle/>
          <a:p>
            <a:r>
              <a:rPr lang="en-US" dirty="0"/>
              <a:t>Powered by Howard Innovation</a:t>
            </a:r>
          </a:p>
        </p:txBody>
      </p:sp>
      <p:sp>
        <p:nvSpPr>
          <p:cNvPr id="9" name="Slide Number Placeholder 8">
            <a:extLst>
              <a:ext uri="{FF2B5EF4-FFF2-40B4-BE49-F238E27FC236}">
                <a16:creationId xmlns:a16="http://schemas.microsoft.com/office/drawing/2014/main" id="{65E8518B-EBD7-C243-AAA8-5EB082C16506}"/>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2606588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359D0-748F-F542-B277-3E2093E6DD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516952-B916-4F42-8973-6577DE100919}"/>
              </a:ext>
            </a:extLst>
          </p:cNvPr>
          <p:cNvSpPr>
            <a:spLocks noGrp="1"/>
          </p:cNvSpPr>
          <p:nvPr>
            <p:ph type="dt" sz="half" idx="10"/>
          </p:nvPr>
        </p:nvSpPr>
        <p:spPr/>
        <p:txBody>
          <a:bodyPr/>
          <a:lstStyle/>
          <a:p>
            <a:fld id="{9F0C5E3C-99FD-8346-87B2-0FB02B203B13}" type="datetime4">
              <a:rPr lang="en-US" smtClean="0"/>
              <a:t>July 11, 2020</a:t>
            </a:fld>
            <a:endParaRPr lang="en-US" dirty="0"/>
          </a:p>
        </p:txBody>
      </p:sp>
      <p:sp>
        <p:nvSpPr>
          <p:cNvPr id="4" name="Footer Placeholder 3">
            <a:extLst>
              <a:ext uri="{FF2B5EF4-FFF2-40B4-BE49-F238E27FC236}">
                <a16:creationId xmlns:a16="http://schemas.microsoft.com/office/drawing/2014/main" id="{1EB8A4ED-7FA3-0345-8BE3-3AA5B5060697}"/>
              </a:ext>
            </a:extLst>
          </p:cNvPr>
          <p:cNvSpPr>
            <a:spLocks noGrp="1"/>
          </p:cNvSpPr>
          <p:nvPr>
            <p:ph type="ftr" sz="quarter" idx="11"/>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E4511FB6-2D34-4C47-B7C5-C631FE90B438}"/>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2376100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B4BEAD-0563-5A41-84C6-DEB72A3F74EA}"/>
              </a:ext>
            </a:extLst>
          </p:cNvPr>
          <p:cNvSpPr>
            <a:spLocks noGrp="1"/>
          </p:cNvSpPr>
          <p:nvPr>
            <p:ph type="dt" sz="half" idx="10"/>
          </p:nvPr>
        </p:nvSpPr>
        <p:spPr/>
        <p:txBody>
          <a:bodyPr/>
          <a:lstStyle/>
          <a:p>
            <a:fld id="{7B2BA833-BB94-5B41-B78B-9210F31F5BE8}" type="datetime4">
              <a:rPr lang="en-US" smtClean="0"/>
              <a:t>July 11, 2020</a:t>
            </a:fld>
            <a:endParaRPr lang="en-US" dirty="0"/>
          </a:p>
        </p:txBody>
      </p:sp>
      <p:sp>
        <p:nvSpPr>
          <p:cNvPr id="3" name="Footer Placeholder 2">
            <a:extLst>
              <a:ext uri="{FF2B5EF4-FFF2-40B4-BE49-F238E27FC236}">
                <a16:creationId xmlns:a16="http://schemas.microsoft.com/office/drawing/2014/main" id="{CFD08A24-FF68-2D49-AC97-89ABD24F0798}"/>
              </a:ext>
            </a:extLst>
          </p:cNvPr>
          <p:cNvSpPr>
            <a:spLocks noGrp="1"/>
          </p:cNvSpPr>
          <p:nvPr>
            <p:ph type="ftr" sz="quarter" idx="11"/>
          </p:nvPr>
        </p:nvSpPr>
        <p:spPr/>
        <p:txBody>
          <a:bodyPr/>
          <a:lstStyle/>
          <a:p>
            <a:r>
              <a:rPr lang="en-US" dirty="0"/>
              <a:t>Powered by Howard Innovation</a:t>
            </a:r>
          </a:p>
        </p:txBody>
      </p:sp>
      <p:sp>
        <p:nvSpPr>
          <p:cNvPr id="4" name="Slide Number Placeholder 3">
            <a:extLst>
              <a:ext uri="{FF2B5EF4-FFF2-40B4-BE49-F238E27FC236}">
                <a16:creationId xmlns:a16="http://schemas.microsoft.com/office/drawing/2014/main" id="{2FF31EC9-96A8-3246-9EF7-8F8DC104D2E0}"/>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2379965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D5EF-9ACD-3B4D-999D-4740E04E59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368BA8-690E-4846-91E9-52EEA5E1D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88A1FB-B10A-4741-AE1E-D2F21FA8B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697938-CF62-F64B-AE91-FEBEF7FC6BB0}"/>
              </a:ext>
            </a:extLst>
          </p:cNvPr>
          <p:cNvSpPr>
            <a:spLocks noGrp="1"/>
          </p:cNvSpPr>
          <p:nvPr>
            <p:ph type="dt" sz="half" idx="10"/>
          </p:nvPr>
        </p:nvSpPr>
        <p:spPr/>
        <p:txBody>
          <a:bodyPr/>
          <a:lstStyle/>
          <a:p>
            <a:fld id="{681222F1-6E1D-3945-B02C-22EA3A8D5698}" type="datetime4">
              <a:rPr lang="en-US" smtClean="0"/>
              <a:t>July 11, 2020</a:t>
            </a:fld>
            <a:endParaRPr lang="en-US" dirty="0"/>
          </a:p>
        </p:txBody>
      </p:sp>
      <p:sp>
        <p:nvSpPr>
          <p:cNvPr id="6" name="Footer Placeholder 5">
            <a:extLst>
              <a:ext uri="{FF2B5EF4-FFF2-40B4-BE49-F238E27FC236}">
                <a16:creationId xmlns:a16="http://schemas.microsoft.com/office/drawing/2014/main" id="{5BD59D67-25B6-A847-A1D1-65B0454429F6}"/>
              </a:ext>
            </a:extLst>
          </p:cNvPr>
          <p:cNvSpPr>
            <a:spLocks noGrp="1"/>
          </p:cNvSpPr>
          <p:nvPr>
            <p:ph type="ftr" sz="quarter" idx="11"/>
          </p:nvPr>
        </p:nvSpPr>
        <p:spPr/>
        <p:txBody>
          <a:bodyPr/>
          <a:lstStyle/>
          <a:p>
            <a:r>
              <a:rPr lang="en-US" dirty="0"/>
              <a:t>Powered by Howard Innovation</a:t>
            </a:r>
          </a:p>
        </p:txBody>
      </p:sp>
      <p:sp>
        <p:nvSpPr>
          <p:cNvPr id="7" name="Slide Number Placeholder 6">
            <a:extLst>
              <a:ext uri="{FF2B5EF4-FFF2-40B4-BE49-F238E27FC236}">
                <a16:creationId xmlns:a16="http://schemas.microsoft.com/office/drawing/2014/main" id="{6AF17CC4-3B2F-9248-9E86-B8EEE89CD884}"/>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447577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593C4-9579-8E43-8D9B-62D403678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CFDC27-120E-C447-90D7-8D0049FEEF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6A7CE5-8E36-ED48-8018-9A71ADF63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F00FBF-9638-1E44-8F81-1916FA86C00F}"/>
              </a:ext>
            </a:extLst>
          </p:cNvPr>
          <p:cNvSpPr>
            <a:spLocks noGrp="1"/>
          </p:cNvSpPr>
          <p:nvPr>
            <p:ph type="dt" sz="half" idx="10"/>
          </p:nvPr>
        </p:nvSpPr>
        <p:spPr/>
        <p:txBody>
          <a:bodyPr/>
          <a:lstStyle/>
          <a:p>
            <a:fld id="{B7163444-631E-2E47-A8A5-6BAFB58299BE}" type="datetime4">
              <a:rPr lang="en-US" smtClean="0"/>
              <a:t>July 11, 2020</a:t>
            </a:fld>
            <a:endParaRPr lang="en-US" dirty="0"/>
          </a:p>
        </p:txBody>
      </p:sp>
      <p:sp>
        <p:nvSpPr>
          <p:cNvPr id="6" name="Footer Placeholder 5">
            <a:extLst>
              <a:ext uri="{FF2B5EF4-FFF2-40B4-BE49-F238E27FC236}">
                <a16:creationId xmlns:a16="http://schemas.microsoft.com/office/drawing/2014/main" id="{2E2C9CD0-C3E9-0C4E-81DD-8120B91CDB7E}"/>
              </a:ext>
            </a:extLst>
          </p:cNvPr>
          <p:cNvSpPr>
            <a:spLocks noGrp="1"/>
          </p:cNvSpPr>
          <p:nvPr>
            <p:ph type="ftr" sz="quarter" idx="11"/>
          </p:nvPr>
        </p:nvSpPr>
        <p:spPr/>
        <p:txBody>
          <a:bodyPr/>
          <a:lstStyle/>
          <a:p>
            <a:r>
              <a:rPr lang="en-US" dirty="0"/>
              <a:t>Powered by Howard Innovation</a:t>
            </a:r>
          </a:p>
        </p:txBody>
      </p:sp>
      <p:sp>
        <p:nvSpPr>
          <p:cNvPr id="7" name="Slide Number Placeholder 6">
            <a:extLst>
              <a:ext uri="{FF2B5EF4-FFF2-40B4-BE49-F238E27FC236}">
                <a16:creationId xmlns:a16="http://schemas.microsoft.com/office/drawing/2014/main" id="{B7206742-26BB-0146-B069-32382CAED1E2}"/>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4017759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A close up of a logo&#10;&#10;Description automatically generated">
            <a:extLst>
              <a:ext uri="{FF2B5EF4-FFF2-40B4-BE49-F238E27FC236}">
                <a16:creationId xmlns:a16="http://schemas.microsoft.com/office/drawing/2014/main" id="{19942283-8E13-044D-B941-1A08368A05A6}"/>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603513F-16AD-394F-B31B-29E2F02F5DC7}"/>
              </a:ext>
            </a:extLst>
          </p:cNvPr>
          <p:cNvSpPr>
            <a:spLocks noGrp="1"/>
          </p:cNvSpPr>
          <p:nvPr>
            <p:ph type="title"/>
          </p:nvPr>
        </p:nvSpPr>
        <p:spPr>
          <a:xfrm>
            <a:off x="304800" y="326625"/>
            <a:ext cx="11535878" cy="1325563"/>
          </a:xfrm>
          <a:prstGeom prst="rect">
            <a:avLst/>
          </a:prstGeom>
        </p:spPr>
        <p:txBody>
          <a:bodyPr vert="horz" lIns="0" tIns="45720" rIns="0" bIns="45720" rtlCol="0" anchor="b">
            <a:normAutofit/>
          </a:bodyPr>
          <a:lstStyle/>
          <a:p>
            <a:r>
              <a:rPr lang="en-US" dirty="0"/>
              <a:t>TITLE HERE</a:t>
            </a:r>
          </a:p>
        </p:txBody>
      </p:sp>
      <p:sp>
        <p:nvSpPr>
          <p:cNvPr id="3" name="Text Placeholder 2">
            <a:extLst>
              <a:ext uri="{FF2B5EF4-FFF2-40B4-BE49-F238E27FC236}">
                <a16:creationId xmlns:a16="http://schemas.microsoft.com/office/drawing/2014/main" id="{01CD272A-E3E2-6E40-8413-D95B1A952D64}"/>
              </a:ext>
            </a:extLst>
          </p:cNvPr>
          <p:cNvSpPr>
            <a:spLocks noGrp="1"/>
          </p:cNvSpPr>
          <p:nvPr>
            <p:ph type="body" idx="1"/>
          </p:nvPr>
        </p:nvSpPr>
        <p:spPr>
          <a:xfrm>
            <a:off x="304799" y="1825625"/>
            <a:ext cx="11535877" cy="389178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BB3F65-CF5D-5347-89EA-69D0C2CF0283}"/>
              </a:ext>
            </a:extLst>
          </p:cNvPr>
          <p:cNvSpPr>
            <a:spLocks noGrp="1"/>
          </p:cNvSpPr>
          <p:nvPr>
            <p:ph type="dt" sz="half" idx="2"/>
          </p:nvPr>
        </p:nvSpPr>
        <p:spPr>
          <a:xfrm>
            <a:off x="10153584" y="6289421"/>
            <a:ext cx="1280962" cy="291797"/>
          </a:xfrm>
          <a:prstGeom prst="rect">
            <a:avLst/>
          </a:prstGeom>
        </p:spPr>
        <p:txBody>
          <a:bodyPr vert="horz" lIns="0" tIns="45720" rIns="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A4797587-A160-5F42-9EC0-CFE898965DB1}" type="datetime4">
              <a:rPr lang="en-US" smtClean="0"/>
              <a:t>July 11, 2020</a:t>
            </a:fld>
            <a:endParaRPr lang="en-US" dirty="0"/>
          </a:p>
        </p:txBody>
      </p:sp>
      <p:sp>
        <p:nvSpPr>
          <p:cNvPr id="5" name="Footer Placeholder 4">
            <a:extLst>
              <a:ext uri="{FF2B5EF4-FFF2-40B4-BE49-F238E27FC236}">
                <a16:creationId xmlns:a16="http://schemas.microsoft.com/office/drawing/2014/main" id="{4EADE7BE-B379-B546-A466-4F2CFFFDBBDD}"/>
              </a:ext>
            </a:extLst>
          </p:cNvPr>
          <p:cNvSpPr>
            <a:spLocks noGrp="1"/>
          </p:cNvSpPr>
          <p:nvPr>
            <p:ph type="ftr" sz="quarter" idx="3"/>
          </p:nvPr>
        </p:nvSpPr>
        <p:spPr>
          <a:xfrm>
            <a:off x="2584383" y="6286671"/>
            <a:ext cx="7549949" cy="291797"/>
          </a:xfrm>
          <a:prstGeom prst="rect">
            <a:avLst/>
          </a:prstGeom>
        </p:spPr>
        <p:txBody>
          <a:bodyPr vert="horz" lIns="0" tIns="45720" rIns="91440" bIns="45720" rtlCol="0" anchor="ctr"/>
          <a:lstStyle>
            <a:lvl1pPr algn="l">
              <a:defRPr sz="1000" b="0" i="1">
                <a:solidFill>
                  <a:srgbClr val="0B9EDA"/>
                </a:solidFill>
                <a:latin typeface="Arial" panose="020B0604020202020204" pitchFamily="34" charset="0"/>
                <a:cs typeface="Arial" panose="020B0604020202020204" pitchFamily="34" charset="0"/>
              </a:defRPr>
            </a:lvl1pPr>
          </a:lstStyle>
          <a:p>
            <a:r>
              <a:rPr lang="en-US" dirty="0"/>
              <a:t>Powered by Howard Innovation</a:t>
            </a:r>
          </a:p>
        </p:txBody>
      </p:sp>
      <p:sp>
        <p:nvSpPr>
          <p:cNvPr id="6" name="Slide Number Placeholder 5">
            <a:extLst>
              <a:ext uri="{FF2B5EF4-FFF2-40B4-BE49-F238E27FC236}">
                <a16:creationId xmlns:a16="http://schemas.microsoft.com/office/drawing/2014/main" id="{24520BD9-4349-3343-AEF6-D971460D022E}"/>
              </a:ext>
            </a:extLst>
          </p:cNvPr>
          <p:cNvSpPr>
            <a:spLocks noGrp="1"/>
          </p:cNvSpPr>
          <p:nvPr>
            <p:ph type="sldNum" sz="quarter" idx="4"/>
          </p:nvPr>
        </p:nvSpPr>
        <p:spPr>
          <a:xfrm>
            <a:off x="11430000" y="6286671"/>
            <a:ext cx="410678" cy="291797"/>
          </a:xfrm>
          <a:prstGeom prst="rect">
            <a:avLst/>
          </a:prstGeom>
        </p:spPr>
        <p:txBody>
          <a:bodyPr vert="horz" lIns="0" tIns="45720" rIns="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r>
              <a:rPr lang="en-US" dirty="0"/>
              <a:t>| </a:t>
            </a:r>
            <a:fld id="{1D16B7BE-58DB-2A4D-A10D-B4C560DEC8E3}" type="slidenum">
              <a:rPr lang="en-US" smtClean="0"/>
              <a:pPr/>
              <a:t>‹#›</a:t>
            </a:fld>
            <a:endParaRPr lang="en-US" dirty="0"/>
          </a:p>
        </p:txBody>
      </p:sp>
      <p:pic>
        <p:nvPicPr>
          <p:cNvPr id="27" name="Picture 26">
            <a:extLst>
              <a:ext uri="{FF2B5EF4-FFF2-40B4-BE49-F238E27FC236}">
                <a16:creationId xmlns:a16="http://schemas.microsoft.com/office/drawing/2014/main" id="{4FAC062B-B510-D346-BD51-6C49C9AAA3F7}"/>
              </a:ext>
            </a:extLst>
          </p:cNvPr>
          <p:cNvPicPr>
            <a:picLocks noChangeAspect="1"/>
          </p:cNvPicPr>
          <p:nvPr userDrawn="1"/>
        </p:nvPicPr>
        <p:blipFill>
          <a:blip r:embed="rId14"/>
          <a:stretch>
            <a:fillRect/>
          </a:stretch>
        </p:blipFill>
        <p:spPr>
          <a:xfrm>
            <a:off x="304800" y="6172856"/>
            <a:ext cx="2091891" cy="380343"/>
          </a:xfrm>
          <a:prstGeom prst="rect">
            <a:avLst/>
          </a:prstGeom>
        </p:spPr>
      </p:pic>
    </p:spTree>
    <p:extLst>
      <p:ext uri="{BB962C8B-B14F-4D97-AF65-F5344CB8AC3E}">
        <p14:creationId xmlns:p14="http://schemas.microsoft.com/office/powerpoint/2010/main" val="1407449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000" kern="1200">
          <a:solidFill>
            <a:srgbClr val="002B64"/>
          </a:solidFill>
          <a:latin typeface="Arial" panose="020B0604020202020204" pitchFamily="34" charset="0"/>
          <a:ea typeface="Verdana" panose="020B0604030504040204" pitchFamily="34" charset="0"/>
          <a:cs typeface="Arial" panose="020B0604020202020204" pitchFamily="34" charset="0"/>
        </a:defRPr>
      </a:lvl1pPr>
    </p:titleStyle>
    <p:bodyStyle>
      <a:lvl1pPr marL="180975" indent="-180975" algn="l" defTabSz="914400" rtl="0" eaLnBrk="1" latinLnBrk="0" hangingPunct="1">
        <a:lnSpc>
          <a:spcPct val="90000"/>
        </a:lnSpc>
        <a:spcBef>
          <a:spcPts val="1000"/>
        </a:spcBef>
        <a:buFont typeface="Arial" panose="020B0604020202020204" pitchFamily="34" charset="0"/>
        <a:buChar char="•"/>
        <a:tabLst/>
        <a:defRPr sz="2400" kern="1200">
          <a:solidFill>
            <a:srgbClr val="666666"/>
          </a:solidFill>
          <a:latin typeface="Arial" panose="020B0604020202020204" pitchFamily="34" charset="0"/>
          <a:ea typeface="Verdana" panose="020B0604030504040204" pitchFamily="34" charset="0"/>
          <a:cs typeface="Arial" panose="020B0604020202020204" pitchFamily="34" charset="0"/>
        </a:defRPr>
      </a:lvl1pPr>
      <a:lvl2pPr marL="633413" indent="-176213" algn="l" defTabSz="914400" rtl="0" eaLnBrk="1" latinLnBrk="0" hangingPunct="1">
        <a:lnSpc>
          <a:spcPct val="90000"/>
        </a:lnSpc>
        <a:spcBef>
          <a:spcPts val="500"/>
        </a:spcBef>
        <a:buFont typeface="Arial" panose="020B0604020202020204" pitchFamily="34" charset="0"/>
        <a:buChar char="•"/>
        <a:tabLst/>
        <a:defRPr sz="2000" kern="1200">
          <a:solidFill>
            <a:srgbClr val="666666"/>
          </a:solidFill>
          <a:latin typeface="Arial" panose="020B0604020202020204" pitchFamily="34" charset="0"/>
          <a:ea typeface="Verdana" panose="020B0604030504040204" pitchFamily="34" charset="0"/>
          <a:cs typeface="Arial" panose="020B0604020202020204" pitchFamily="34" charset="0"/>
        </a:defRPr>
      </a:lvl2pPr>
      <a:lvl3pPr marL="1087438" indent="-173038" algn="l" defTabSz="914400" rtl="0" eaLnBrk="1" latinLnBrk="0" hangingPunct="1">
        <a:lnSpc>
          <a:spcPct val="90000"/>
        </a:lnSpc>
        <a:spcBef>
          <a:spcPts val="500"/>
        </a:spcBef>
        <a:buFont typeface="Arial" panose="020B0604020202020204" pitchFamily="34" charset="0"/>
        <a:buChar char="•"/>
        <a:tabLst/>
        <a:defRPr sz="1800" kern="1200">
          <a:solidFill>
            <a:srgbClr val="666666"/>
          </a:solidFill>
          <a:latin typeface="Arial" panose="020B0604020202020204" pitchFamily="34" charset="0"/>
          <a:ea typeface="Verdana" panose="020B0604030504040204" pitchFamily="34" charset="0"/>
          <a:cs typeface="Arial" panose="020B0604020202020204" pitchFamily="34" charset="0"/>
        </a:defRPr>
      </a:lvl3pPr>
      <a:lvl4pPr marL="1552575" indent="-180975" algn="l" defTabSz="914400" rtl="0" eaLnBrk="1" latinLnBrk="0" hangingPunct="1">
        <a:lnSpc>
          <a:spcPct val="90000"/>
        </a:lnSpc>
        <a:spcBef>
          <a:spcPts val="500"/>
        </a:spcBef>
        <a:buFont typeface="Arial" panose="020B0604020202020204" pitchFamily="34" charset="0"/>
        <a:buChar char="•"/>
        <a:tabLst/>
        <a:defRPr sz="1600" kern="1200">
          <a:solidFill>
            <a:srgbClr val="666666"/>
          </a:solidFill>
          <a:latin typeface="Arial" panose="020B0604020202020204" pitchFamily="34" charset="0"/>
          <a:ea typeface="Verdana" panose="020B0604030504040204" pitchFamily="34" charset="0"/>
          <a:cs typeface="Arial" panose="020B0604020202020204" pitchFamily="34" charset="0"/>
        </a:defRPr>
      </a:lvl4pPr>
      <a:lvl5pPr marL="1949450" indent="-120650" algn="l" defTabSz="914400" rtl="0" eaLnBrk="1" latinLnBrk="0" hangingPunct="1">
        <a:lnSpc>
          <a:spcPct val="90000"/>
        </a:lnSpc>
        <a:spcBef>
          <a:spcPts val="500"/>
        </a:spcBef>
        <a:buFont typeface="Arial" panose="020B0604020202020204" pitchFamily="34" charset="0"/>
        <a:buChar char="•"/>
        <a:tabLst/>
        <a:defRPr sz="1300" kern="1200">
          <a:solidFill>
            <a:srgbClr val="666666"/>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7464" userDrawn="1">
          <p15:clr>
            <a:srgbClr val="F26B43"/>
          </p15:clr>
        </p15:guide>
        <p15:guide id="5" orient="horz" pos="192" userDrawn="1">
          <p15:clr>
            <a:srgbClr val="F26B43"/>
          </p15:clr>
        </p15:guide>
        <p15:guide id="6" orient="horz" pos="4152" userDrawn="1">
          <p15:clr>
            <a:srgbClr val="F26B43"/>
          </p15:clr>
        </p15:guide>
        <p15:guide id="7"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48.png"/><Relationship Id="rId7" Type="http://schemas.openxmlformats.org/officeDocument/2006/relationships/image" Target="../media/image52.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6.tiff"/><Relationship Id="rId4" Type="http://schemas.openxmlformats.org/officeDocument/2006/relationships/image" Target="../media/image55.tif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31AA84-2477-9A49-B16F-C45E06E5084E}"/>
              </a:ext>
            </a:extLst>
          </p:cNvPr>
          <p:cNvSpPr>
            <a:spLocks noGrp="1"/>
          </p:cNvSpPr>
          <p:nvPr>
            <p:ph type="title"/>
          </p:nvPr>
        </p:nvSpPr>
        <p:spPr>
          <a:xfrm>
            <a:off x="2879674" y="3050839"/>
            <a:ext cx="6428759" cy="1162346"/>
          </a:xfrm>
        </p:spPr>
        <p:txBody>
          <a:bodyPr>
            <a:noAutofit/>
          </a:bodyPr>
          <a:lstStyle/>
          <a:p>
            <a:r>
              <a:rPr lang="en-US" sz="8000" b="1" dirty="0">
                <a:latin typeface="Arial Black" panose="020B0604020202020204" pitchFamily="34" charset="0"/>
                <a:cs typeface="Arial Black" panose="020B0604020202020204" pitchFamily="34" charset="0"/>
              </a:rPr>
              <a:t>WELCOME</a:t>
            </a:r>
          </a:p>
        </p:txBody>
      </p:sp>
      <p:sp>
        <p:nvSpPr>
          <p:cNvPr id="10" name="Subtitle 9">
            <a:extLst>
              <a:ext uri="{FF2B5EF4-FFF2-40B4-BE49-F238E27FC236}">
                <a16:creationId xmlns:a16="http://schemas.microsoft.com/office/drawing/2014/main" id="{7874D24E-8BDE-6144-8AF8-743266F9E1D3}"/>
              </a:ext>
            </a:extLst>
          </p:cNvPr>
          <p:cNvSpPr>
            <a:spLocks noGrp="1"/>
          </p:cNvSpPr>
          <p:nvPr>
            <p:ph type="subTitle" idx="1"/>
          </p:nvPr>
        </p:nvSpPr>
        <p:spPr>
          <a:xfrm>
            <a:off x="4158121" y="4366114"/>
            <a:ext cx="2088682" cy="380343"/>
          </a:xfrm>
        </p:spPr>
        <p:txBody>
          <a:bodyPr>
            <a:normAutofit lnSpcReduction="10000"/>
          </a:bodyPr>
          <a:lstStyle/>
          <a:p>
            <a:pPr algn="l"/>
            <a:r>
              <a:rPr lang="en-US" sz="2000" dirty="0">
                <a:solidFill>
                  <a:schemeClr val="bg1"/>
                </a:solidFill>
              </a:rPr>
              <a:t>Presented by </a:t>
            </a:r>
            <a:r>
              <a:rPr lang="en-US" sz="2200" dirty="0">
                <a:solidFill>
                  <a:srgbClr val="666666"/>
                </a:solidFill>
              </a:rPr>
              <a:t>|</a:t>
            </a:r>
          </a:p>
        </p:txBody>
      </p:sp>
      <p:pic>
        <p:nvPicPr>
          <p:cNvPr id="11" name="Picture 10">
            <a:extLst>
              <a:ext uri="{FF2B5EF4-FFF2-40B4-BE49-F238E27FC236}">
                <a16:creationId xmlns:a16="http://schemas.microsoft.com/office/drawing/2014/main" id="{04F7B650-AAEE-E64B-BA9F-E4CCAF7FE906}"/>
              </a:ext>
            </a:extLst>
          </p:cNvPr>
          <p:cNvPicPr>
            <a:picLocks noChangeAspect="1"/>
          </p:cNvPicPr>
          <p:nvPr/>
        </p:nvPicPr>
        <p:blipFill>
          <a:blip r:embed="rId3"/>
          <a:stretch>
            <a:fillRect/>
          </a:stretch>
        </p:blipFill>
        <p:spPr>
          <a:xfrm>
            <a:off x="5964459" y="4366114"/>
            <a:ext cx="2091891" cy="380343"/>
          </a:xfrm>
          <a:prstGeom prst="rect">
            <a:avLst/>
          </a:prstGeom>
        </p:spPr>
      </p:pic>
      <p:pic>
        <p:nvPicPr>
          <p:cNvPr id="4" name="Picture 3">
            <a:extLst>
              <a:ext uri="{FF2B5EF4-FFF2-40B4-BE49-F238E27FC236}">
                <a16:creationId xmlns:a16="http://schemas.microsoft.com/office/drawing/2014/main" id="{81DF0625-1DAA-3849-B11C-E5883A501417}"/>
              </a:ext>
            </a:extLst>
          </p:cNvPr>
          <p:cNvPicPr>
            <a:picLocks noChangeAspect="1"/>
          </p:cNvPicPr>
          <p:nvPr/>
        </p:nvPicPr>
        <p:blipFill>
          <a:blip r:embed="rId4"/>
          <a:stretch>
            <a:fillRect/>
          </a:stretch>
        </p:blipFill>
        <p:spPr>
          <a:xfrm>
            <a:off x="2879674" y="2336275"/>
            <a:ext cx="6428760" cy="510391"/>
          </a:xfrm>
          <a:prstGeom prst="rect">
            <a:avLst/>
          </a:prstGeom>
        </p:spPr>
      </p:pic>
    </p:spTree>
    <p:extLst>
      <p:ext uri="{BB962C8B-B14F-4D97-AF65-F5344CB8AC3E}">
        <p14:creationId xmlns:p14="http://schemas.microsoft.com/office/powerpoint/2010/main" val="958328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10</a:t>
            </a:fld>
            <a:endParaRPr lang="en-US" dirty="0"/>
          </a:p>
        </p:txBody>
      </p:sp>
      <p:grpSp>
        <p:nvGrpSpPr>
          <p:cNvPr id="6" name="Group 5">
            <a:extLst>
              <a:ext uri="{FF2B5EF4-FFF2-40B4-BE49-F238E27FC236}">
                <a16:creationId xmlns:a16="http://schemas.microsoft.com/office/drawing/2014/main" id="{35BECE6A-DCC9-CC4B-91F0-7B2D59955750}"/>
              </a:ext>
            </a:extLst>
          </p:cNvPr>
          <p:cNvGrpSpPr/>
          <p:nvPr/>
        </p:nvGrpSpPr>
        <p:grpSpPr>
          <a:xfrm>
            <a:off x="2094358" y="4462795"/>
            <a:ext cx="8529998" cy="830997"/>
            <a:chOff x="2263897" y="4462795"/>
            <a:chExt cx="8529998" cy="830997"/>
          </a:xfrm>
        </p:grpSpPr>
        <p:sp>
          <p:nvSpPr>
            <p:cNvPr id="18" name="TextBox 17">
              <a:extLst>
                <a:ext uri="{FF2B5EF4-FFF2-40B4-BE49-F238E27FC236}">
                  <a16:creationId xmlns:a16="http://schemas.microsoft.com/office/drawing/2014/main" id="{0BB861A9-1FE3-7946-B796-C06CD5012DDF}"/>
                </a:ext>
              </a:extLst>
            </p:cNvPr>
            <p:cNvSpPr txBox="1"/>
            <p:nvPr/>
          </p:nvSpPr>
          <p:spPr>
            <a:xfrm>
              <a:off x="3173742" y="4555502"/>
              <a:ext cx="7620153"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HOWARD SUBSTATION PLANT</a:t>
              </a:r>
            </a:p>
          </p:txBody>
        </p:sp>
        <p:grpSp>
          <p:nvGrpSpPr>
            <p:cNvPr id="25" name="Group 24">
              <a:extLst>
                <a:ext uri="{FF2B5EF4-FFF2-40B4-BE49-F238E27FC236}">
                  <a16:creationId xmlns:a16="http://schemas.microsoft.com/office/drawing/2014/main" id="{DB0B3479-6EBC-6147-BA1F-0A3EEF5C8327}"/>
                </a:ext>
              </a:extLst>
            </p:cNvPr>
            <p:cNvGrpSpPr/>
            <p:nvPr/>
          </p:nvGrpSpPr>
          <p:grpSpPr>
            <a:xfrm>
              <a:off x="2263897" y="4462795"/>
              <a:ext cx="900297" cy="830997"/>
              <a:chOff x="10354019" y="2167987"/>
              <a:chExt cx="891654" cy="959912"/>
            </a:xfrm>
          </p:grpSpPr>
          <p:sp>
            <p:nvSpPr>
              <p:cNvPr id="26" name="TextBox 25">
                <a:extLst>
                  <a:ext uri="{FF2B5EF4-FFF2-40B4-BE49-F238E27FC236}">
                    <a16:creationId xmlns:a16="http://schemas.microsoft.com/office/drawing/2014/main" id="{53B4A9D6-E890-574D-AE2F-9C98EDC77CC9}"/>
                  </a:ext>
                </a:extLst>
              </p:cNvPr>
              <p:cNvSpPr txBox="1"/>
              <p:nvPr/>
            </p:nvSpPr>
            <p:spPr>
              <a:xfrm>
                <a:off x="10403236"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27" name="Rectangle: Rounded Corners 28">
                <a:extLst>
                  <a:ext uri="{FF2B5EF4-FFF2-40B4-BE49-F238E27FC236}">
                    <a16:creationId xmlns:a16="http://schemas.microsoft.com/office/drawing/2014/main" id="{CBDAB3AC-5123-1A4B-A7CB-94DBEB73C427}"/>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8" name="TextBox 27">
            <a:extLst>
              <a:ext uri="{FF2B5EF4-FFF2-40B4-BE49-F238E27FC236}">
                <a16:creationId xmlns:a16="http://schemas.microsoft.com/office/drawing/2014/main" id="{526CCEAB-F1B7-9643-AC2A-5044E2EF10D6}"/>
              </a:ext>
            </a:extLst>
          </p:cNvPr>
          <p:cNvSpPr txBox="1"/>
          <p:nvPr/>
        </p:nvSpPr>
        <p:spPr>
          <a:xfrm>
            <a:off x="5020547" y="5328566"/>
            <a:ext cx="2175383" cy="338554"/>
          </a:xfrm>
          <a:prstGeom prst="rect">
            <a:avLst/>
          </a:prstGeom>
          <a:noFill/>
        </p:spPr>
        <p:txBody>
          <a:bodyPr wrap="square" rtlCol="0">
            <a:spAutoFit/>
          </a:bodyPr>
          <a:lstStyle/>
          <a:p>
            <a:pPr algn="ctr"/>
            <a:r>
              <a:rPr lang="en-US" sz="1600" dirty="0">
                <a:solidFill>
                  <a:schemeClr val="tx1">
                    <a:lumMod val="50000"/>
                    <a:lumOff val="50000"/>
                  </a:schemeClr>
                </a:solidFill>
                <a:latin typeface="Arial" panose="020B0604020202020204" pitchFamily="34" charset="0"/>
                <a:cs typeface="Arial" panose="020B0604020202020204" pitchFamily="34" charset="0"/>
              </a:rPr>
              <a:t>Ellisville, Mississippi</a:t>
            </a:r>
          </a:p>
        </p:txBody>
      </p:sp>
      <p:pic>
        <p:nvPicPr>
          <p:cNvPr id="13" name="Picture 12" descr="A large green field with trees in the background&#10;&#10;Description automatically generated">
            <a:extLst>
              <a:ext uri="{FF2B5EF4-FFF2-40B4-BE49-F238E27FC236}">
                <a16:creationId xmlns:a16="http://schemas.microsoft.com/office/drawing/2014/main" id="{09C5D3E6-6B56-CA4E-8751-6701B7C74AE1}"/>
              </a:ext>
            </a:extLst>
          </p:cNvPr>
          <p:cNvPicPr>
            <a:picLocks noChangeAspect="1"/>
          </p:cNvPicPr>
          <p:nvPr/>
        </p:nvPicPr>
        <p:blipFill rotWithShape="1">
          <a:blip r:embed="rId3"/>
          <a:srcRect t="15179" b="39414"/>
          <a:stretch/>
        </p:blipFill>
        <p:spPr>
          <a:xfrm>
            <a:off x="-12750" y="0"/>
            <a:ext cx="12214689" cy="3695700"/>
          </a:xfrm>
          <a:prstGeom prst="rect">
            <a:avLst/>
          </a:prstGeom>
        </p:spPr>
      </p:pic>
    </p:spTree>
    <p:extLst>
      <p:ext uri="{BB962C8B-B14F-4D97-AF65-F5344CB8AC3E}">
        <p14:creationId xmlns:p14="http://schemas.microsoft.com/office/powerpoint/2010/main" val="3535893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11</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2810415" y="507678"/>
            <a:ext cx="7685309"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HOWARD POWER SOLUTIONS</a:t>
            </a:r>
          </a:p>
        </p:txBody>
      </p:sp>
      <p:sp>
        <p:nvSpPr>
          <p:cNvPr id="25" name="TextBox 24">
            <a:extLst>
              <a:ext uri="{FF2B5EF4-FFF2-40B4-BE49-F238E27FC236}">
                <a16:creationId xmlns:a16="http://schemas.microsoft.com/office/drawing/2014/main" id="{C66AFF5C-F4A1-244C-B2A7-76F9FE519D5F}"/>
              </a:ext>
            </a:extLst>
          </p:cNvPr>
          <p:cNvSpPr txBox="1"/>
          <p:nvPr/>
        </p:nvSpPr>
        <p:spPr>
          <a:xfrm>
            <a:off x="7917479" y="1497497"/>
            <a:ext cx="3264278" cy="3159839"/>
          </a:xfrm>
          <a:prstGeom prst="rect">
            <a:avLst/>
          </a:prstGeom>
          <a:noFill/>
        </p:spPr>
        <p:txBody>
          <a:bodyPr wrap="square" rtlCol="0">
            <a:spAutoFit/>
          </a:bodyPr>
          <a:lstStyle/>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Distribution Transformers</a:t>
            </a:r>
          </a:p>
          <a:p>
            <a:pPr marL="285750" indent="-285750">
              <a:lnSpc>
                <a:spcPts val="2000"/>
              </a:lnSpc>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Small Power Transformers</a:t>
            </a:r>
          </a:p>
          <a:p>
            <a:pPr marL="285750" indent="-285750">
              <a:lnSpc>
                <a:spcPts val="2000"/>
              </a:lnSpc>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Medium Power Transformers</a:t>
            </a:r>
          </a:p>
          <a:p>
            <a:pPr marL="285750" indent="-285750">
              <a:lnSpc>
                <a:spcPts val="2000"/>
              </a:lnSpc>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Voltage Regulators</a:t>
            </a:r>
          </a:p>
          <a:p>
            <a:pPr marL="285750" indent="-285750">
              <a:lnSpc>
                <a:spcPts val="2000"/>
              </a:lnSpc>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Transformer Components</a:t>
            </a:r>
          </a:p>
          <a:p>
            <a:pPr marL="285750" indent="-285750">
              <a:lnSpc>
                <a:spcPts val="2000"/>
              </a:lnSpc>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Metal Enclosures</a:t>
            </a:r>
          </a:p>
          <a:p>
            <a:pPr marL="285750" indent="-285750">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55FCA84A-9EC4-AB40-9B22-BF75589CEE2C}"/>
              </a:ext>
            </a:extLst>
          </p:cNvPr>
          <p:cNvCxnSpPr/>
          <p:nvPr/>
        </p:nvCxnSpPr>
        <p:spPr>
          <a:xfrm>
            <a:off x="7732418" y="1497497"/>
            <a:ext cx="0" cy="434008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A84AE42F-5C6D-5946-A01B-C0FCDB2CA32D}"/>
              </a:ext>
            </a:extLst>
          </p:cNvPr>
          <p:cNvGrpSpPr/>
          <p:nvPr/>
        </p:nvGrpSpPr>
        <p:grpSpPr>
          <a:xfrm>
            <a:off x="1900593" y="414971"/>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32688C3D-3672-E147-A504-443AF65D60A5}"/>
              </a:ext>
            </a:extLst>
          </p:cNvPr>
          <p:cNvPicPr>
            <a:picLocks noChangeAspect="1"/>
          </p:cNvPicPr>
          <p:nvPr/>
        </p:nvPicPr>
        <p:blipFill>
          <a:blip r:embed="rId3"/>
          <a:srcRect/>
          <a:stretch/>
        </p:blipFill>
        <p:spPr>
          <a:xfrm>
            <a:off x="1209908" y="1497497"/>
            <a:ext cx="6076121" cy="4340087"/>
          </a:xfrm>
          <a:prstGeom prst="rect">
            <a:avLst/>
          </a:prstGeom>
        </p:spPr>
      </p:pic>
    </p:spTree>
    <p:extLst>
      <p:ext uri="{BB962C8B-B14F-4D97-AF65-F5344CB8AC3E}">
        <p14:creationId xmlns:p14="http://schemas.microsoft.com/office/powerpoint/2010/main" val="3176749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12</a:t>
            </a:fld>
            <a:endParaRPr lang="en-US" dirty="0"/>
          </a:p>
        </p:txBody>
      </p:sp>
      <p:pic>
        <p:nvPicPr>
          <p:cNvPr id="12" name="Picture 11" descr="A view of a city&#10;&#10;Description automatically generated">
            <a:extLst>
              <a:ext uri="{FF2B5EF4-FFF2-40B4-BE49-F238E27FC236}">
                <a16:creationId xmlns:a16="http://schemas.microsoft.com/office/drawing/2014/main" id="{CCAF4B36-BEA9-9F49-85C5-4973461485D2}"/>
              </a:ext>
            </a:extLst>
          </p:cNvPr>
          <p:cNvPicPr>
            <a:picLocks noChangeAspect="1"/>
          </p:cNvPicPr>
          <p:nvPr/>
        </p:nvPicPr>
        <p:blipFill rotWithShape="1">
          <a:blip r:embed="rId3"/>
          <a:srcRect l="4903" t="32547" r="2957" b="32581"/>
          <a:stretch/>
        </p:blipFill>
        <p:spPr>
          <a:xfrm>
            <a:off x="-29817" y="-9940"/>
            <a:ext cx="12284765" cy="3695701"/>
          </a:xfrm>
          <a:prstGeom prst="rect">
            <a:avLst/>
          </a:prstGeom>
        </p:spPr>
      </p:pic>
      <p:grpSp>
        <p:nvGrpSpPr>
          <p:cNvPr id="17" name="Group 16">
            <a:extLst>
              <a:ext uri="{FF2B5EF4-FFF2-40B4-BE49-F238E27FC236}">
                <a16:creationId xmlns:a16="http://schemas.microsoft.com/office/drawing/2014/main" id="{A637FF82-6E4B-DC46-9C81-607E0A3CA2DD}"/>
              </a:ext>
            </a:extLst>
          </p:cNvPr>
          <p:cNvGrpSpPr/>
          <p:nvPr/>
        </p:nvGrpSpPr>
        <p:grpSpPr>
          <a:xfrm>
            <a:off x="1163244" y="4539007"/>
            <a:ext cx="9825755" cy="740875"/>
            <a:chOff x="791062" y="4539007"/>
            <a:chExt cx="9825755" cy="740875"/>
          </a:xfrm>
        </p:grpSpPr>
        <p:sp>
          <p:nvSpPr>
            <p:cNvPr id="13" name="TextBox 12">
              <a:extLst>
                <a:ext uri="{FF2B5EF4-FFF2-40B4-BE49-F238E27FC236}">
                  <a16:creationId xmlns:a16="http://schemas.microsoft.com/office/drawing/2014/main" id="{B2D1E1D2-0995-9E4C-8DB2-B4B5EE8477FE}"/>
                </a:ext>
              </a:extLst>
            </p:cNvPr>
            <p:cNvSpPr txBox="1"/>
            <p:nvPr/>
          </p:nvSpPr>
          <p:spPr>
            <a:xfrm>
              <a:off x="1614936" y="4555502"/>
              <a:ext cx="9001881" cy="707886"/>
            </a:xfrm>
            <a:prstGeom prst="rect">
              <a:avLst/>
            </a:prstGeom>
            <a:noFill/>
          </p:spPr>
          <p:txBody>
            <a:bodyPr wrap="square" rtlCol="0">
              <a:spAutoFit/>
            </a:bodyPr>
            <a:lstStyle/>
            <a:p>
              <a:r>
                <a:rPr lang="en-US" sz="4000" dirty="0">
                  <a:solidFill>
                    <a:srgbClr val="00B050"/>
                  </a:solidFill>
                  <a:latin typeface="Arial" panose="020B0604020202020204" pitchFamily="34" charset="0"/>
                  <a:ea typeface="Malgun Gothic" panose="020B0503020000020004" pitchFamily="34" charset="-127"/>
                  <a:cs typeface="Arial" panose="020B0604020202020204" pitchFamily="34" charset="0"/>
                </a:rPr>
                <a:t>HOWARD TRANSPORTATION PLANT</a:t>
              </a:r>
            </a:p>
          </p:txBody>
        </p:sp>
        <p:pic>
          <p:nvPicPr>
            <p:cNvPr id="6" name="Picture 5" descr="A picture containing clock&#10;&#10;Description automatically generated">
              <a:extLst>
                <a:ext uri="{FF2B5EF4-FFF2-40B4-BE49-F238E27FC236}">
                  <a16:creationId xmlns:a16="http://schemas.microsoft.com/office/drawing/2014/main" id="{82FE8F38-6C80-3A42-A842-A242CD03EA25}"/>
                </a:ext>
              </a:extLst>
            </p:cNvPr>
            <p:cNvPicPr>
              <a:picLocks noChangeAspect="1"/>
            </p:cNvPicPr>
            <p:nvPr/>
          </p:nvPicPr>
          <p:blipFill>
            <a:blip r:embed="rId4"/>
            <a:stretch>
              <a:fillRect/>
            </a:stretch>
          </p:blipFill>
          <p:spPr>
            <a:xfrm>
              <a:off x="791062" y="4539007"/>
              <a:ext cx="744362" cy="740875"/>
            </a:xfrm>
            <a:prstGeom prst="rect">
              <a:avLst/>
            </a:prstGeom>
          </p:spPr>
        </p:pic>
      </p:grpSp>
      <p:sp>
        <p:nvSpPr>
          <p:cNvPr id="18" name="TextBox 17">
            <a:extLst>
              <a:ext uri="{FF2B5EF4-FFF2-40B4-BE49-F238E27FC236}">
                <a16:creationId xmlns:a16="http://schemas.microsoft.com/office/drawing/2014/main" id="{3D79240A-C7A0-EB4D-B292-75C2BBAE2F2A}"/>
              </a:ext>
            </a:extLst>
          </p:cNvPr>
          <p:cNvSpPr txBox="1"/>
          <p:nvPr/>
        </p:nvSpPr>
        <p:spPr>
          <a:xfrm>
            <a:off x="5184543" y="5328566"/>
            <a:ext cx="2001448" cy="338554"/>
          </a:xfrm>
          <a:prstGeom prst="rect">
            <a:avLst/>
          </a:prstGeom>
          <a:noFill/>
        </p:spPr>
        <p:txBody>
          <a:bodyPr wrap="square" rtlCol="0">
            <a:spAutoFit/>
          </a:bodyPr>
          <a:lstStyle/>
          <a:p>
            <a:pPr algn="ctr"/>
            <a:r>
              <a:rPr lang="en-US" sz="1600" dirty="0">
                <a:solidFill>
                  <a:schemeClr val="tx1">
                    <a:lumMod val="50000"/>
                    <a:lumOff val="50000"/>
                  </a:schemeClr>
                </a:solidFill>
                <a:latin typeface="Arial" panose="020B0604020202020204" pitchFamily="34" charset="0"/>
                <a:cs typeface="Arial" panose="020B0604020202020204" pitchFamily="34" charset="0"/>
              </a:rPr>
              <a:t>Ellisville, Mississippi</a:t>
            </a:r>
          </a:p>
        </p:txBody>
      </p:sp>
    </p:spTree>
    <p:extLst>
      <p:ext uri="{BB962C8B-B14F-4D97-AF65-F5344CB8AC3E}">
        <p14:creationId xmlns:p14="http://schemas.microsoft.com/office/powerpoint/2010/main" val="1330964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13</a:t>
            </a:fld>
            <a:endParaRPr lang="en-US" dirty="0"/>
          </a:p>
        </p:txBody>
      </p:sp>
      <p:sp>
        <p:nvSpPr>
          <p:cNvPr id="25" name="TextBox 24">
            <a:extLst>
              <a:ext uri="{FF2B5EF4-FFF2-40B4-BE49-F238E27FC236}">
                <a16:creationId xmlns:a16="http://schemas.microsoft.com/office/drawing/2014/main" id="{C66AFF5C-F4A1-244C-B2A7-76F9FE519D5F}"/>
              </a:ext>
            </a:extLst>
          </p:cNvPr>
          <p:cNvSpPr txBox="1"/>
          <p:nvPr/>
        </p:nvSpPr>
        <p:spPr>
          <a:xfrm>
            <a:off x="7989398" y="1775804"/>
            <a:ext cx="2932029" cy="2896177"/>
          </a:xfrm>
          <a:prstGeom prst="rect">
            <a:avLst/>
          </a:prstGeom>
          <a:noFill/>
        </p:spPr>
        <p:txBody>
          <a:bodyPr wrap="square" rtlCol="0">
            <a:spAutoFit/>
          </a:bodyPr>
          <a:lstStyle/>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200 Trucks</a:t>
            </a:r>
          </a:p>
          <a:p>
            <a:pPr>
              <a:lnSpc>
                <a:spcPts val="2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GPS Tracking</a:t>
            </a:r>
          </a:p>
          <a:p>
            <a:pPr>
              <a:lnSpc>
                <a:spcPts val="2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Nationwide Cargo </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600" dirty="0">
                <a:solidFill>
                  <a:schemeClr val="tx1">
                    <a:lumMod val="65000"/>
                    <a:lumOff val="35000"/>
                  </a:schemeClr>
                </a:solidFill>
                <a:latin typeface="Arial" panose="020B0604020202020204" pitchFamily="34" charset="0"/>
                <a:cs typeface="Arial" panose="020B0604020202020204" pitchFamily="34" charset="0"/>
              </a:rPr>
              <a:t>Brokerage Operation </a:t>
            </a:r>
          </a:p>
          <a:p>
            <a:pPr>
              <a:lnSpc>
                <a:spcPts val="2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Terminal and Headquarters in Ellisville, MS</a:t>
            </a:r>
          </a:p>
          <a:p>
            <a:pPr marL="285750" indent="-285750">
              <a:lnSpc>
                <a:spcPts val="2000"/>
              </a:lnSpc>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200 Employees</a:t>
            </a:r>
          </a:p>
        </p:txBody>
      </p:sp>
      <p:cxnSp>
        <p:nvCxnSpPr>
          <p:cNvPr id="26" name="Straight Connector 25">
            <a:extLst>
              <a:ext uri="{FF2B5EF4-FFF2-40B4-BE49-F238E27FC236}">
                <a16:creationId xmlns:a16="http://schemas.microsoft.com/office/drawing/2014/main" id="{55FCA84A-9EC4-AB40-9B22-BF75589CEE2C}"/>
              </a:ext>
            </a:extLst>
          </p:cNvPr>
          <p:cNvCxnSpPr/>
          <p:nvPr/>
        </p:nvCxnSpPr>
        <p:spPr>
          <a:xfrm>
            <a:off x="7804337" y="1497497"/>
            <a:ext cx="0" cy="434008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pic>
        <p:nvPicPr>
          <p:cNvPr id="12" name="Picture 11" descr="A blue truck parked on the side of a road&#10;&#10;Description automatically generated">
            <a:extLst>
              <a:ext uri="{FF2B5EF4-FFF2-40B4-BE49-F238E27FC236}">
                <a16:creationId xmlns:a16="http://schemas.microsoft.com/office/drawing/2014/main" id="{E4FD6ED0-A387-5C43-98BF-2786427A40D3}"/>
              </a:ext>
            </a:extLst>
          </p:cNvPr>
          <p:cNvPicPr>
            <a:picLocks noChangeAspect="1"/>
          </p:cNvPicPr>
          <p:nvPr/>
        </p:nvPicPr>
        <p:blipFill>
          <a:blip r:embed="rId3"/>
          <a:stretch>
            <a:fillRect/>
          </a:stretch>
        </p:blipFill>
        <p:spPr>
          <a:xfrm>
            <a:off x="1246551" y="1497497"/>
            <a:ext cx="6369913" cy="4340088"/>
          </a:xfrm>
          <a:prstGeom prst="rect">
            <a:avLst/>
          </a:prstGeom>
        </p:spPr>
      </p:pic>
      <p:grpSp>
        <p:nvGrpSpPr>
          <p:cNvPr id="2" name="Group 1">
            <a:extLst>
              <a:ext uri="{FF2B5EF4-FFF2-40B4-BE49-F238E27FC236}">
                <a16:creationId xmlns:a16="http://schemas.microsoft.com/office/drawing/2014/main" id="{A47AEDD5-A34E-E443-83C6-8F0D3D61BCBA}"/>
              </a:ext>
            </a:extLst>
          </p:cNvPr>
          <p:cNvGrpSpPr/>
          <p:nvPr/>
        </p:nvGrpSpPr>
        <p:grpSpPr>
          <a:xfrm>
            <a:off x="2110590" y="483842"/>
            <a:ext cx="8030453" cy="740875"/>
            <a:chOff x="1163244" y="483842"/>
            <a:chExt cx="8030453" cy="740875"/>
          </a:xfrm>
        </p:grpSpPr>
        <p:sp>
          <p:nvSpPr>
            <p:cNvPr id="14" name="TextBox 13">
              <a:extLst>
                <a:ext uri="{FF2B5EF4-FFF2-40B4-BE49-F238E27FC236}">
                  <a16:creationId xmlns:a16="http://schemas.microsoft.com/office/drawing/2014/main" id="{2929EA5D-AC55-5F42-A990-934EC58DB49F}"/>
                </a:ext>
              </a:extLst>
            </p:cNvPr>
            <p:cNvSpPr txBox="1"/>
            <p:nvPr/>
          </p:nvSpPr>
          <p:spPr>
            <a:xfrm>
              <a:off x="1987119" y="500337"/>
              <a:ext cx="7206578" cy="707886"/>
            </a:xfrm>
            <a:prstGeom prst="rect">
              <a:avLst/>
            </a:prstGeom>
            <a:noFill/>
          </p:spPr>
          <p:txBody>
            <a:bodyPr wrap="square" rtlCol="0">
              <a:spAutoFit/>
            </a:bodyPr>
            <a:lstStyle/>
            <a:p>
              <a:r>
                <a:rPr lang="en-US" sz="4000" dirty="0">
                  <a:solidFill>
                    <a:srgbClr val="00B050"/>
                  </a:solidFill>
                  <a:latin typeface="Arial" panose="020B0604020202020204" pitchFamily="34" charset="0"/>
                  <a:ea typeface="Malgun Gothic" panose="020B0503020000020004" pitchFamily="34" charset="-127"/>
                  <a:cs typeface="Arial" panose="020B0604020202020204" pitchFamily="34" charset="0"/>
                </a:rPr>
                <a:t>HOWARD TRANSPORTATION</a:t>
              </a:r>
            </a:p>
          </p:txBody>
        </p:sp>
        <p:pic>
          <p:nvPicPr>
            <p:cNvPr id="15" name="Picture 14" descr="A picture containing clock&#10;&#10;Description automatically generated">
              <a:extLst>
                <a:ext uri="{FF2B5EF4-FFF2-40B4-BE49-F238E27FC236}">
                  <a16:creationId xmlns:a16="http://schemas.microsoft.com/office/drawing/2014/main" id="{EC0D9D46-9577-D646-85B4-E69D1202D403}"/>
                </a:ext>
              </a:extLst>
            </p:cNvPr>
            <p:cNvPicPr>
              <a:picLocks noChangeAspect="1"/>
            </p:cNvPicPr>
            <p:nvPr/>
          </p:nvPicPr>
          <p:blipFill>
            <a:blip r:embed="rId4"/>
            <a:stretch>
              <a:fillRect/>
            </a:stretch>
          </p:blipFill>
          <p:spPr>
            <a:xfrm>
              <a:off x="1163244" y="483842"/>
              <a:ext cx="744362" cy="740875"/>
            </a:xfrm>
            <a:prstGeom prst="rect">
              <a:avLst/>
            </a:prstGeom>
          </p:spPr>
        </p:pic>
      </p:grpSp>
    </p:spTree>
    <p:extLst>
      <p:ext uri="{BB962C8B-B14F-4D97-AF65-F5344CB8AC3E}">
        <p14:creationId xmlns:p14="http://schemas.microsoft.com/office/powerpoint/2010/main" val="2245038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14</a:t>
            </a:fld>
            <a:endParaRPr lang="en-US" dirty="0"/>
          </a:p>
        </p:txBody>
      </p:sp>
      <p:pic>
        <p:nvPicPr>
          <p:cNvPr id="7" name="Picture 6" descr="A large air plane on a runway&#10;&#10;Description automatically generated">
            <a:extLst>
              <a:ext uri="{FF2B5EF4-FFF2-40B4-BE49-F238E27FC236}">
                <a16:creationId xmlns:a16="http://schemas.microsoft.com/office/drawing/2014/main" id="{5D0A1751-68D0-F14A-8C27-0E706EA060E9}"/>
              </a:ext>
            </a:extLst>
          </p:cNvPr>
          <p:cNvPicPr>
            <a:picLocks noChangeAspect="1"/>
          </p:cNvPicPr>
          <p:nvPr/>
        </p:nvPicPr>
        <p:blipFill rotWithShape="1">
          <a:blip r:embed="rId3"/>
          <a:srcRect t="32875" b="21974"/>
          <a:stretch/>
        </p:blipFill>
        <p:spPr>
          <a:xfrm>
            <a:off x="-31828" y="-9939"/>
            <a:ext cx="12296715" cy="3695700"/>
          </a:xfrm>
          <a:prstGeom prst="rect">
            <a:avLst/>
          </a:prstGeom>
        </p:spPr>
      </p:pic>
      <p:grpSp>
        <p:nvGrpSpPr>
          <p:cNvPr id="2" name="Group 1">
            <a:extLst>
              <a:ext uri="{FF2B5EF4-FFF2-40B4-BE49-F238E27FC236}">
                <a16:creationId xmlns:a16="http://schemas.microsoft.com/office/drawing/2014/main" id="{CC3CF62D-078F-954D-AA03-A9615C11354B}"/>
              </a:ext>
            </a:extLst>
          </p:cNvPr>
          <p:cNvGrpSpPr/>
          <p:nvPr/>
        </p:nvGrpSpPr>
        <p:grpSpPr>
          <a:xfrm>
            <a:off x="2263921" y="4462795"/>
            <a:ext cx="7705216" cy="830997"/>
            <a:chOff x="1756837" y="4462795"/>
            <a:chExt cx="7705216" cy="830997"/>
          </a:xfrm>
        </p:grpSpPr>
        <p:sp>
          <p:nvSpPr>
            <p:cNvPr id="18" name="TextBox 17">
              <a:extLst>
                <a:ext uri="{FF2B5EF4-FFF2-40B4-BE49-F238E27FC236}">
                  <a16:creationId xmlns:a16="http://schemas.microsoft.com/office/drawing/2014/main" id="{0BB861A9-1FE3-7946-B796-C06CD5012DDF}"/>
                </a:ext>
              </a:extLst>
            </p:cNvPr>
            <p:cNvSpPr txBox="1"/>
            <p:nvPr/>
          </p:nvSpPr>
          <p:spPr>
            <a:xfrm>
              <a:off x="2666659" y="4555502"/>
              <a:ext cx="6795394"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HOWARD LIGHTING PLANT</a:t>
              </a:r>
            </a:p>
          </p:txBody>
        </p:sp>
        <p:grpSp>
          <p:nvGrpSpPr>
            <p:cNvPr id="25" name="Group 24">
              <a:extLst>
                <a:ext uri="{FF2B5EF4-FFF2-40B4-BE49-F238E27FC236}">
                  <a16:creationId xmlns:a16="http://schemas.microsoft.com/office/drawing/2014/main" id="{DB0B3479-6EBC-6147-BA1F-0A3EEF5C8327}"/>
                </a:ext>
              </a:extLst>
            </p:cNvPr>
            <p:cNvGrpSpPr/>
            <p:nvPr/>
          </p:nvGrpSpPr>
          <p:grpSpPr>
            <a:xfrm>
              <a:off x="1756837" y="4462795"/>
              <a:ext cx="758541" cy="830997"/>
              <a:chOff x="10354018" y="2167987"/>
              <a:chExt cx="842437" cy="959912"/>
            </a:xfrm>
          </p:grpSpPr>
          <p:sp>
            <p:nvSpPr>
              <p:cNvPr id="26" name="TextBox 25">
                <a:extLst>
                  <a:ext uri="{FF2B5EF4-FFF2-40B4-BE49-F238E27FC236}">
                    <a16:creationId xmlns:a16="http://schemas.microsoft.com/office/drawing/2014/main" id="{53B4A9D6-E890-574D-AE2F-9C98EDC77CC9}"/>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27" name="Rectangle: Rounded Corners 28">
                <a:extLst>
                  <a:ext uri="{FF2B5EF4-FFF2-40B4-BE49-F238E27FC236}">
                    <a16:creationId xmlns:a16="http://schemas.microsoft.com/office/drawing/2014/main" id="{CBDAB3AC-5123-1A4B-A7CB-94DBEB73C427}"/>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8" name="TextBox 27">
            <a:extLst>
              <a:ext uri="{FF2B5EF4-FFF2-40B4-BE49-F238E27FC236}">
                <a16:creationId xmlns:a16="http://schemas.microsoft.com/office/drawing/2014/main" id="{526CCEAB-F1B7-9643-AC2A-5044E2EF10D6}"/>
              </a:ext>
            </a:extLst>
          </p:cNvPr>
          <p:cNvSpPr txBox="1"/>
          <p:nvPr/>
        </p:nvSpPr>
        <p:spPr>
          <a:xfrm>
            <a:off x="5020547" y="5328566"/>
            <a:ext cx="2384105" cy="338554"/>
          </a:xfrm>
          <a:prstGeom prst="rect">
            <a:avLst/>
          </a:prstGeom>
          <a:noFill/>
        </p:spPr>
        <p:txBody>
          <a:bodyPr wrap="square" rtlCol="0">
            <a:spAutoFit/>
          </a:bodyPr>
          <a:lstStyle/>
          <a:p>
            <a:pPr algn="ctr"/>
            <a:r>
              <a:rPr lang="en-US" sz="1600" dirty="0">
                <a:solidFill>
                  <a:schemeClr val="tx1">
                    <a:lumMod val="50000"/>
                    <a:lumOff val="50000"/>
                  </a:schemeClr>
                </a:solidFill>
                <a:latin typeface="Arial" panose="020B0604020202020204" pitchFamily="34" charset="0"/>
                <a:cs typeface="Arial" panose="020B0604020202020204" pitchFamily="34" charset="0"/>
              </a:rPr>
              <a:t>Sandersville, Mississippi</a:t>
            </a:r>
          </a:p>
        </p:txBody>
      </p:sp>
    </p:spTree>
    <p:extLst>
      <p:ext uri="{BB962C8B-B14F-4D97-AF65-F5344CB8AC3E}">
        <p14:creationId xmlns:p14="http://schemas.microsoft.com/office/powerpoint/2010/main" val="3343572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15</a:t>
            </a:fld>
            <a:endParaRPr lang="en-US" dirty="0"/>
          </a:p>
        </p:txBody>
      </p:sp>
      <p:grpSp>
        <p:nvGrpSpPr>
          <p:cNvPr id="2" name="Group 1">
            <a:extLst>
              <a:ext uri="{FF2B5EF4-FFF2-40B4-BE49-F238E27FC236}">
                <a16:creationId xmlns:a16="http://schemas.microsoft.com/office/drawing/2014/main" id="{CC3CF62D-078F-954D-AA03-A9615C11354B}"/>
              </a:ext>
            </a:extLst>
          </p:cNvPr>
          <p:cNvGrpSpPr/>
          <p:nvPr/>
        </p:nvGrpSpPr>
        <p:grpSpPr>
          <a:xfrm>
            <a:off x="2263921" y="4462795"/>
            <a:ext cx="7705216" cy="830997"/>
            <a:chOff x="1756837" y="4462795"/>
            <a:chExt cx="7705216" cy="830997"/>
          </a:xfrm>
        </p:grpSpPr>
        <p:sp>
          <p:nvSpPr>
            <p:cNvPr id="18" name="TextBox 17">
              <a:extLst>
                <a:ext uri="{FF2B5EF4-FFF2-40B4-BE49-F238E27FC236}">
                  <a16:creationId xmlns:a16="http://schemas.microsoft.com/office/drawing/2014/main" id="{0BB861A9-1FE3-7946-B796-C06CD5012DDF}"/>
                </a:ext>
              </a:extLst>
            </p:cNvPr>
            <p:cNvSpPr txBox="1"/>
            <p:nvPr/>
          </p:nvSpPr>
          <p:spPr>
            <a:xfrm>
              <a:off x="2666659" y="4555502"/>
              <a:ext cx="6795394"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HOWARD LIGHTING PLANT</a:t>
              </a:r>
            </a:p>
          </p:txBody>
        </p:sp>
        <p:grpSp>
          <p:nvGrpSpPr>
            <p:cNvPr id="25" name="Group 24">
              <a:extLst>
                <a:ext uri="{FF2B5EF4-FFF2-40B4-BE49-F238E27FC236}">
                  <a16:creationId xmlns:a16="http://schemas.microsoft.com/office/drawing/2014/main" id="{DB0B3479-6EBC-6147-BA1F-0A3EEF5C8327}"/>
                </a:ext>
              </a:extLst>
            </p:cNvPr>
            <p:cNvGrpSpPr/>
            <p:nvPr/>
          </p:nvGrpSpPr>
          <p:grpSpPr>
            <a:xfrm>
              <a:off x="1756837" y="4462795"/>
              <a:ext cx="758541" cy="830997"/>
              <a:chOff x="10354018" y="2167987"/>
              <a:chExt cx="842437" cy="959912"/>
            </a:xfrm>
          </p:grpSpPr>
          <p:sp>
            <p:nvSpPr>
              <p:cNvPr id="26" name="TextBox 25">
                <a:extLst>
                  <a:ext uri="{FF2B5EF4-FFF2-40B4-BE49-F238E27FC236}">
                    <a16:creationId xmlns:a16="http://schemas.microsoft.com/office/drawing/2014/main" id="{53B4A9D6-E890-574D-AE2F-9C98EDC77CC9}"/>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27" name="Rectangle: Rounded Corners 28">
                <a:extLst>
                  <a:ext uri="{FF2B5EF4-FFF2-40B4-BE49-F238E27FC236}">
                    <a16:creationId xmlns:a16="http://schemas.microsoft.com/office/drawing/2014/main" id="{CBDAB3AC-5123-1A4B-A7CB-94DBEB73C427}"/>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8" name="TextBox 27">
            <a:extLst>
              <a:ext uri="{FF2B5EF4-FFF2-40B4-BE49-F238E27FC236}">
                <a16:creationId xmlns:a16="http://schemas.microsoft.com/office/drawing/2014/main" id="{526CCEAB-F1B7-9643-AC2A-5044E2EF10D6}"/>
              </a:ext>
            </a:extLst>
          </p:cNvPr>
          <p:cNvSpPr txBox="1"/>
          <p:nvPr/>
        </p:nvSpPr>
        <p:spPr>
          <a:xfrm>
            <a:off x="5020547" y="5328566"/>
            <a:ext cx="2334410" cy="338554"/>
          </a:xfrm>
          <a:prstGeom prst="rect">
            <a:avLst/>
          </a:prstGeom>
          <a:noFill/>
        </p:spPr>
        <p:txBody>
          <a:bodyPr wrap="square" rtlCol="0">
            <a:spAutoFit/>
          </a:bodyPr>
          <a:lstStyle/>
          <a:p>
            <a:pPr algn="ctr"/>
            <a:r>
              <a:rPr lang="en-US" sz="1600" dirty="0">
                <a:solidFill>
                  <a:schemeClr val="tx1">
                    <a:lumMod val="50000"/>
                    <a:lumOff val="50000"/>
                  </a:schemeClr>
                </a:solidFill>
                <a:latin typeface="Arial" panose="020B0604020202020204" pitchFamily="34" charset="0"/>
                <a:cs typeface="Arial" panose="020B0604020202020204" pitchFamily="34" charset="0"/>
              </a:rPr>
              <a:t>Mendenhall, Mississippi</a:t>
            </a:r>
          </a:p>
        </p:txBody>
      </p:sp>
      <p:pic>
        <p:nvPicPr>
          <p:cNvPr id="12" name="Picture 11" descr="A picture containing grass, outdoor, mountain, building&#10;&#10;Description automatically generated">
            <a:extLst>
              <a:ext uri="{FF2B5EF4-FFF2-40B4-BE49-F238E27FC236}">
                <a16:creationId xmlns:a16="http://schemas.microsoft.com/office/drawing/2014/main" id="{4B91730E-89CA-474D-97C2-B90B0F1B2478}"/>
              </a:ext>
            </a:extLst>
          </p:cNvPr>
          <p:cNvPicPr>
            <a:picLocks noChangeAspect="1"/>
          </p:cNvPicPr>
          <p:nvPr/>
        </p:nvPicPr>
        <p:blipFill rotWithShape="1">
          <a:blip r:embed="rId3"/>
          <a:srcRect l="644" t="33131" b="21919"/>
          <a:stretch/>
        </p:blipFill>
        <p:spPr>
          <a:xfrm>
            <a:off x="-29817" y="-9939"/>
            <a:ext cx="12264886" cy="3695700"/>
          </a:xfrm>
          <a:prstGeom prst="rect">
            <a:avLst/>
          </a:prstGeom>
        </p:spPr>
      </p:pic>
    </p:spTree>
    <p:extLst>
      <p:ext uri="{BB962C8B-B14F-4D97-AF65-F5344CB8AC3E}">
        <p14:creationId xmlns:p14="http://schemas.microsoft.com/office/powerpoint/2010/main" val="160794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16</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2584383" y="507678"/>
            <a:ext cx="8084457"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HOWARD LIGHTING PRODUCTS</a:t>
            </a:r>
          </a:p>
        </p:txBody>
      </p:sp>
      <p:sp>
        <p:nvSpPr>
          <p:cNvPr id="25" name="TextBox 24">
            <a:extLst>
              <a:ext uri="{FF2B5EF4-FFF2-40B4-BE49-F238E27FC236}">
                <a16:creationId xmlns:a16="http://schemas.microsoft.com/office/drawing/2014/main" id="{C66AFF5C-F4A1-244C-B2A7-76F9FE519D5F}"/>
              </a:ext>
            </a:extLst>
          </p:cNvPr>
          <p:cNvSpPr txBox="1"/>
          <p:nvPr/>
        </p:nvSpPr>
        <p:spPr>
          <a:xfrm>
            <a:off x="7877738" y="1637283"/>
            <a:ext cx="3333601" cy="41093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Area Lights</a:t>
            </a:r>
          </a:p>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Ballasts</a:t>
            </a:r>
          </a:p>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Canopy Lights</a:t>
            </a:r>
          </a:p>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Flat Panels</a:t>
            </a:r>
          </a:p>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Flood Lights</a:t>
            </a:r>
          </a:p>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High Bay and Low Bay Lighting</a:t>
            </a:r>
          </a:p>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Lamps</a:t>
            </a:r>
          </a:p>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Lighting Strips</a:t>
            </a:r>
          </a:p>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Solar Lights</a:t>
            </a:r>
          </a:p>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Utility Lighting</a:t>
            </a:r>
          </a:p>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Wall Packs</a:t>
            </a:r>
          </a:p>
        </p:txBody>
      </p:sp>
      <p:cxnSp>
        <p:nvCxnSpPr>
          <p:cNvPr id="26" name="Straight Connector 25">
            <a:extLst>
              <a:ext uri="{FF2B5EF4-FFF2-40B4-BE49-F238E27FC236}">
                <a16:creationId xmlns:a16="http://schemas.microsoft.com/office/drawing/2014/main" id="{55FCA84A-9EC4-AB40-9B22-BF75589CEE2C}"/>
              </a:ext>
            </a:extLst>
          </p:cNvPr>
          <p:cNvCxnSpPr/>
          <p:nvPr/>
        </p:nvCxnSpPr>
        <p:spPr>
          <a:xfrm>
            <a:off x="7583348" y="1497497"/>
            <a:ext cx="0" cy="434008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A84AE42F-5C6D-5946-A01B-C0FCDB2CA32D}"/>
              </a:ext>
            </a:extLst>
          </p:cNvPr>
          <p:cNvGrpSpPr/>
          <p:nvPr/>
        </p:nvGrpSpPr>
        <p:grpSpPr>
          <a:xfrm>
            <a:off x="1674561" y="414971"/>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descr="A picture containing indoor, table, photo, sitting&#10;&#10;Description automatically generated">
            <a:extLst>
              <a:ext uri="{FF2B5EF4-FFF2-40B4-BE49-F238E27FC236}">
                <a16:creationId xmlns:a16="http://schemas.microsoft.com/office/drawing/2014/main" id="{C86943D0-C886-9A4C-9928-AA03CAF0FB73}"/>
              </a:ext>
            </a:extLst>
          </p:cNvPr>
          <p:cNvPicPr>
            <a:picLocks noChangeAspect="1"/>
          </p:cNvPicPr>
          <p:nvPr/>
        </p:nvPicPr>
        <p:blipFill>
          <a:blip r:embed="rId3"/>
          <a:stretch>
            <a:fillRect/>
          </a:stretch>
        </p:blipFill>
        <p:spPr>
          <a:xfrm>
            <a:off x="883652" y="1497497"/>
            <a:ext cx="6394039" cy="4340088"/>
          </a:xfrm>
          <a:prstGeom prst="rect">
            <a:avLst/>
          </a:prstGeom>
        </p:spPr>
      </p:pic>
    </p:spTree>
    <p:extLst>
      <p:ext uri="{BB962C8B-B14F-4D97-AF65-F5344CB8AC3E}">
        <p14:creationId xmlns:p14="http://schemas.microsoft.com/office/powerpoint/2010/main" val="3745521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17</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3327583" y="507678"/>
            <a:ext cx="6127383"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CORPORATE DIVISIONS</a:t>
            </a:r>
          </a:p>
        </p:txBody>
      </p:sp>
      <p:grpSp>
        <p:nvGrpSpPr>
          <p:cNvPr id="28" name="Group 27">
            <a:extLst>
              <a:ext uri="{FF2B5EF4-FFF2-40B4-BE49-F238E27FC236}">
                <a16:creationId xmlns:a16="http://schemas.microsoft.com/office/drawing/2014/main" id="{A84AE42F-5C6D-5946-A01B-C0FCDB2CA32D}"/>
              </a:ext>
            </a:extLst>
          </p:cNvPr>
          <p:cNvGrpSpPr/>
          <p:nvPr/>
        </p:nvGrpSpPr>
        <p:grpSpPr>
          <a:xfrm>
            <a:off x="2417761" y="414971"/>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EB9EAF72-125B-7A42-9CE1-5A96DFD8AFF7}"/>
              </a:ext>
            </a:extLst>
          </p:cNvPr>
          <p:cNvSpPr txBox="1"/>
          <p:nvPr/>
        </p:nvSpPr>
        <p:spPr>
          <a:xfrm>
            <a:off x="8890176" y="3131504"/>
            <a:ext cx="1748794" cy="307777"/>
          </a:xfrm>
          <a:prstGeom prst="rect">
            <a:avLst/>
          </a:prstGeom>
          <a:noFill/>
        </p:spPr>
        <p:txBody>
          <a:bodyPr wrap="square" rtlCol="0">
            <a:spAutoFit/>
          </a:bodyPr>
          <a:lstStyle/>
          <a:p>
            <a:pPr algn="ctr"/>
            <a:r>
              <a:rPr lang="en-US" sz="1400" dirty="0">
                <a:solidFill>
                  <a:srgbClr val="002B64"/>
                </a:solidFill>
              </a:rPr>
              <a:t>LIGHTING PRODUCTS</a:t>
            </a:r>
          </a:p>
        </p:txBody>
      </p:sp>
      <p:sp>
        <p:nvSpPr>
          <p:cNvPr id="31" name="TextBox 30">
            <a:extLst>
              <a:ext uri="{FF2B5EF4-FFF2-40B4-BE49-F238E27FC236}">
                <a16:creationId xmlns:a16="http://schemas.microsoft.com/office/drawing/2014/main" id="{BDB95802-4BAB-B24F-9487-9F6A50D154E7}"/>
              </a:ext>
            </a:extLst>
          </p:cNvPr>
          <p:cNvSpPr txBox="1"/>
          <p:nvPr/>
        </p:nvSpPr>
        <p:spPr>
          <a:xfrm>
            <a:off x="5206754" y="3142626"/>
            <a:ext cx="1567318" cy="307777"/>
          </a:xfrm>
          <a:prstGeom prst="rect">
            <a:avLst/>
          </a:prstGeom>
          <a:noFill/>
        </p:spPr>
        <p:txBody>
          <a:bodyPr wrap="square" rtlCol="0">
            <a:spAutoFit/>
          </a:bodyPr>
          <a:lstStyle/>
          <a:p>
            <a:r>
              <a:rPr lang="en-US" sz="1400" dirty="0">
                <a:solidFill>
                  <a:srgbClr val="002B64"/>
                </a:solidFill>
              </a:rPr>
              <a:t>TRANSPORTATION</a:t>
            </a:r>
          </a:p>
        </p:txBody>
      </p:sp>
      <p:sp>
        <p:nvSpPr>
          <p:cNvPr id="32" name="TextBox 31">
            <a:extLst>
              <a:ext uri="{FF2B5EF4-FFF2-40B4-BE49-F238E27FC236}">
                <a16:creationId xmlns:a16="http://schemas.microsoft.com/office/drawing/2014/main" id="{6EDD83B2-C0B5-1B46-B7AF-A0F553D51C4D}"/>
              </a:ext>
            </a:extLst>
          </p:cNvPr>
          <p:cNvSpPr txBox="1"/>
          <p:nvPr/>
        </p:nvSpPr>
        <p:spPr>
          <a:xfrm>
            <a:off x="1392048" y="3131505"/>
            <a:ext cx="1644749" cy="307777"/>
          </a:xfrm>
          <a:prstGeom prst="rect">
            <a:avLst/>
          </a:prstGeom>
          <a:noFill/>
        </p:spPr>
        <p:txBody>
          <a:bodyPr wrap="square" rtlCol="0">
            <a:spAutoFit/>
          </a:bodyPr>
          <a:lstStyle/>
          <a:p>
            <a:r>
              <a:rPr lang="en-US" sz="1400" dirty="0">
                <a:solidFill>
                  <a:srgbClr val="002B64"/>
                </a:solidFill>
              </a:rPr>
              <a:t>POWER SOLUTIONS</a:t>
            </a:r>
          </a:p>
        </p:txBody>
      </p:sp>
      <p:cxnSp>
        <p:nvCxnSpPr>
          <p:cNvPr id="33" name="Straight Connector 32">
            <a:extLst>
              <a:ext uri="{FF2B5EF4-FFF2-40B4-BE49-F238E27FC236}">
                <a16:creationId xmlns:a16="http://schemas.microsoft.com/office/drawing/2014/main" id="{411654D1-3976-F347-A057-7EB963A6E750}"/>
              </a:ext>
            </a:extLst>
          </p:cNvPr>
          <p:cNvCxnSpPr>
            <a:cxnSpLocks/>
          </p:cNvCxnSpPr>
          <p:nvPr/>
        </p:nvCxnSpPr>
        <p:spPr>
          <a:xfrm>
            <a:off x="4110425" y="1429116"/>
            <a:ext cx="0" cy="4444563"/>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BD03847-1F29-F14F-A274-DB9D06DC01B9}"/>
              </a:ext>
            </a:extLst>
          </p:cNvPr>
          <p:cNvSpPr txBox="1"/>
          <p:nvPr/>
        </p:nvSpPr>
        <p:spPr>
          <a:xfrm>
            <a:off x="8152628" y="3505669"/>
            <a:ext cx="3337560" cy="2368009"/>
          </a:xfrm>
          <a:prstGeom prst="rect">
            <a:avLst/>
          </a:prstGeom>
          <a:noFill/>
        </p:spPr>
        <p:txBody>
          <a:bodyPr wrap="square" rtlCol="0">
            <a:no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Howard Lighting Products offers lamps, ballasts, and fixtures, including linear fluorescent, compact fluorescent, high intensity discharge (HID), and halogen lamps as well as electronic and magnetic fluorescent, and magnetic HID ballasts. In addition, Howard Lighting also offers a wide array of HID fixtures.</a:t>
            </a:r>
          </a:p>
        </p:txBody>
      </p:sp>
      <p:sp>
        <p:nvSpPr>
          <p:cNvPr id="36" name="TextBox 35">
            <a:extLst>
              <a:ext uri="{FF2B5EF4-FFF2-40B4-BE49-F238E27FC236}">
                <a16:creationId xmlns:a16="http://schemas.microsoft.com/office/drawing/2014/main" id="{10BCDE93-494D-3F42-B415-EE39FE9DE47C}"/>
              </a:ext>
            </a:extLst>
          </p:cNvPr>
          <p:cNvSpPr txBox="1"/>
          <p:nvPr/>
        </p:nvSpPr>
        <p:spPr>
          <a:xfrm>
            <a:off x="571500" y="3558422"/>
            <a:ext cx="3332851" cy="2031325"/>
          </a:xfrm>
          <a:prstGeom prst="rect">
            <a:avLst/>
          </a:prstGeom>
          <a:noFill/>
        </p:spPr>
        <p:txBody>
          <a:bodyPr wrap="square" rtlCol="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Howard Power Solutions is the nation’s leading producer of distribution transformers. Howard Power Solutions also produces medium-power transformers, substation transformers, voltage regulators, junction enclosures, pad-mounted sectionalizing equipment, dry-type transformers, and OEM transformer components</a:t>
            </a:r>
            <a:r>
              <a:rPr lang="en-US" sz="1400" dirty="0">
                <a:solidFill>
                  <a:srgbClr val="666666"/>
                </a:solidFill>
                <a:latin typeface="Arial" panose="020B0604020202020204" pitchFamily="34" charset="0"/>
                <a:cs typeface="Arial" panose="020B0604020202020204" pitchFamily="34" charset="0"/>
              </a:rPr>
              <a:t>.</a:t>
            </a:r>
          </a:p>
        </p:txBody>
      </p:sp>
      <p:sp>
        <p:nvSpPr>
          <p:cNvPr id="37" name="TextBox 36">
            <a:extLst>
              <a:ext uri="{FF2B5EF4-FFF2-40B4-BE49-F238E27FC236}">
                <a16:creationId xmlns:a16="http://schemas.microsoft.com/office/drawing/2014/main" id="{021782BB-D34F-1F4A-8139-B93D49F14002}"/>
              </a:ext>
            </a:extLst>
          </p:cNvPr>
          <p:cNvSpPr txBox="1"/>
          <p:nvPr/>
        </p:nvSpPr>
        <p:spPr>
          <a:xfrm>
            <a:off x="4323243" y="3558422"/>
            <a:ext cx="3337560" cy="2029968"/>
          </a:xfrm>
          <a:prstGeom prst="rect">
            <a:avLst/>
          </a:prstGeom>
          <a:noFill/>
        </p:spPr>
        <p:txBody>
          <a:bodyPr wrap="square" rtlCol="0">
            <a:no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Howard Transportation is a wholly-owned subsidiary of Howard Industries that operates a fleet of 200+ trucks that transport goods throughout the U.S. as a long-haul, flat-bed common carrier truck line and brokerage operation.</a:t>
            </a:r>
          </a:p>
        </p:txBody>
      </p:sp>
      <p:pic>
        <p:nvPicPr>
          <p:cNvPr id="2" name="Picture 1">
            <a:extLst>
              <a:ext uri="{FF2B5EF4-FFF2-40B4-BE49-F238E27FC236}">
                <a16:creationId xmlns:a16="http://schemas.microsoft.com/office/drawing/2014/main" id="{F518D8BF-A4E3-F644-B9C3-E6DDD166F242}"/>
              </a:ext>
            </a:extLst>
          </p:cNvPr>
          <p:cNvPicPr>
            <a:picLocks noChangeAspect="1"/>
          </p:cNvPicPr>
          <p:nvPr/>
        </p:nvPicPr>
        <p:blipFill>
          <a:blip r:embed="rId3"/>
          <a:stretch>
            <a:fillRect/>
          </a:stretch>
        </p:blipFill>
        <p:spPr>
          <a:xfrm>
            <a:off x="1166419" y="2667795"/>
            <a:ext cx="2096008" cy="457579"/>
          </a:xfrm>
          <a:prstGeom prst="rect">
            <a:avLst/>
          </a:prstGeom>
        </p:spPr>
      </p:pic>
      <p:pic>
        <p:nvPicPr>
          <p:cNvPr id="41" name="Picture 40">
            <a:extLst>
              <a:ext uri="{FF2B5EF4-FFF2-40B4-BE49-F238E27FC236}">
                <a16:creationId xmlns:a16="http://schemas.microsoft.com/office/drawing/2014/main" id="{26EF1544-9935-7549-8FA5-46D57B782621}"/>
              </a:ext>
            </a:extLst>
          </p:cNvPr>
          <p:cNvPicPr>
            <a:picLocks noChangeAspect="1"/>
          </p:cNvPicPr>
          <p:nvPr/>
        </p:nvPicPr>
        <p:blipFill>
          <a:blip r:embed="rId3"/>
          <a:stretch>
            <a:fillRect/>
          </a:stretch>
        </p:blipFill>
        <p:spPr>
          <a:xfrm>
            <a:off x="4941988" y="2667795"/>
            <a:ext cx="2096008" cy="457579"/>
          </a:xfrm>
          <a:prstGeom prst="rect">
            <a:avLst/>
          </a:prstGeom>
        </p:spPr>
      </p:pic>
      <p:pic>
        <p:nvPicPr>
          <p:cNvPr id="42" name="Picture 41">
            <a:extLst>
              <a:ext uri="{FF2B5EF4-FFF2-40B4-BE49-F238E27FC236}">
                <a16:creationId xmlns:a16="http://schemas.microsoft.com/office/drawing/2014/main" id="{E7A26B44-70B3-4749-9C3F-21454525A960}"/>
              </a:ext>
            </a:extLst>
          </p:cNvPr>
          <p:cNvPicPr>
            <a:picLocks noChangeAspect="1"/>
          </p:cNvPicPr>
          <p:nvPr/>
        </p:nvPicPr>
        <p:blipFill>
          <a:blip r:embed="rId3"/>
          <a:stretch>
            <a:fillRect/>
          </a:stretch>
        </p:blipFill>
        <p:spPr>
          <a:xfrm>
            <a:off x="8716569" y="2667795"/>
            <a:ext cx="2096008" cy="457579"/>
          </a:xfrm>
          <a:prstGeom prst="rect">
            <a:avLst/>
          </a:prstGeom>
        </p:spPr>
      </p:pic>
      <p:pic>
        <p:nvPicPr>
          <p:cNvPr id="43" name="Picture 42">
            <a:extLst>
              <a:ext uri="{FF2B5EF4-FFF2-40B4-BE49-F238E27FC236}">
                <a16:creationId xmlns:a16="http://schemas.microsoft.com/office/drawing/2014/main" id="{78ED2EC4-6C72-AE43-B0B4-D565F3F26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5217" y="1599804"/>
            <a:ext cx="756982" cy="756982"/>
          </a:xfrm>
          <a:prstGeom prst="rect">
            <a:avLst/>
          </a:prstGeom>
        </p:spPr>
      </p:pic>
      <p:pic>
        <p:nvPicPr>
          <p:cNvPr id="44" name="Picture 43">
            <a:extLst>
              <a:ext uri="{FF2B5EF4-FFF2-40B4-BE49-F238E27FC236}">
                <a16:creationId xmlns:a16="http://schemas.microsoft.com/office/drawing/2014/main" id="{A0C39697-DF26-994F-B427-1D4EA19817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2816" y="1606343"/>
            <a:ext cx="783212" cy="783212"/>
          </a:xfrm>
          <a:prstGeom prst="rect">
            <a:avLst/>
          </a:prstGeom>
        </p:spPr>
      </p:pic>
      <p:pic>
        <p:nvPicPr>
          <p:cNvPr id="45" name="Picture 44">
            <a:extLst>
              <a:ext uri="{FF2B5EF4-FFF2-40B4-BE49-F238E27FC236}">
                <a16:creationId xmlns:a16="http://schemas.microsoft.com/office/drawing/2014/main" id="{02DDCB81-36AE-FE48-A90A-DA30779C6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3301" y="1602525"/>
            <a:ext cx="793381" cy="793381"/>
          </a:xfrm>
          <a:prstGeom prst="rect">
            <a:avLst/>
          </a:prstGeom>
        </p:spPr>
      </p:pic>
      <p:cxnSp>
        <p:nvCxnSpPr>
          <p:cNvPr id="53" name="Straight Connector 52">
            <a:extLst>
              <a:ext uri="{FF2B5EF4-FFF2-40B4-BE49-F238E27FC236}">
                <a16:creationId xmlns:a16="http://schemas.microsoft.com/office/drawing/2014/main" id="{DE4F3DB2-006C-F942-B995-2A6130DEBC4E}"/>
              </a:ext>
            </a:extLst>
          </p:cNvPr>
          <p:cNvCxnSpPr>
            <a:cxnSpLocks/>
          </p:cNvCxnSpPr>
          <p:nvPr/>
        </p:nvCxnSpPr>
        <p:spPr>
          <a:xfrm>
            <a:off x="7845949" y="1429116"/>
            <a:ext cx="0" cy="4444563"/>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837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18</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3327583" y="507678"/>
            <a:ext cx="6127383"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CORPORATE DIVISIONS</a:t>
            </a:r>
          </a:p>
        </p:txBody>
      </p:sp>
      <p:grpSp>
        <p:nvGrpSpPr>
          <p:cNvPr id="28" name="Group 27">
            <a:extLst>
              <a:ext uri="{FF2B5EF4-FFF2-40B4-BE49-F238E27FC236}">
                <a16:creationId xmlns:a16="http://schemas.microsoft.com/office/drawing/2014/main" id="{A84AE42F-5C6D-5946-A01B-C0FCDB2CA32D}"/>
              </a:ext>
            </a:extLst>
          </p:cNvPr>
          <p:cNvGrpSpPr/>
          <p:nvPr/>
        </p:nvGrpSpPr>
        <p:grpSpPr>
          <a:xfrm>
            <a:off x="2417761" y="414971"/>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6EDD83B2-C0B5-1B46-B7AF-A0F553D51C4D}"/>
              </a:ext>
            </a:extLst>
          </p:cNvPr>
          <p:cNvSpPr txBox="1"/>
          <p:nvPr/>
        </p:nvSpPr>
        <p:spPr>
          <a:xfrm>
            <a:off x="858210" y="3624810"/>
            <a:ext cx="2096009" cy="307777"/>
          </a:xfrm>
          <a:prstGeom prst="rect">
            <a:avLst/>
          </a:prstGeom>
          <a:noFill/>
        </p:spPr>
        <p:txBody>
          <a:bodyPr wrap="square" rtlCol="0">
            <a:spAutoFit/>
          </a:bodyPr>
          <a:lstStyle/>
          <a:p>
            <a:pPr algn="ctr"/>
            <a:r>
              <a:rPr lang="en-US" sz="1400" dirty="0">
                <a:solidFill>
                  <a:srgbClr val="002B64"/>
                </a:solidFill>
              </a:rPr>
              <a:t>TECHNOLOGY SOLUTIONS</a:t>
            </a:r>
          </a:p>
        </p:txBody>
      </p:sp>
      <p:cxnSp>
        <p:nvCxnSpPr>
          <p:cNvPr id="33" name="Straight Connector 32">
            <a:extLst>
              <a:ext uri="{FF2B5EF4-FFF2-40B4-BE49-F238E27FC236}">
                <a16:creationId xmlns:a16="http://schemas.microsoft.com/office/drawing/2014/main" id="{411654D1-3976-F347-A057-7EB963A6E750}"/>
              </a:ext>
            </a:extLst>
          </p:cNvPr>
          <p:cNvCxnSpPr>
            <a:cxnSpLocks/>
          </p:cNvCxnSpPr>
          <p:nvPr/>
        </p:nvCxnSpPr>
        <p:spPr>
          <a:xfrm>
            <a:off x="3477450" y="1780000"/>
            <a:ext cx="0" cy="3345832"/>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21782BB-D34F-1F4A-8139-B93D49F14002}"/>
              </a:ext>
            </a:extLst>
          </p:cNvPr>
          <p:cNvSpPr txBox="1"/>
          <p:nvPr/>
        </p:nvSpPr>
        <p:spPr>
          <a:xfrm>
            <a:off x="3921512" y="1869807"/>
            <a:ext cx="7387010" cy="2879849"/>
          </a:xfrm>
          <a:prstGeom prst="rect">
            <a:avLst/>
          </a:prstGeom>
          <a:noFill/>
        </p:spPr>
        <p:txBody>
          <a:bodyPr wrap="square" rtlCol="0">
            <a:no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Our corporate headquarters is also home to our technology division, Howard Technology Solutions. This division brings to market cutting-edge technology that includes audiovisual and instructional solutions, network security and storage solutions, as well as installation, consulting, and design services. From distance learning and interactive classroom products to point-of-care medical carts and specialized mobility solutions, we make great technology available, and we make it affordable.</a:t>
            </a:r>
          </a:p>
          <a:p>
            <a:endParaRPr lang="en-US" sz="1400" dirty="0">
              <a:solidFill>
                <a:srgbClr val="666666"/>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1400" dirty="0">
                <a:solidFill>
                  <a:srgbClr val="002B64"/>
                </a:solidFill>
                <a:latin typeface="Arial" panose="020B0604020202020204" pitchFamily="34" charset="0"/>
                <a:cs typeface="Arial" panose="020B0604020202020204" pitchFamily="34" charset="0"/>
              </a:rPr>
              <a:t>HOWARDedu</a:t>
            </a:r>
          </a:p>
          <a:p>
            <a:pPr marL="285750" indent="-285750">
              <a:lnSpc>
                <a:spcPct val="150000"/>
              </a:lnSpc>
              <a:buFont typeface="Arial" panose="020B0604020202020204" pitchFamily="34" charset="0"/>
              <a:buChar char="•"/>
            </a:pPr>
            <a:r>
              <a:rPr lang="en-US" sz="1400" dirty="0">
                <a:solidFill>
                  <a:srgbClr val="002B64"/>
                </a:solidFill>
                <a:latin typeface="Arial" panose="020B0604020202020204" pitchFamily="34" charset="0"/>
                <a:cs typeface="Arial" panose="020B0604020202020204" pitchFamily="34" charset="0"/>
              </a:rPr>
              <a:t>HOWARDmed Technology Solutions</a:t>
            </a:r>
          </a:p>
          <a:p>
            <a:pPr marL="285750" indent="-285750">
              <a:lnSpc>
                <a:spcPct val="150000"/>
              </a:lnSpc>
              <a:buFont typeface="Arial" panose="020B0604020202020204" pitchFamily="34" charset="0"/>
              <a:buChar char="•"/>
            </a:pPr>
            <a:r>
              <a:rPr lang="en-US" sz="1400" dirty="0">
                <a:solidFill>
                  <a:srgbClr val="002B64"/>
                </a:solidFill>
                <a:latin typeface="Arial" panose="020B0604020202020204" pitchFamily="34" charset="0"/>
                <a:cs typeface="Arial" panose="020B0604020202020204" pitchFamily="34" charset="0"/>
              </a:rPr>
              <a:t>HOWARD Enterprise</a:t>
            </a:r>
          </a:p>
          <a:p>
            <a:pPr marL="285750" indent="-285750">
              <a:lnSpc>
                <a:spcPct val="150000"/>
              </a:lnSpc>
              <a:buFont typeface="Arial" panose="020B0604020202020204" pitchFamily="34" charset="0"/>
              <a:buChar char="•"/>
            </a:pPr>
            <a:r>
              <a:rPr lang="en-US" sz="1400" dirty="0">
                <a:solidFill>
                  <a:srgbClr val="002B64"/>
                </a:solidFill>
                <a:latin typeface="Arial" panose="020B0604020202020204" pitchFamily="34" charset="0"/>
                <a:cs typeface="Arial" panose="020B0604020202020204" pitchFamily="34" charset="0"/>
              </a:rPr>
              <a:t>HOWARD Interactive</a:t>
            </a:r>
          </a:p>
          <a:p>
            <a:pPr marL="285750" indent="-285750">
              <a:lnSpc>
                <a:spcPct val="150000"/>
              </a:lnSpc>
              <a:buFont typeface="Arial" panose="020B0604020202020204" pitchFamily="34" charset="0"/>
              <a:buChar char="•"/>
            </a:pPr>
            <a:r>
              <a:rPr lang="en-US" sz="1400" dirty="0">
                <a:solidFill>
                  <a:srgbClr val="002B64"/>
                </a:solidFill>
                <a:latin typeface="Arial" panose="020B0604020202020204" pitchFamily="34" charset="0"/>
                <a:cs typeface="Arial" panose="020B0604020202020204" pitchFamily="34" charset="0"/>
              </a:rPr>
              <a:t>Howard Store </a:t>
            </a:r>
          </a:p>
        </p:txBody>
      </p:sp>
      <p:pic>
        <p:nvPicPr>
          <p:cNvPr id="2" name="Picture 1">
            <a:extLst>
              <a:ext uri="{FF2B5EF4-FFF2-40B4-BE49-F238E27FC236}">
                <a16:creationId xmlns:a16="http://schemas.microsoft.com/office/drawing/2014/main" id="{F518D8BF-A4E3-F644-B9C3-E6DDD166F242}"/>
              </a:ext>
            </a:extLst>
          </p:cNvPr>
          <p:cNvPicPr>
            <a:picLocks noChangeAspect="1"/>
          </p:cNvPicPr>
          <p:nvPr/>
        </p:nvPicPr>
        <p:blipFill>
          <a:blip r:embed="rId3"/>
          <a:stretch>
            <a:fillRect/>
          </a:stretch>
        </p:blipFill>
        <p:spPr>
          <a:xfrm>
            <a:off x="864230" y="3161100"/>
            <a:ext cx="2096008" cy="457579"/>
          </a:xfrm>
          <a:prstGeom prst="rect">
            <a:avLst/>
          </a:prstGeom>
        </p:spPr>
      </p:pic>
      <p:pic>
        <p:nvPicPr>
          <p:cNvPr id="23" name="Picture 22">
            <a:extLst>
              <a:ext uri="{FF2B5EF4-FFF2-40B4-BE49-F238E27FC236}">
                <a16:creationId xmlns:a16="http://schemas.microsoft.com/office/drawing/2014/main" id="{A7974188-80F2-9840-896C-0965A9081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654" y="2104887"/>
            <a:ext cx="813119" cy="813119"/>
          </a:xfrm>
          <a:prstGeom prst="rect">
            <a:avLst/>
          </a:prstGeom>
        </p:spPr>
      </p:pic>
    </p:spTree>
    <p:extLst>
      <p:ext uri="{BB962C8B-B14F-4D97-AF65-F5344CB8AC3E}">
        <p14:creationId xmlns:p14="http://schemas.microsoft.com/office/powerpoint/2010/main" val="53978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pic>
        <p:nvPicPr>
          <p:cNvPr id="6" name="Picture 5">
            <a:extLst>
              <a:ext uri="{FF2B5EF4-FFF2-40B4-BE49-F238E27FC236}">
                <a16:creationId xmlns:a16="http://schemas.microsoft.com/office/drawing/2014/main" id="{E13DB335-AEC8-5A4D-87EC-516B34FAAE50}"/>
              </a:ext>
            </a:extLst>
          </p:cNvPr>
          <p:cNvPicPr>
            <a:picLocks noChangeAspect="1"/>
          </p:cNvPicPr>
          <p:nvPr/>
        </p:nvPicPr>
        <p:blipFill>
          <a:blip r:embed="rId3"/>
          <a:srcRect/>
          <a:stretch/>
        </p:blipFill>
        <p:spPr>
          <a:xfrm>
            <a:off x="1506453" y="304799"/>
            <a:ext cx="4347882" cy="5618923"/>
          </a:xfrm>
          <a:prstGeom prst="rect">
            <a:avLst/>
          </a:prstGeom>
          <a:ln>
            <a:solidFill>
              <a:schemeClr val="bg1">
                <a:lumMod val="85000"/>
              </a:schemeClr>
            </a:solidFill>
          </a:ln>
        </p:spPr>
      </p:pic>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19</a:t>
            </a:fld>
            <a:endParaRPr lang="en-US" dirty="0"/>
          </a:p>
        </p:txBody>
      </p:sp>
      <p:pic>
        <p:nvPicPr>
          <p:cNvPr id="8" name="Picture 7">
            <a:extLst>
              <a:ext uri="{FF2B5EF4-FFF2-40B4-BE49-F238E27FC236}">
                <a16:creationId xmlns:a16="http://schemas.microsoft.com/office/drawing/2014/main" id="{1371485F-C0F8-3844-9406-CEB2B492E5D6}"/>
              </a:ext>
            </a:extLst>
          </p:cNvPr>
          <p:cNvPicPr>
            <a:picLocks noChangeAspect="1"/>
          </p:cNvPicPr>
          <p:nvPr/>
        </p:nvPicPr>
        <p:blipFill>
          <a:blip r:embed="rId4"/>
          <a:srcRect/>
          <a:stretch/>
        </p:blipFill>
        <p:spPr>
          <a:xfrm>
            <a:off x="6337665" y="304802"/>
            <a:ext cx="4347882" cy="5618920"/>
          </a:xfrm>
          <a:prstGeom prst="rect">
            <a:avLst/>
          </a:prstGeom>
          <a:ln>
            <a:solidFill>
              <a:schemeClr val="bg1">
                <a:lumMod val="85000"/>
              </a:schemeClr>
            </a:solidFill>
          </a:ln>
        </p:spPr>
      </p:pic>
    </p:spTree>
    <p:extLst>
      <p:ext uri="{BB962C8B-B14F-4D97-AF65-F5344CB8AC3E}">
        <p14:creationId xmlns:p14="http://schemas.microsoft.com/office/powerpoint/2010/main" val="225309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a:t>
            </a:fld>
            <a:endParaRPr lang="en-US" dirty="0"/>
          </a:p>
        </p:txBody>
      </p:sp>
      <p:sp>
        <p:nvSpPr>
          <p:cNvPr id="7" name="TextBox 6">
            <a:extLst>
              <a:ext uri="{FF2B5EF4-FFF2-40B4-BE49-F238E27FC236}">
                <a16:creationId xmlns:a16="http://schemas.microsoft.com/office/drawing/2014/main" id="{AF26D76F-B89A-9B48-A370-6FA62284D63A}"/>
              </a:ext>
            </a:extLst>
          </p:cNvPr>
          <p:cNvSpPr txBox="1"/>
          <p:nvPr/>
        </p:nvSpPr>
        <p:spPr>
          <a:xfrm>
            <a:off x="4764547" y="2493900"/>
            <a:ext cx="6635636" cy="1691297"/>
          </a:xfrm>
          <a:prstGeom prst="rect">
            <a:avLst/>
          </a:prstGeom>
          <a:noFill/>
        </p:spPr>
        <p:txBody>
          <a:bodyPr wrap="square" rtlCol="0">
            <a:spAutoFit/>
          </a:bodyPr>
          <a:lstStyle/>
          <a:p>
            <a:pPr>
              <a:lnSpc>
                <a:spcPts val="1800"/>
              </a:lnSpc>
            </a:pPr>
            <a:r>
              <a:rPr lang="en-US" sz="1400" dirty="0">
                <a:solidFill>
                  <a:schemeClr val="tx1">
                    <a:lumMod val="65000"/>
                    <a:lumOff val="35000"/>
                  </a:schemeClr>
                </a:solidFill>
                <a:latin typeface="Arial" panose="020B0604020202020204" pitchFamily="34" charset="0"/>
                <a:cs typeface="Arial" panose="020B0604020202020204" pitchFamily="34" charset="0"/>
              </a:rPr>
              <a:t>In 1968, a young Billy W. Howard Sr. left his successful career at General Electric to return to his native Mississippi and create his own company –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b="1" dirty="0">
                <a:solidFill>
                  <a:srgbClr val="2B93C5"/>
                </a:solidFill>
                <a:latin typeface="Arial" panose="020B0604020202020204" pitchFamily="34" charset="0"/>
                <a:cs typeface="Arial" panose="020B0604020202020204" pitchFamily="34" charset="0"/>
              </a:rPr>
              <a:t>Howard Industries</a:t>
            </a:r>
            <a:r>
              <a:rPr lang="en-US" sz="1400" b="1" dirty="0">
                <a:solidFill>
                  <a:schemeClr val="tx1">
                    <a:lumMod val="65000"/>
                    <a:lumOff val="35000"/>
                  </a:schemeClr>
                </a:solidFill>
                <a:latin typeface="Arial" panose="020B0604020202020204" pitchFamily="34" charset="0"/>
                <a:cs typeface="Arial" panose="020B0604020202020204" pitchFamily="34" charset="0"/>
              </a:rPr>
              <a:t>. </a:t>
            </a:r>
          </a:p>
          <a:p>
            <a:pPr>
              <a:lnSpc>
                <a:spcPts val="1800"/>
              </a:lnSpc>
            </a:pPr>
            <a:endParaRPr lang="en-US" sz="1400" b="1" dirty="0">
              <a:solidFill>
                <a:schemeClr val="tx1">
                  <a:lumMod val="65000"/>
                  <a:lumOff val="35000"/>
                </a:schemeClr>
              </a:solidFill>
              <a:latin typeface="Arial" panose="020B0604020202020204" pitchFamily="34" charset="0"/>
              <a:cs typeface="Arial" panose="020B0604020202020204" pitchFamily="34" charset="0"/>
            </a:endParaRPr>
          </a:p>
          <a:p>
            <a:pPr>
              <a:lnSpc>
                <a:spcPts val="1800"/>
              </a:lnSpc>
            </a:pPr>
            <a:r>
              <a:rPr lang="en-US" sz="1400" dirty="0">
                <a:solidFill>
                  <a:schemeClr val="tx1">
                    <a:lumMod val="65000"/>
                    <a:lumOff val="35000"/>
                  </a:schemeClr>
                </a:solidFill>
                <a:latin typeface="Arial" panose="020B0604020202020204" pitchFamily="34" charset="0"/>
                <a:cs typeface="Arial" panose="020B0604020202020204" pitchFamily="34" charset="0"/>
              </a:rPr>
              <a:t>Over the next five decades and with the assistance of his wife, Linda, Howard Industries has grown to become a </a:t>
            </a:r>
            <a:r>
              <a:rPr lang="en-US" sz="1400" b="1" dirty="0">
                <a:solidFill>
                  <a:srgbClr val="2B93C5"/>
                </a:solidFill>
                <a:latin typeface="Arial" panose="020B0604020202020204" pitchFamily="34" charset="0"/>
                <a:cs typeface="Arial" panose="020B0604020202020204" pitchFamily="34" charset="0"/>
              </a:rPr>
              <a:t>billion dollar company</a:t>
            </a:r>
            <a:r>
              <a:rPr lang="en-US" sz="1400" b="1" dirty="0">
                <a:solidFill>
                  <a:schemeClr val="tx1">
                    <a:lumMod val="65000"/>
                    <a:lumOff val="35000"/>
                  </a:schemeClr>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consisting of four separate divisions and a wholly-owned subsidiary, Howard Transportation. </a:t>
            </a:r>
          </a:p>
        </p:txBody>
      </p:sp>
      <p:pic>
        <p:nvPicPr>
          <p:cNvPr id="21" name="Picture 20" descr="Billy W. Howard Sr. and Linda Howard&#10;&#10;Description automatically generated">
            <a:extLst>
              <a:ext uri="{FF2B5EF4-FFF2-40B4-BE49-F238E27FC236}">
                <a16:creationId xmlns:a16="http://schemas.microsoft.com/office/drawing/2014/main" id="{C8BAB2C3-1AF1-844D-A1A1-0F1F5E2ED100}"/>
              </a:ext>
            </a:extLst>
          </p:cNvPr>
          <p:cNvPicPr>
            <a:picLocks noChangeAspect="1"/>
          </p:cNvPicPr>
          <p:nvPr/>
        </p:nvPicPr>
        <p:blipFill>
          <a:blip r:embed="rId3"/>
          <a:stretch>
            <a:fillRect/>
          </a:stretch>
        </p:blipFill>
        <p:spPr>
          <a:xfrm>
            <a:off x="833231" y="859320"/>
            <a:ext cx="3552506" cy="4514643"/>
          </a:xfrm>
          <a:prstGeom prst="rect">
            <a:avLst/>
          </a:prstGeom>
        </p:spPr>
      </p:pic>
      <p:sp>
        <p:nvSpPr>
          <p:cNvPr id="14" name="TextBox 13">
            <a:extLst>
              <a:ext uri="{FF2B5EF4-FFF2-40B4-BE49-F238E27FC236}">
                <a16:creationId xmlns:a16="http://schemas.microsoft.com/office/drawing/2014/main" id="{39B972D4-5079-2846-9253-672EF4780A1B}"/>
              </a:ext>
            </a:extLst>
          </p:cNvPr>
          <p:cNvSpPr txBox="1"/>
          <p:nvPr/>
        </p:nvSpPr>
        <p:spPr>
          <a:xfrm>
            <a:off x="5653622" y="1438714"/>
            <a:ext cx="5794600"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CORPORATE HISTORY</a:t>
            </a:r>
          </a:p>
        </p:txBody>
      </p:sp>
      <p:grpSp>
        <p:nvGrpSpPr>
          <p:cNvPr id="15" name="Group 14">
            <a:extLst>
              <a:ext uri="{FF2B5EF4-FFF2-40B4-BE49-F238E27FC236}">
                <a16:creationId xmlns:a16="http://schemas.microsoft.com/office/drawing/2014/main" id="{6C8F271C-B6D0-C140-92D5-05A46D910A1D}"/>
              </a:ext>
            </a:extLst>
          </p:cNvPr>
          <p:cNvGrpSpPr/>
          <p:nvPr/>
        </p:nvGrpSpPr>
        <p:grpSpPr>
          <a:xfrm>
            <a:off x="4801583" y="1346007"/>
            <a:ext cx="758541" cy="830997"/>
            <a:chOff x="10354018" y="2167987"/>
            <a:chExt cx="842437" cy="959912"/>
          </a:xfrm>
        </p:grpSpPr>
        <p:sp>
          <p:nvSpPr>
            <p:cNvPr id="16" name="TextBox 15">
              <a:extLst>
                <a:ext uri="{FF2B5EF4-FFF2-40B4-BE49-F238E27FC236}">
                  <a16:creationId xmlns:a16="http://schemas.microsoft.com/office/drawing/2014/main" id="{9295806F-3205-C442-8C64-895CC40354C0}"/>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17" name="Rectangle: Rounded Corners 28">
              <a:extLst>
                <a:ext uri="{FF2B5EF4-FFF2-40B4-BE49-F238E27FC236}">
                  <a16:creationId xmlns:a16="http://schemas.microsoft.com/office/drawing/2014/main" id="{50CBAEBF-E162-9B48-B294-D323D91C9136}"/>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65146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20</a:t>
            </a:fld>
            <a:endParaRPr lang="en-US" dirty="0"/>
          </a:p>
        </p:txBody>
      </p:sp>
      <p:pic>
        <p:nvPicPr>
          <p:cNvPr id="24" name="Picture 23">
            <a:extLst>
              <a:ext uri="{FF2B5EF4-FFF2-40B4-BE49-F238E27FC236}">
                <a16:creationId xmlns:a16="http://schemas.microsoft.com/office/drawing/2014/main" id="{A4F901BF-1A9E-B342-BCE3-FDF3D190CC43}"/>
              </a:ext>
            </a:extLst>
          </p:cNvPr>
          <p:cNvPicPr>
            <a:picLocks noChangeAspect="1"/>
          </p:cNvPicPr>
          <p:nvPr/>
        </p:nvPicPr>
        <p:blipFill>
          <a:blip r:embed="rId3"/>
          <a:srcRect/>
          <a:stretch/>
        </p:blipFill>
        <p:spPr>
          <a:xfrm>
            <a:off x="1220857" y="1368155"/>
            <a:ext cx="1625600" cy="1460500"/>
          </a:xfrm>
          <a:prstGeom prst="rect">
            <a:avLst/>
          </a:prstGeom>
        </p:spPr>
      </p:pic>
      <p:pic>
        <p:nvPicPr>
          <p:cNvPr id="25" name="Picture 24">
            <a:extLst>
              <a:ext uri="{FF2B5EF4-FFF2-40B4-BE49-F238E27FC236}">
                <a16:creationId xmlns:a16="http://schemas.microsoft.com/office/drawing/2014/main" id="{1DDE558A-4AED-E246-818F-ADF7DFFFB3A9}"/>
              </a:ext>
            </a:extLst>
          </p:cNvPr>
          <p:cNvPicPr>
            <a:picLocks noChangeAspect="1"/>
          </p:cNvPicPr>
          <p:nvPr/>
        </p:nvPicPr>
        <p:blipFill>
          <a:blip r:embed="rId4"/>
          <a:srcRect/>
          <a:stretch/>
        </p:blipFill>
        <p:spPr>
          <a:xfrm>
            <a:off x="2846457" y="1368155"/>
            <a:ext cx="1625600" cy="1460500"/>
          </a:xfrm>
          <a:prstGeom prst="rect">
            <a:avLst/>
          </a:prstGeom>
        </p:spPr>
      </p:pic>
      <p:pic>
        <p:nvPicPr>
          <p:cNvPr id="26" name="Picture 25">
            <a:extLst>
              <a:ext uri="{FF2B5EF4-FFF2-40B4-BE49-F238E27FC236}">
                <a16:creationId xmlns:a16="http://schemas.microsoft.com/office/drawing/2014/main" id="{01E8933D-5F57-A04B-9A8E-DEC64B924A21}"/>
              </a:ext>
            </a:extLst>
          </p:cNvPr>
          <p:cNvPicPr>
            <a:picLocks noChangeAspect="1"/>
          </p:cNvPicPr>
          <p:nvPr/>
        </p:nvPicPr>
        <p:blipFill>
          <a:blip r:embed="rId5"/>
          <a:srcRect/>
          <a:stretch/>
        </p:blipFill>
        <p:spPr>
          <a:xfrm>
            <a:off x="4472057" y="1368155"/>
            <a:ext cx="1625600" cy="1460500"/>
          </a:xfrm>
          <a:prstGeom prst="rect">
            <a:avLst/>
          </a:prstGeom>
        </p:spPr>
      </p:pic>
      <p:pic>
        <p:nvPicPr>
          <p:cNvPr id="34" name="Picture 33">
            <a:extLst>
              <a:ext uri="{FF2B5EF4-FFF2-40B4-BE49-F238E27FC236}">
                <a16:creationId xmlns:a16="http://schemas.microsoft.com/office/drawing/2014/main" id="{814F30A8-DEC6-D448-9137-676F51D014F2}"/>
              </a:ext>
            </a:extLst>
          </p:cNvPr>
          <p:cNvPicPr>
            <a:picLocks noChangeAspect="1"/>
          </p:cNvPicPr>
          <p:nvPr/>
        </p:nvPicPr>
        <p:blipFill>
          <a:blip r:embed="rId6"/>
          <a:srcRect/>
          <a:stretch/>
        </p:blipFill>
        <p:spPr>
          <a:xfrm>
            <a:off x="6097657" y="1368155"/>
            <a:ext cx="1625600" cy="1460500"/>
          </a:xfrm>
          <a:prstGeom prst="rect">
            <a:avLst/>
          </a:prstGeom>
        </p:spPr>
      </p:pic>
      <p:pic>
        <p:nvPicPr>
          <p:cNvPr id="38" name="Picture 37">
            <a:extLst>
              <a:ext uri="{FF2B5EF4-FFF2-40B4-BE49-F238E27FC236}">
                <a16:creationId xmlns:a16="http://schemas.microsoft.com/office/drawing/2014/main" id="{452F1583-B24F-1843-947F-8BFCD3F132E7}"/>
              </a:ext>
            </a:extLst>
          </p:cNvPr>
          <p:cNvPicPr>
            <a:picLocks noChangeAspect="1"/>
          </p:cNvPicPr>
          <p:nvPr/>
        </p:nvPicPr>
        <p:blipFill>
          <a:blip r:embed="rId7"/>
          <a:srcRect/>
          <a:stretch/>
        </p:blipFill>
        <p:spPr>
          <a:xfrm>
            <a:off x="7723257" y="1368155"/>
            <a:ext cx="1625600" cy="1460500"/>
          </a:xfrm>
          <a:prstGeom prst="rect">
            <a:avLst/>
          </a:prstGeom>
        </p:spPr>
      </p:pic>
      <p:pic>
        <p:nvPicPr>
          <p:cNvPr id="39" name="Picture 38">
            <a:extLst>
              <a:ext uri="{FF2B5EF4-FFF2-40B4-BE49-F238E27FC236}">
                <a16:creationId xmlns:a16="http://schemas.microsoft.com/office/drawing/2014/main" id="{61180876-59F7-AD4B-981B-9E482836C5BC}"/>
              </a:ext>
            </a:extLst>
          </p:cNvPr>
          <p:cNvPicPr>
            <a:picLocks noChangeAspect="1"/>
          </p:cNvPicPr>
          <p:nvPr/>
        </p:nvPicPr>
        <p:blipFill>
          <a:blip r:embed="rId8"/>
          <a:srcRect/>
          <a:stretch/>
        </p:blipFill>
        <p:spPr>
          <a:xfrm>
            <a:off x="9348857" y="1368155"/>
            <a:ext cx="1625600" cy="1460500"/>
          </a:xfrm>
          <a:prstGeom prst="rect">
            <a:avLst/>
          </a:prstGeom>
        </p:spPr>
      </p:pic>
      <p:pic>
        <p:nvPicPr>
          <p:cNvPr id="40" name="Picture 39">
            <a:extLst>
              <a:ext uri="{FF2B5EF4-FFF2-40B4-BE49-F238E27FC236}">
                <a16:creationId xmlns:a16="http://schemas.microsoft.com/office/drawing/2014/main" id="{09CB7975-68F3-2241-B2A1-ACBE4ABAF065}"/>
              </a:ext>
            </a:extLst>
          </p:cNvPr>
          <p:cNvPicPr>
            <a:picLocks noChangeAspect="1"/>
          </p:cNvPicPr>
          <p:nvPr/>
        </p:nvPicPr>
        <p:blipFill>
          <a:blip r:embed="rId9"/>
          <a:srcRect/>
          <a:stretch/>
        </p:blipFill>
        <p:spPr>
          <a:xfrm>
            <a:off x="1220857" y="3733824"/>
            <a:ext cx="1625600" cy="1460500"/>
          </a:xfrm>
          <a:prstGeom prst="rect">
            <a:avLst/>
          </a:prstGeom>
        </p:spPr>
      </p:pic>
      <p:pic>
        <p:nvPicPr>
          <p:cNvPr id="46" name="Picture 45">
            <a:extLst>
              <a:ext uri="{FF2B5EF4-FFF2-40B4-BE49-F238E27FC236}">
                <a16:creationId xmlns:a16="http://schemas.microsoft.com/office/drawing/2014/main" id="{011B85FC-B5EF-DB4B-BA60-E5C77E5EBEFF}"/>
              </a:ext>
            </a:extLst>
          </p:cNvPr>
          <p:cNvPicPr>
            <a:picLocks noChangeAspect="1"/>
          </p:cNvPicPr>
          <p:nvPr/>
        </p:nvPicPr>
        <p:blipFill>
          <a:blip r:embed="rId10"/>
          <a:srcRect/>
          <a:stretch/>
        </p:blipFill>
        <p:spPr>
          <a:xfrm>
            <a:off x="2846457" y="3733824"/>
            <a:ext cx="1625600" cy="1460500"/>
          </a:xfrm>
          <a:prstGeom prst="rect">
            <a:avLst/>
          </a:prstGeom>
        </p:spPr>
      </p:pic>
      <p:pic>
        <p:nvPicPr>
          <p:cNvPr id="47" name="Picture 46">
            <a:extLst>
              <a:ext uri="{FF2B5EF4-FFF2-40B4-BE49-F238E27FC236}">
                <a16:creationId xmlns:a16="http://schemas.microsoft.com/office/drawing/2014/main" id="{58F592C6-DF1B-4D40-8FC0-F90B42B84089}"/>
              </a:ext>
            </a:extLst>
          </p:cNvPr>
          <p:cNvPicPr>
            <a:picLocks noChangeAspect="1"/>
          </p:cNvPicPr>
          <p:nvPr/>
        </p:nvPicPr>
        <p:blipFill>
          <a:blip r:embed="rId11"/>
          <a:srcRect/>
          <a:stretch/>
        </p:blipFill>
        <p:spPr>
          <a:xfrm>
            <a:off x="4472057" y="3733824"/>
            <a:ext cx="1625600" cy="1460500"/>
          </a:xfrm>
          <a:prstGeom prst="rect">
            <a:avLst/>
          </a:prstGeom>
        </p:spPr>
      </p:pic>
      <p:pic>
        <p:nvPicPr>
          <p:cNvPr id="48" name="Picture 47">
            <a:extLst>
              <a:ext uri="{FF2B5EF4-FFF2-40B4-BE49-F238E27FC236}">
                <a16:creationId xmlns:a16="http://schemas.microsoft.com/office/drawing/2014/main" id="{F0C8E7F7-FDF0-FB4B-8D85-73A84BD8E7B5}"/>
              </a:ext>
            </a:extLst>
          </p:cNvPr>
          <p:cNvPicPr>
            <a:picLocks noChangeAspect="1"/>
          </p:cNvPicPr>
          <p:nvPr/>
        </p:nvPicPr>
        <p:blipFill>
          <a:blip r:embed="rId12"/>
          <a:srcRect/>
          <a:stretch/>
        </p:blipFill>
        <p:spPr>
          <a:xfrm>
            <a:off x="7723257" y="3736105"/>
            <a:ext cx="1625600" cy="1460500"/>
          </a:xfrm>
          <a:prstGeom prst="rect">
            <a:avLst/>
          </a:prstGeom>
        </p:spPr>
      </p:pic>
      <p:sp>
        <p:nvSpPr>
          <p:cNvPr id="49" name="Rectangle 48">
            <a:extLst>
              <a:ext uri="{FF2B5EF4-FFF2-40B4-BE49-F238E27FC236}">
                <a16:creationId xmlns:a16="http://schemas.microsoft.com/office/drawing/2014/main" id="{49BDE557-5947-7644-A3A6-C8C6C0D4B17A}"/>
              </a:ext>
            </a:extLst>
          </p:cNvPr>
          <p:cNvSpPr/>
          <p:nvPr/>
        </p:nvSpPr>
        <p:spPr>
          <a:xfrm>
            <a:off x="12208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Computing Solutions</a:t>
            </a:r>
          </a:p>
        </p:txBody>
      </p:sp>
      <p:sp>
        <p:nvSpPr>
          <p:cNvPr id="60" name="Rectangle 59">
            <a:extLst>
              <a:ext uri="{FF2B5EF4-FFF2-40B4-BE49-F238E27FC236}">
                <a16:creationId xmlns:a16="http://schemas.microsoft.com/office/drawing/2014/main" id="{FD0156E3-DDD4-7B41-B9B7-5AED4F2C1F87}"/>
              </a:ext>
            </a:extLst>
          </p:cNvPr>
          <p:cNvSpPr/>
          <p:nvPr/>
        </p:nvSpPr>
        <p:spPr>
          <a:xfrm>
            <a:off x="28464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Audiovisual Solutions</a:t>
            </a:r>
          </a:p>
        </p:txBody>
      </p:sp>
      <p:sp>
        <p:nvSpPr>
          <p:cNvPr id="61" name="Rectangle 60">
            <a:extLst>
              <a:ext uri="{FF2B5EF4-FFF2-40B4-BE49-F238E27FC236}">
                <a16:creationId xmlns:a16="http://schemas.microsoft.com/office/drawing/2014/main" id="{79E98D17-12A7-A54B-B123-94C9AB4FB7EB}"/>
              </a:ext>
            </a:extLst>
          </p:cNvPr>
          <p:cNvSpPr/>
          <p:nvPr/>
        </p:nvSpPr>
        <p:spPr>
          <a:xfrm>
            <a:off x="44720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Network</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Solutions</a:t>
            </a:r>
          </a:p>
        </p:txBody>
      </p:sp>
      <p:sp>
        <p:nvSpPr>
          <p:cNvPr id="62" name="Rectangle 61">
            <a:extLst>
              <a:ext uri="{FF2B5EF4-FFF2-40B4-BE49-F238E27FC236}">
                <a16:creationId xmlns:a16="http://schemas.microsoft.com/office/drawing/2014/main" id="{5A2D581B-763C-2C45-93D0-380CF6C4E76A}"/>
              </a:ext>
            </a:extLst>
          </p:cNvPr>
          <p:cNvSpPr/>
          <p:nvPr/>
        </p:nvSpPr>
        <p:spPr>
          <a:xfrm>
            <a:off x="60976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Virtualization Solutions</a:t>
            </a:r>
          </a:p>
        </p:txBody>
      </p:sp>
      <p:sp>
        <p:nvSpPr>
          <p:cNvPr id="63" name="Rectangle 62">
            <a:extLst>
              <a:ext uri="{FF2B5EF4-FFF2-40B4-BE49-F238E27FC236}">
                <a16:creationId xmlns:a16="http://schemas.microsoft.com/office/drawing/2014/main" id="{3E3CB63F-F013-A241-BBD9-5E94FB90C666}"/>
              </a:ext>
            </a:extLst>
          </p:cNvPr>
          <p:cNvSpPr/>
          <p:nvPr/>
        </p:nvSpPr>
        <p:spPr>
          <a:xfrm>
            <a:off x="77232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Physical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Security</a:t>
            </a:r>
          </a:p>
        </p:txBody>
      </p:sp>
      <p:sp>
        <p:nvSpPr>
          <p:cNvPr id="64" name="Rectangle 63">
            <a:extLst>
              <a:ext uri="{FF2B5EF4-FFF2-40B4-BE49-F238E27FC236}">
                <a16:creationId xmlns:a16="http://schemas.microsoft.com/office/drawing/2014/main" id="{D19661D6-98AF-1E42-8268-3A78BF55A870}"/>
              </a:ext>
            </a:extLst>
          </p:cNvPr>
          <p:cNvSpPr/>
          <p:nvPr/>
        </p:nvSpPr>
        <p:spPr>
          <a:xfrm>
            <a:off x="93488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Kiosks and</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Digital Signage</a:t>
            </a:r>
          </a:p>
        </p:txBody>
      </p:sp>
      <p:pic>
        <p:nvPicPr>
          <p:cNvPr id="65" name="Picture 64">
            <a:extLst>
              <a:ext uri="{FF2B5EF4-FFF2-40B4-BE49-F238E27FC236}">
                <a16:creationId xmlns:a16="http://schemas.microsoft.com/office/drawing/2014/main" id="{614FF63D-D761-734F-969B-9B73EE480484}"/>
              </a:ext>
            </a:extLst>
          </p:cNvPr>
          <p:cNvPicPr>
            <a:picLocks noChangeAspect="1"/>
          </p:cNvPicPr>
          <p:nvPr/>
        </p:nvPicPr>
        <p:blipFill>
          <a:blip r:embed="rId13"/>
          <a:srcRect/>
          <a:stretch/>
        </p:blipFill>
        <p:spPr>
          <a:xfrm>
            <a:off x="6097657" y="3736105"/>
            <a:ext cx="1628427" cy="1463039"/>
          </a:xfrm>
          <a:prstGeom prst="rect">
            <a:avLst/>
          </a:prstGeom>
        </p:spPr>
      </p:pic>
      <p:sp>
        <p:nvSpPr>
          <p:cNvPr id="66" name="Rectangle 65">
            <a:extLst>
              <a:ext uri="{FF2B5EF4-FFF2-40B4-BE49-F238E27FC236}">
                <a16:creationId xmlns:a16="http://schemas.microsoft.com/office/drawing/2014/main" id="{ABBC6939-7787-914E-B0B6-4FA4D1311CC9}"/>
              </a:ext>
            </a:extLst>
          </p:cNvPr>
          <p:cNvSpPr/>
          <p:nvPr/>
        </p:nvSpPr>
        <p:spPr>
          <a:xfrm>
            <a:off x="1220857"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Software Solutions</a:t>
            </a:r>
          </a:p>
        </p:txBody>
      </p:sp>
      <p:sp>
        <p:nvSpPr>
          <p:cNvPr id="67" name="Rectangle 66">
            <a:extLst>
              <a:ext uri="{FF2B5EF4-FFF2-40B4-BE49-F238E27FC236}">
                <a16:creationId xmlns:a16="http://schemas.microsoft.com/office/drawing/2014/main" id="{7343BB14-9DBF-BC43-A1BD-ECBC77C32978}"/>
              </a:ext>
            </a:extLst>
          </p:cNvPr>
          <p:cNvSpPr/>
          <p:nvPr/>
        </p:nvSpPr>
        <p:spPr>
          <a:xfrm>
            <a:off x="2846457"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Professional</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Services</a:t>
            </a:r>
          </a:p>
        </p:txBody>
      </p:sp>
      <p:sp>
        <p:nvSpPr>
          <p:cNvPr id="68" name="Rectangle 67">
            <a:extLst>
              <a:ext uri="{FF2B5EF4-FFF2-40B4-BE49-F238E27FC236}">
                <a16:creationId xmlns:a16="http://schemas.microsoft.com/office/drawing/2014/main" id="{810BDAC5-1B62-FA49-BEE8-F3AE7C61DBCF}"/>
              </a:ext>
            </a:extLst>
          </p:cNvPr>
          <p:cNvSpPr/>
          <p:nvPr/>
        </p:nvSpPr>
        <p:spPr>
          <a:xfrm>
            <a:off x="4472057"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Everyday</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Accessories</a:t>
            </a:r>
          </a:p>
        </p:txBody>
      </p:sp>
      <p:sp>
        <p:nvSpPr>
          <p:cNvPr id="69" name="Rectangle 68">
            <a:extLst>
              <a:ext uri="{FF2B5EF4-FFF2-40B4-BE49-F238E27FC236}">
                <a16:creationId xmlns:a16="http://schemas.microsoft.com/office/drawing/2014/main" id="{65F3DB3C-2DC0-9E49-9BBE-87B6F10D9CDF}"/>
              </a:ext>
            </a:extLst>
          </p:cNvPr>
          <p:cNvSpPr/>
          <p:nvPr/>
        </p:nvSpPr>
        <p:spPr>
          <a:xfrm>
            <a:off x="6097657"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Professional</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Development</a:t>
            </a:r>
          </a:p>
        </p:txBody>
      </p:sp>
      <p:sp>
        <p:nvSpPr>
          <p:cNvPr id="70" name="Rectangle 69">
            <a:extLst>
              <a:ext uri="{FF2B5EF4-FFF2-40B4-BE49-F238E27FC236}">
                <a16:creationId xmlns:a16="http://schemas.microsoft.com/office/drawing/2014/main" id="{5197BCBC-AACC-9C42-9836-5A1C24807C4B}"/>
              </a:ext>
            </a:extLst>
          </p:cNvPr>
          <p:cNvSpPr/>
          <p:nvPr/>
        </p:nvSpPr>
        <p:spPr>
          <a:xfrm>
            <a:off x="7723257"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eSPORTS</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Solutions</a:t>
            </a:r>
          </a:p>
        </p:txBody>
      </p:sp>
      <p:pic>
        <p:nvPicPr>
          <p:cNvPr id="28" name="Picture 27">
            <a:extLst>
              <a:ext uri="{FF2B5EF4-FFF2-40B4-BE49-F238E27FC236}">
                <a16:creationId xmlns:a16="http://schemas.microsoft.com/office/drawing/2014/main" id="{08C44B3C-6DEC-B74E-9901-C668E7A476C5}"/>
              </a:ext>
            </a:extLst>
          </p:cNvPr>
          <p:cNvPicPr>
            <a:picLocks noChangeAspect="1"/>
          </p:cNvPicPr>
          <p:nvPr/>
        </p:nvPicPr>
        <p:blipFill>
          <a:blip r:embed="rId14"/>
          <a:srcRect/>
          <a:stretch/>
        </p:blipFill>
        <p:spPr>
          <a:xfrm>
            <a:off x="9345543" y="3738946"/>
            <a:ext cx="1625600" cy="1454817"/>
          </a:xfrm>
          <a:prstGeom prst="rect">
            <a:avLst/>
          </a:prstGeom>
        </p:spPr>
      </p:pic>
      <p:sp>
        <p:nvSpPr>
          <p:cNvPr id="29" name="Rectangle 28">
            <a:extLst>
              <a:ext uri="{FF2B5EF4-FFF2-40B4-BE49-F238E27FC236}">
                <a16:creationId xmlns:a16="http://schemas.microsoft.com/office/drawing/2014/main" id="{C4F05183-4782-984A-B4E6-21321DD2F717}"/>
              </a:ext>
            </a:extLst>
          </p:cNvPr>
          <p:cNvSpPr/>
          <p:nvPr/>
        </p:nvSpPr>
        <p:spPr>
          <a:xfrm>
            <a:off x="9345543"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E-Commerce</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Presence</a:t>
            </a:r>
          </a:p>
        </p:txBody>
      </p:sp>
      <p:sp>
        <p:nvSpPr>
          <p:cNvPr id="30" name="TextBox 29">
            <a:extLst>
              <a:ext uri="{FF2B5EF4-FFF2-40B4-BE49-F238E27FC236}">
                <a16:creationId xmlns:a16="http://schemas.microsoft.com/office/drawing/2014/main" id="{1FA3B64F-9BAF-694E-91EC-89870B7B6FB4}"/>
              </a:ext>
            </a:extLst>
          </p:cNvPr>
          <p:cNvSpPr txBox="1"/>
          <p:nvPr/>
        </p:nvSpPr>
        <p:spPr>
          <a:xfrm>
            <a:off x="3274394" y="318380"/>
            <a:ext cx="5643212"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THE ONE-STOP-SHOP</a:t>
            </a:r>
          </a:p>
        </p:txBody>
      </p:sp>
    </p:spTree>
    <p:extLst>
      <p:ext uri="{BB962C8B-B14F-4D97-AF65-F5344CB8AC3E}">
        <p14:creationId xmlns:p14="http://schemas.microsoft.com/office/powerpoint/2010/main" val="1204007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21</a:t>
            </a:fld>
            <a:endParaRPr lang="en-US" dirty="0"/>
          </a:p>
        </p:txBody>
      </p:sp>
      <p:cxnSp>
        <p:nvCxnSpPr>
          <p:cNvPr id="33" name="Straight Connector 32">
            <a:extLst>
              <a:ext uri="{FF2B5EF4-FFF2-40B4-BE49-F238E27FC236}">
                <a16:creationId xmlns:a16="http://schemas.microsoft.com/office/drawing/2014/main" id="{411654D1-3976-F347-A057-7EB963A6E750}"/>
              </a:ext>
            </a:extLst>
          </p:cNvPr>
          <p:cNvCxnSpPr>
            <a:cxnSpLocks/>
          </p:cNvCxnSpPr>
          <p:nvPr/>
        </p:nvCxnSpPr>
        <p:spPr>
          <a:xfrm flipH="1">
            <a:off x="2894900" y="1299909"/>
            <a:ext cx="20815" cy="4713119"/>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0BCDE93-494D-3F42-B415-EE39FE9DE47C}"/>
              </a:ext>
            </a:extLst>
          </p:cNvPr>
          <p:cNvSpPr txBox="1"/>
          <p:nvPr/>
        </p:nvSpPr>
        <p:spPr>
          <a:xfrm>
            <a:off x="676413" y="3262476"/>
            <a:ext cx="1808370" cy="2308324"/>
          </a:xfrm>
          <a:prstGeom prst="rect">
            <a:avLst/>
          </a:prstGeom>
          <a:noFill/>
        </p:spPr>
        <p:txBody>
          <a:bodyPr wrap="square" rtlCol="0">
            <a:spAutoFit/>
          </a:bodyPr>
          <a:lstStyle/>
          <a:p>
            <a:r>
              <a:rPr lang="en-US" sz="1200" dirty="0">
                <a:solidFill>
                  <a:srgbClr val="3564B0"/>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Accessories</a:t>
            </a:r>
          </a:p>
          <a:p>
            <a:r>
              <a:rPr lang="en-US" sz="1200" dirty="0">
                <a:solidFill>
                  <a:srgbClr val="3564B0"/>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Antivirus</a:t>
            </a:r>
          </a:p>
          <a:p>
            <a:r>
              <a:rPr lang="en-US" sz="1200" dirty="0">
                <a:solidFill>
                  <a:srgbClr val="3564B0"/>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Asset Management</a:t>
            </a:r>
          </a:p>
          <a:p>
            <a:r>
              <a:rPr lang="en-US" sz="1200" dirty="0">
                <a:solidFill>
                  <a:srgbClr val="3564B0"/>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Desktops </a:t>
            </a:r>
          </a:p>
          <a:p>
            <a:r>
              <a:rPr lang="en-US" sz="1200" dirty="0">
                <a:solidFill>
                  <a:srgbClr val="3564B0"/>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MDM </a:t>
            </a:r>
          </a:p>
          <a:p>
            <a:r>
              <a:rPr lang="en-US" sz="1200" dirty="0">
                <a:solidFill>
                  <a:srgbClr val="3564B0"/>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Mobile Presentation </a:t>
            </a:r>
          </a:p>
          <a:p>
            <a:r>
              <a:rPr lang="en-US" sz="1200" dirty="0">
                <a:solidFill>
                  <a:schemeClr val="tx1">
                    <a:lumMod val="65000"/>
                    <a:lumOff val="35000"/>
                  </a:schemeClr>
                </a:solidFill>
                <a:latin typeface="Arial" panose="020B0604020202020204" pitchFamily="34" charset="0"/>
                <a:cs typeface="Arial" panose="020B0604020202020204" pitchFamily="34" charset="0"/>
              </a:rPr>
              <a:t>  and Charging Stations </a:t>
            </a:r>
          </a:p>
          <a:p>
            <a:r>
              <a:rPr lang="en-US" sz="1200" dirty="0">
                <a:solidFill>
                  <a:srgbClr val="3564B0"/>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Notebooks </a:t>
            </a:r>
          </a:p>
          <a:p>
            <a:r>
              <a:rPr lang="en-US" sz="1200" dirty="0">
                <a:solidFill>
                  <a:srgbClr val="3564B0"/>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Printers (2D &amp; 3D) </a:t>
            </a:r>
          </a:p>
          <a:p>
            <a:r>
              <a:rPr lang="en-US" sz="1200" dirty="0">
                <a:solidFill>
                  <a:srgbClr val="3564B0"/>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Refurbs </a:t>
            </a:r>
          </a:p>
          <a:p>
            <a:r>
              <a:rPr lang="en-US" sz="1200" dirty="0">
                <a:solidFill>
                  <a:srgbClr val="3564B0"/>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Tablets </a:t>
            </a:r>
          </a:p>
          <a:p>
            <a:r>
              <a:rPr lang="en-US" sz="1200" dirty="0">
                <a:solidFill>
                  <a:srgbClr val="3564B0"/>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VR</a:t>
            </a:r>
            <a:endParaRPr lang="en-US" sz="1200" dirty="0">
              <a:solidFill>
                <a:srgbClr val="666666"/>
              </a:solidFill>
              <a:latin typeface="Arial" panose="020B0604020202020204" pitchFamily="34" charset="0"/>
              <a:cs typeface="Arial" panose="020B0604020202020204" pitchFamily="34" charset="0"/>
            </a:endParaRPr>
          </a:p>
        </p:txBody>
      </p:sp>
      <p:cxnSp>
        <p:nvCxnSpPr>
          <p:cNvPr id="53" name="Straight Connector 52">
            <a:extLst>
              <a:ext uri="{FF2B5EF4-FFF2-40B4-BE49-F238E27FC236}">
                <a16:creationId xmlns:a16="http://schemas.microsoft.com/office/drawing/2014/main" id="{DE4F3DB2-006C-F942-B995-2A6130DEBC4E}"/>
              </a:ext>
            </a:extLst>
          </p:cNvPr>
          <p:cNvCxnSpPr>
            <a:cxnSpLocks/>
          </p:cNvCxnSpPr>
          <p:nvPr/>
        </p:nvCxnSpPr>
        <p:spPr>
          <a:xfrm>
            <a:off x="7994888" y="1299909"/>
            <a:ext cx="0" cy="4713119"/>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100A923-8AAD-5949-99B9-D463C756774A}"/>
              </a:ext>
            </a:extLst>
          </p:cNvPr>
          <p:cNvPicPr>
            <a:picLocks noChangeAspect="1"/>
          </p:cNvPicPr>
          <p:nvPr/>
        </p:nvPicPr>
        <p:blipFill>
          <a:blip r:embed="rId3"/>
          <a:srcRect/>
          <a:stretch/>
        </p:blipFill>
        <p:spPr>
          <a:xfrm>
            <a:off x="896322" y="1299909"/>
            <a:ext cx="1625600" cy="1460500"/>
          </a:xfrm>
          <a:prstGeom prst="rect">
            <a:avLst/>
          </a:prstGeom>
        </p:spPr>
      </p:pic>
      <p:pic>
        <p:nvPicPr>
          <p:cNvPr id="24" name="Picture 23">
            <a:extLst>
              <a:ext uri="{FF2B5EF4-FFF2-40B4-BE49-F238E27FC236}">
                <a16:creationId xmlns:a16="http://schemas.microsoft.com/office/drawing/2014/main" id="{E02E5D14-A73E-AE4D-8093-AA074B906CA3}"/>
              </a:ext>
            </a:extLst>
          </p:cNvPr>
          <p:cNvPicPr>
            <a:picLocks noChangeAspect="1"/>
          </p:cNvPicPr>
          <p:nvPr/>
        </p:nvPicPr>
        <p:blipFill>
          <a:blip r:embed="rId4"/>
          <a:srcRect/>
          <a:stretch/>
        </p:blipFill>
        <p:spPr>
          <a:xfrm>
            <a:off x="4648096" y="1299909"/>
            <a:ext cx="1625600" cy="1460500"/>
          </a:xfrm>
          <a:prstGeom prst="rect">
            <a:avLst/>
          </a:prstGeom>
        </p:spPr>
      </p:pic>
      <p:pic>
        <p:nvPicPr>
          <p:cNvPr id="25" name="Picture 24">
            <a:extLst>
              <a:ext uri="{FF2B5EF4-FFF2-40B4-BE49-F238E27FC236}">
                <a16:creationId xmlns:a16="http://schemas.microsoft.com/office/drawing/2014/main" id="{6E25987A-839E-B944-AAE6-2E2C9F1661BE}"/>
              </a:ext>
            </a:extLst>
          </p:cNvPr>
          <p:cNvPicPr>
            <a:picLocks noChangeAspect="1"/>
          </p:cNvPicPr>
          <p:nvPr/>
        </p:nvPicPr>
        <p:blipFill>
          <a:blip r:embed="rId5"/>
          <a:srcRect/>
          <a:stretch/>
        </p:blipFill>
        <p:spPr>
          <a:xfrm>
            <a:off x="9053756" y="1299909"/>
            <a:ext cx="1625600" cy="1460500"/>
          </a:xfrm>
          <a:prstGeom prst="rect">
            <a:avLst/>
          </a:prstGeom>
        </p:spPr>
      </p:pic>
      <p:sp>
        <p:nvSpPr>
          <p:cNvPr id="26" name="TextBox 25">
            <a:extLst>
              <a:ext uri="{FF2B5EF4-FFF2-40B4-BE49-F238E27FC236}">
                <a16:creationId xmlns:a16="http://schemas.microsoft.com/office/drawing/2014/main" id="{567B80D6-B384-BD4C-BD4E-3648A2A04C77}"/>
              </a:ext>
            </a:extLst>
          </p:cNvPr>
          <p:cNvSpPr txBox="1"/>
          <p:nvPr/>
        </p:nvSpPr>
        <p:spPr>
          <a:xfrm>
            <a:off x="3075156" y="3262476"/>
            <a:ext cx="2475396" cy="2308324"/>
          </a:xfrm>
          <a:prstGeom prst="rect">
            <a:avLst/>
          </a:prstGeom>
          <a:noFill/>
        </p:spPr>
        <p:txBody>
          <a:bodyPr wrap="square" rtlCol="0">
            <a:spAutoFit/>
          </a:bodyPr>
          <a:lstStyle/>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Audio Solutions</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Broadcasting</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Cables</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Control Systems</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Document Cameras</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Furniture</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Interactive Classroom Solutions</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Intercoms, Bells </a:t>
            </a:r>
          </a:p>
          <a:p>
            <a:r>
              <a:rPr lang="en-US" sz="1200" dirty="0">
                <a:solidFill>
                  <a:srgbClr val="666666"/>
                </a:solidFill>
                <a:latin typeface="Arial" panose="020B0604020202020204" pitchFamily="34" charset="0"/>
                <a:cs typeface="Arial" panose="020B0604020202020204" pitchFamily="34" charset="0"/>
              </a:rPr>
              <a:t>  and Paging Systems</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Lecture Capture</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Mixers and Microphones</a:t>
            </a:r>
          </a:p>
          <a:p>
            <a:endParaRPr lang="en-US" sz="1200" dirty="0">
              <a:solidFill>
                <a:srgbClr val="666666"/>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B72BD651-369A-3046-A39B-1C09E4778708}"/>
              </a:ext>
            </a:extLst>
          </p:cNvPr>
          <p:cNvSpPr txBox="1"/>
          <p:nvPr/>
        </p:nvSpPr>
        <p:spPr>
          <a:xfrm>
            <a:off x="5808374" y="3262476"/>
            <a:ext cx="2027072" cy="1938992"/>
          </a:xfrm>
          <a:prstGeom prst="rect">
            <a:avLst/>
          </a:prstGeom>
          <a:noFill/>
        </p:spPr>
        <p:txBody>
          <a:bodyPr wrap="square" rtlCol="0">
            <a:spAutoFit/>
          </a:bodyPr>
          <a:lstStyle/>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Monitors and Displays</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Mounts</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Projectors</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Projector Screens</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Speakers and Amps</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Video Cameras</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Video Conferencing</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Webcasting</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Furniture</a:t>
            </a:r>
          </a:p>
          <a:p>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Wireless Interactive Pads</a:t>
            </a:r>
          </a:p>
        </p:txBody>
      </p:sp>
      <p:sp>
        <p:nvSpPr>
          <p:cNvPr id="38" name="TextBox 37">
            <a:extLst>
              <a:ext uri="{FF2B5EF4-FFF2-40B4-BE49-F238E27FC236}">
                <a16:creationId xmlns:a16="http://schemas.microsoft.com/office/drawing/2014/main" id="{C37E3A1A-24E6-A247-AF71-B3AE3E36C019}"/>
              </a:ext>
            </a:extLst>
          </p:cNvPr>
          <p:cNvSpPr txBox="1"/>
          <p:nvPr/>
        </p:nvSpPr>
        <p:spPr>
          <a:xfrm>
            <a:off x="8239560" y="3262476"/>
            <a:ext cx="3253993" cy="2862322"/>
          </a:xfrm>
          <a:prstGeom prst="rect">
            <a:avLst/>
          </a:prstGeom>
          <a:noFill/>
        </p:spPr>
        <p:txBody>
          <a:bodyPr wrap="square" rtlCol="0">
            <a:spAutoFit/>
          </a:bodyPr>
          <a:lstStyle/>
          <a:p>
            <a:r>
              <a:rPr lang="en-US" sz="1200" dirty="0">
                <a:solidFill>
                  <a:srgbClr val="0198D2"/>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Backup and Replication</a:t>
            </a:r>
          </a:p>
          <a:p>
            <a:r>
              <a:rPr lang="en-US" sz="1200" dirty="0">
                <a:solidFill>
                  <a:srgbClr val="0198D2"/>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Bandwidth Management Solutions</a:t>
            </a:r>
          </a:p>
          <a:p>
            <a:r>
              <a:rPr lang="en-US" sz="1200" dirty="0">
                <a:solidFill>
                  <a:srgbClr val="0198D2"/>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Content Filtering</a:t>
            </a:r>
          </a:p>
          <a:p>
            <a:r>
              <a:rPr lang="en-US" sz="1200" dirty="0">
                <a:solidFill>
                  <a:srgbClr val="0198D2"/>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Continuity Solutions</a:t>
            </a:r>
          </a:p>
          <a:p>
            <a:r>
              <a:rPr lang="en-US" sz="1200" dirty="0">
                <a:solidFill>
                  <a:srgbClr val="0198D2"/>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Cooling, LAN Storage and Power Protection</a:t>
            </a:r>
          </a:p>
          <a:p>
            <a:r>
              <a:rPr lang="en-US" sz="1200" dirty="0">
                <a:solidFill>
                  <a:srgbClr val="0198D2"/>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Disaster Recovery Products</a:t>
            </a:r>
          </a:p>
          <a:p>
            <a:r>
              <a:rPr lang="en-US" sz="1200" dirty="0">
                <a:solidFill>
                  <a:srgbClr val="0198D2"/>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Email Archiving Solutions</a:t>
            </a:r>
          </a:p>
          <a:p>
            <a:r>
              <a:rPr lang="en-US" sz="1200" dirty="0">
                <a:solidFill>
                  <a:srgbClr val="0198D2"/>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Hyperconverged</a:t>
            </a:r>
          </a:p>
          <a:p>
            <a:r>
              <a:rPr lang="en-US" sz="1200" dirty="0">
                <a:solidFill>
                  <a:srgbClr val="0198D2"/>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Network Access Control</a:t>
            </a:r>
          </a:p>
          <a:p>
            <a:r>
              <a:rPr lang="en-US" sz="1200" dirty="0">
                <a:solidFill>
                  <a:srgbClr val="0198D2"/>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Network Infrastructure</a:t>
            </a:r>
          </a:p>
          <a:p>
            <a:r>
              <a:rPr lang="en-US" sz="1200" dirty="0">
                <a:solidFill>
                  <a:srgbClr val="0198D2"/>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Security Solutions</a:t>
            </a:r>
          </a:p>
          <a:p>
            <a:r>
              <a:rPr lang="en-US" sz="1200" dirty="0">
                <a:solidFill>
                  <a:srgbClr val="0198D2"/>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Servers</a:t>
            </a:r>
          </a:p>
          <a:p>
            <a:r>
              <a:rPr lang="en-US" sz="1200" dirty="0">
                <a:solidFill>
                  <a:srgbClr val="0198D2"/>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Storage</a:t>
            </a:r>
          </a:p>
          <a:p>
            <a:r>
              <a:rPr lang="en-US" sz="1200" dirty="0">
                <a:solidFill>
                  <a:srgbClr val="0198D2"/>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VOIP</a:t>
            </a:r>
          </a:p>
          <a:p>
            <a:r>
              <a:rPr lang="en-US" sz="1200" dirty="0">
                <a:solidFill>
                  <a:srgbClr val="0198D2"/>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Wireless</a:t>
            </a:r>
          </a:p>
        </p:txBody>
      </p:sp>
      <p:sp>
        <p:nvSpPr>
          <p:cNvPr id="46" name="Rectangle 45">
            <a:extLst>
              <a:ext uri="{FF2B5EF4-FFF2-40B4-BE49-F238E27FC236}">
                <a16:creationId xmlns:a16="http://schemas.microsoft.com/office/drawing/2014/main" id="{FE54DB59-2FC0-CC44-8BAC-7343788F0D4C}"/>
              </a:ext>
            </a:extLst>
          </p:cNvPr>
          <p:cNvSpPr/>
          <p:nvPr/>
        </p:nvSpPr>
        <p:spPr>
          <a:xfrm>
            <a:off x="773292" y="2842521"/>
            <a:ext cx="1985440" cy="292388"/>
          </a:xfrm>
          <a:prstGeom prst="rect">
            <a:avLst/>
          </a:prstGeom>
        </p:spPr>
        <p:txBody>
          <a:bodyPr wrap="square">
            <a:spAutoFit/>
          </a:bodyPr>
          <a:lstStyle/>
          <a:p>
            <a:pPr algn="ctr"/>
            <a:r>
              <a:rPr lang="en-US" sz="1300" b="1" dirty="0">
                <a:solidFill>
                  <a:srgbClr val="3564B0"/>
                </a:solidFill>
                <a:latin typeface="Arial" panose="020B0604020202020204" pitchFamily="34" charset="0"/>
                <a:cs typeface="Arial" panose="020B0604020202020204" pitchFamily="34" charset="0"/>
              </a:rPr>
              <a:t>Computing Solutions</a:t>
            </a:r>
          </a:p>
        </p:txBody>
      </p:sp>
      <p:sp>
        <p:nvSpPr>
          <p:cNvPr id="49" name="Rectangle 48">
            <a:extLst>
              <a:ext uri="{FF2B5EF4-FFF2-40B4-BE49-F238E27FC236}">
                <a16:creationId xmlns:a16="http://schemas.microsoft.com/office/drawing/2014/main" id="{3DDBEED9-5DC7-454A-8737-21B6B38CED74}"/>
              </a:ext>
            </a:extLst>
          </p:cNvPr>
          <p:cNvSpPr/>
          <p:nvPr/>
        </p:nvSpPr>
        <p:spPr>
          <a:xfrm>
            <a:off x="4411696" y="2832582"/>
            <a:ext cx="2087210" cy="292388"/>
          </a:xfrm>
          <a:prstGeom prst="rect">
            <a:avLst/>
          </a:prstGeom>
        </p:spPr>
        <p:txBody>
          <a:bodyPr wrap="square">
            <a:spAutoFit/>
          </a:bodyPr>
          <a:lstStyle/>
          <a:p>
            <a:pPr algn="ctr"/>
            <a:r>
              <a:rPr lang="en-US" sz="1300" b="1" dirty="0">
                <a:solidFill>
                  <a:srgbClr val="018196"/>
                </a:solidFill>
                <a:latin typeface="Arial" panose="020B0604020202020204" pitchFamily="34" charset="0"/>
                <a:cs typeface="Arial" panose="020B0604020202020204" pitchFamily="34" charset="0"/>
              </a:rPr>
              <a:t>Audiovisual Solutions</a:t>
            </a:r>
          </a:p>
        </p:txBody>
      </p:sp>
      <p:sp>
        <p:nvSpPr>
          <p:cNvPr id="51" name="Rectangle 50">
            <a:extLst>
              <a:ext uri="{FF2B5EF4-FFF2-40B4-BE49-F238E27FC236}">
                <a16:creationId xmlns:a16="http://schemas.microsoft.com/office/drawing/2014/main" id="{E2423F0A-97CF-C641-8F0D-7B7F38F74BC3}"/>
              </a:ext>
            </a:extLst>
          </p:cNvPr>
          <p:cNvSpPr/>
          <p:nvPr/>
        </p:nvSpPr>
        <p:spPr>
          <a:xfrm>
            <a:off x="8822951" y="2832582"/>
            <a:ext cx="2087210" cy="292388"/>
          </a:xfrm>
          <a:prstGeom prst="rect">
            <a:avLst/>
          </a:prstGeom>
        </p:spPr>
        <p:txBody>
          <a:bodyPr wrap="square">
            <a:spAutoFit/>
          </a:bodyPr>
          <a:lstStyle/>
          <a:p>
            <a:pPr algn="ctr"/>
            <a:r>
              <a:rPr lang="en-US" sz="1300" b="1" dirty="0">
                <a:solidFill>
                  <a:srgbClr val="0198D2"/>
                </a:solidFill>
                <a:latin typeface="Arial" panose="020B0604020202020204" pitchFamily="34" charset="0"/>
                <a:cs typeface="Arial" panose="020B0604020202020204" pitchFamily="34" charset="0"/>
              </a:rPr>
              <a:t>Network Solutions</a:t>
            </a:r>
          </a:p>
        </p:txBody>
      </p:sp>
      <p:sp>
        <p:nvSpPr>
          <p:cNvPr id="18" name="TextBox 17">
            <a:extLst>
              <a:ext uri="{FF2B5EF4-FFF2-40B4-BE49-F238E27FC236}">
                <a16:creationId xmlns:a16="http://schemas.microsoft.com/office/drawing/2014/main" id="{54BEF7F2-5331-F34D-AAF2-E4D1B069224F}"/>
              </a:ext>
            </a:extLst>
          </p:cNvPr>
          <p:cNvSpPr txBox="1"/>
          <p:nvPr/>
        </p:nvSpPr>
        <p:spPr>
          <a:xfrm>
            <a:off x="3797315" y="318380"/>
            <a:ext cx="3506473"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CATEGORIES</a:t>
            </a:r>
          </a:p>
        </p:txBody>
      </p:sp>
    </p:spTree>
    <p:extLst>
      <p:ext uri="{BB962C8B-B14F-4D97-AF65-F5344CB8AC3E}">
        <p14:creationId xmlns:p14="http://schemas.microsoft.com/office/powerpoint/2010/main" val="3370981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22</a:t>
            </a:fld>
            <a:endParaRPr lang="en-US" dirty="0"/>
          </a:p>
        </p:txBody>
      </p:sp>
      <p:cxnSp>
        <p:nvCxnSpPr>
          <p:cNvPr id="33" name="Straight Connector 32">
            <a:extLst>
              <a:ext uri="{FF2B5EF4-FFF2-40B4-BE49-F238E27FC236}">
                <a16:creationId xmlns:a16="http://schemas.microsoft.com/office/drawing/2014/main" id="{411654D1-3976-F347-A057-7EB963A6E750}"/>
              </a:ext>
            </a:extLst>
          </p:cNvPr>
          <p:cNvCxnSpPr>
            <a:cxnSpLocks/>
          </p:cNvCxnSpPr>
          <p:nvPr/>
        </p:nvCxnSpPr>
        <p:spPr>
          <a:xfrm flipH="1">
            <a:off x="3004229" y="1299909"/>
            <a:ext cx="20815" cy="4713119"/>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0BCDE93-494D-3F42-B415-EE39FE9DE47C}"/>
              </a:ext>
            </a:extLst>
          </p:cNvPr>
          <p:cNvSpPr txBox="1"/>
          <p:nvPr/>
        </p:nvSpPr>
        <p:spPr>
          <a:xfrm>
            <a:off x="785742" y="3262476"/>
            <a:ext cx="1808370" cy="2123658"/>
          </a:xfrm>
          <a:prstGeom prst="rect">
            <a:avLst/>
          </a:prstGeom>
          <a:noFill/>
        </p:spPr>
        <p:txBody>
          <a:bodyPr wrap="square" rtlCol="0">
            <a:spAutoFit/>
          </a:bodyPr>
          <a:lstStyle/>
          <a:p>
            <a:r>
              <a:rPr lang="en-US" sz="1200" dirty="0">
                <a:solidFill>
                  <a:srgbClr val="63BC46"/>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Backup and </a:t>
            </a:r>
          </a:p>
          <a:p>
            <a:r>
              <a:rPr lang="en-US" sz="1200" dirty="0">
                <a:solidFill>
                  <a:schemeClr val="tx1">
                    <a:lumMod val="65000"/>
                    <a:lumOff val="35000"/>
                  </a:schemeClr>
                </a:solidFill>
                <a:latin typeface="Arial" panose="020B0604020202020204" pitchFamily="34" charset="0"/>
                <a:cs typeface="Arial" panose="020B0604020202020204" pitchFamily="34" charset="0"/>
              </a:rPr>
              <a:t>  Data Recovery</a:t>
            </a:r>
          </a:p>
          <a:p>
            <a:r>
              <a:rPr lang="en-US" sz="1200" dirty="0">
                <a:solidFill>
                  <a:srgbClr val="63BC46"/>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Cloud</a:t>
            </a:r>
          </a:p>
          <a:p>
            <a:r>
              <a:rPr lang="en-US" sz="1200" dirty="0">
                <a:solidFill>
                  <a:srgbClr val="63BC46"/>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Desktop Virtualization</a:t>
            </a:r>
          </a:p>
          <a:p>
            <a:r>
              <a:rPr lang="en-US" sz="1200" dirty="0">
                <a:solidFill>
                  <a:srgbClr val="63BC46"/>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Server Virtualization</a:t>
            </a:r>
          </a:p>
          <a:p>
            <a:r>
              <a:rPr lang="en-US" sz="1200" dirty="0">
                <a:solidFill>
                  <a:srgbClr val="63BC46"/>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Servers</a:t>
            </a:r>
          </a:p>
          <a:p>
            <a:r>
              <a:rPr lang="en-US" sz="1200" dirty="0">
                <a:solidFill>
                  <a:srgbClr val="63BC46"/>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Software-Defined  </a:t>
            </a:r>
          </a:p>
          <a:p>
            <a:r>
              <a:rPr lang="en-US" sz="1200" dirty="0">
                <a:solidFill>
                  <a:schemeClr val="tx1">
                    <a:lumMod val="65000"/>
                    <a:lumOff val="35000"/>
                  </a:schemeClr>
                </a:solidFill>
                <a:latin typeface="Arial" panose="020B0604020202020204" pitchFamily="34" charset="0"/>
                <a:cs typeface="Arial" panose="020B0604020202020204" pitchFamily="34" charset="0"/>
              </a:rPr>
              <a:t>  Storage</a:t>
            </a:r>
          </a:p>
          <a:p>
            <a:r>
              <a:rPr lang="en-US" sz="1200" dirty="0">
                <a:solidFill>
                  <a:srgbClr val="63BC46"/>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Storage</a:t>
            </a:r>
          </a:p>
          <a:p>
            <a:r>
              <a:rPr lang="en-US" sz="1200" dirty="0">
                <a:solidFill>
                  <a:srgbClr val="63BC46"/>
                </a:solidFill>
                <a:latin typeface="Arial" panose="020B0604020202020204" pitchFamily="34" charset="0"/>
                <a:cs typeface="Arial" panose="020B0604020202020204" pitchFamily="34" charset="0"/>
              </a:rPr>
              <a:t>• </a:t>
            </a:r>
            <a:r>
              <a:rPr lang="en-US" sz="1200" dirty="0">
                <a:solidFill>
                  <a:schemeClr val="tx1">
                    <a:lumMod val="65000"/>
                    <a:lumOff val="35000"/>
                  </a:schemeClr>
                </a:solidFill>
                <a:latin typeface="Arial" panose="020B0604020202020204" pitchFamily="34" charset="0"/>
                <a:cs typeface="Arial" panose="020B0604020202020204" pitchFamily="34" charset="0"/>
              </a:rPr>
              <a:t>VDI</a:t>
            </a:r>
          </a:p>
          <a:p>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3" name="Straight Connector 52">
            <a:extLst>
              <a:ext uri="{FF2B5EF4-FFF2-40B4-BE49-F238E27FC236}">
                <a16:creationId xmlns:a16="http://schemas.microsoft.com/office/drawing/2014/main" id="{DE4F3DB2-006C-F942-B995-2A6130DEBC4E}"/>
              </a:ext>
            </a:extLst>
          </p:cNvPr>
          <p:cNvCxnSpPr>
            <a:cxnSpLocks/>
          </p:cNvCxnSpPr>
          <p:nvPr/>
        </p:nvCxnSpPr>
        <p:spPr>
          <a:xfrm>
            <a:off x="8104217" y="1299909"/>
            <a:ext cx="0" cy="4713119"/>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100A923-8AAD-5949-99B9-D463C756774A}"/>
              </a:ext>
            </a:extLst>
          </p:cNvPr>
          <p:cNvPicPr>
            <a:picLocks noChangeAspect="1"/>
          </p:cNvPicPr>
          <p:nvPr/>
        </p:nvPicPr>
        <p:blipFill>
          <a:blip r:embed="rId3"/>
          <a:srcRect/>
          <a:stretch/>
        </p:blipFill>
        <p:spPr>
          <a:xfrm>
            <a:off x="1005651" y="1299909"/>
            <a:ext cx="1625600" cy="1460500"/>
          </a:xfrm>
          <a:prstGeom prst="rect">
            <a:avLst/>
          </a:prstGeom>
        </p:spPr>
      </p:pic>
      <p:pic>
        <p:nvPicPr>
          <p:cNvPr id="24" name="Picture 23">
            <a:extLst>
              <a:ext uri="{FF2B5EF4-FFF2-40B4-BE49-F238E27FC236}">
                <a16:creationId xmlns:a16="http://schemas.microsoft.com/office/drawing/2014/main" id="{E02E5D14-A73E-AE4D-8093-AA074B906CA3}"/>
              </a:ext>
            </a:extLst>
          </p:cNvPr>
          <p:cNvPicPr>
            <a:picLocks noChangeAspect="1"/>
          </p:cNvPicPr>
          <p:nvPr/>
        </p:nvPicPr>
        <p:blipFill>
          <a:blip r:embed="rId4"/>
          <a:srcRect/>
          <a:stretch/>
        </p:blipFill>
        <p:spPr>
          <a:xfrm>
            <a:off x="4757425" y="1299909"/>
            <a:ext cx="1625600" cy="1460500"/>
          </a:xfrm>
          <a:prstGeom prst="rect">
            <a:avLst/>
          </a:prstGeom>
        </p:spPr>
      </p:pic>
      <p:pic>
        <p:nvPicPr>
          <p:cNvPr id="25" name="Picture 24">
            <a:extLst>
              <a:ext uri="{FF2B5EF4-FFF2-40B4-BE49-F238E27FC236}">
                <a16:creationId xmlns:a16="http://schemas.microsoft.com/office/drawing/2014/main" id="{6E25987A-839E-B944-AAE6-2E2C9F1661BE}"/>
              </a:ext>
            </a:extLst>
          </p:cNvPr>
          <p:cNvPicPr>
            <a:picLocks noChangeAspect="1"/>
          </p:cNvPicPr>
          <p:nvPr/>
        </p:nvPicPr>
        <p:blipFill>
          <a:blip r:embed="rId5"/>
          <a:srcRect/>
          <a:stretch/>
        </p:blipFill>
        <p:spPr>
          <a:xfrm>
            <a:off x="9163085" y="1299909"/>
            <a:ext cx="1625600" cy="1460500"/>
          </a:xfrm>
          <a:prstGeom prst="rect">
            <a:avLst/>
          </a:prstGeom>
        </p:spPr>
      </p:pic>
      <p:sp>
        <p:nvSpPr>
          <p:cNvPr id="26" name="TextBox 25">
            <a:extLst>
              <a:ext uri="{FF2B5EF4-FFF2-40B4-BE49-F238E27FC236}">
                <a16:creationId xmlns:a16="http://schemas.microsoft.com/office/drawing/2014/main" id="{567B80D6-B384-BD4C-BD4E-3648A2A04C77}"/>
              </a:ext>
            </a:extLst>
          </p:cNvPr>
          <p:cNvSpPr txBox="1"/>
          <p:nvPr/>
        </p:nvSpPr>
        <p:spPr>
          <a:xfrm>
            <a:off x="3184485" y="3262476"/>
            <a:ext cx="2475396" cy="1938992"/>
          </a:xfrm>
          <a:prstGeom prst="rect">
            <a:avLst/>
          </a:prstGeom>
          <a:noFill/>
        </p:spPr>
        <p:txBody>
          <a:bodyPr wrap="square" rtlCol="0">
            <a:spAutoFit/>
          </a:bodyPr>
          <a:lstStyle/>
          <a:p>
            <a:r>
              <a:rPr lang="en-US" sz="1200" dirty="0">
                <a:solidFill>
                  <a:srgbClr val="FEC10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Access Control</a:t>
            </a:r>
          </a:p>
          <a:p>
            <a:r>
              <a:rPr lang="en-US" sz="1200" dirty="0">
                <a:solidFill>
                  <a:srgbClr val="FEC10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Active Shooter</a:t>
            </a:r>
          </a:p>
          <a:p>
            <a:r>
              <a:rPr lang="en-US" sz="1200" dirty="0">
                <a:solidFill>
                  <a:srgbClr val="FEC10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Behavior Management</a:t>
            </a:r>
          </a:p>
          <a:p>
            <a:r>
              <a:rPr lang="en-US" sz="1200" dirty="0">
                <a:solidFill>
                  <a:srgbClr val="FEC10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Body Protection</a:t>
            </a:r>
          </a:p>
          <a:p>
            <a:r>
              <a:rPr lang="en-US" sz="1200" dirty="0">
                <a:solidFill>
                  <a:srgbClr val="FEC10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Cloud</a:t>
            </a:r>
          </a:p>
          <a:p>
            <a:r>
              <a:rPr lang="en-US" sz="1200" dirty="0">
                <a:solidFill>
                  <a:srgbClr val="FEC10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Displays</a:t>
            </a:r>
          </a:p>
          <a:p>
            <a:r>
              <a:rPr lang="en-US" sz="1200" dirty="0">
                <a:solidFill>
                  <a:srgbClr val="FEC10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Emergency Alert Notification</a:t>
            </a:r>
          </a:p>
          <a:p>
            <a:r>
              <a:rPr lang="en-US" sz="1200" dirty="0">
                <a:solidFill>
                  <a:srgbClr val="FEC10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Encoders</a:t>
            </a:r>
          </a:p>
          <a:p>
            <a:r>
              <a:rPr lang="en-US" sz="1200" dirty="0">
                <a:solidFill>
                  <a:srgbClr val="FEC10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Guard Services Equipment</a:t>
            </a:r>
          </a:p>
          <a:p>
            <a:r>
              <a:rPr lang="en-US" sz="1200" dirty="0">
                <a:solidFill>
                  <a:srgbClr val="FEC10F"/>
                </a:solidFill>
                <a:latin typeface="Arial" panose="020B0604020202020204" pitchFamily="34" charset="0"/>
                <a:cs typeface="Arial" panose="020B0604020202020204" pitchFamily="34" charset="0"/>
              </a:rPr>
              <a:t>•</a:t>
            </a:r>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Lighting</a:t>
            </a:r>
          </a:p>
        </p:txBody>
      </p:sp>
      <p:sp>
        <p:nvSpPr>
          <p:cNvPr id="34" name="TextBox 33">
            <a:extLst>
              <a:ext uri="{FF2B5EF4-FFF2-40B4-BE49-F238E27FC236}">
                <a16:creationId xmlns:a16="http://schemas.microsoft.com/office/drawing/2014/main" id="{B72BD651-369A-3046-A39B-1C09E4778708}"/>
              </a:ext>
            </a:extLst>
          </p:cNvPr>
          <p:cNvSpPr txBox="1"/>
          <p:nvPr/>
        </p:nvSpPr>
        <p:spPr>
          <a:xfrm>
            <a:off x="5854148" y="3262476"/>
            <a:ext cx="2090627" cy="1754326"/>
          </a:xfrm>
          <a:prstGeom prst="rect">
            <a:avLst/>
          </a:prstGeom>
          <a:noFill/>
        </p:spPr>
        <p:txBody>
          <a:bodyPr wrap="square" rtlCol="0">
            <a:spAutoFit/>
          </a:bodyPr>
          <a:lstStyle/>
          <a:p>
            <a:r>
              <a:rPr lang="en-US" sz="1200" dirty="0">
                <a:solidFill>
                  <a:srgbClr val="FEC10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Mobile Security</a:t>
            </a:r>
          </a:p>
          <a:p>
            <a:r>
              <a:rPr lang="en-US" sz="1200" dirty="0">
                <a:solidFill>
                  <a:srgbClr val="FEC10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Mounting and Accessories</a:t>
            </a:r>
          </a:p>
          <a:p>
            <a:r>
              <a:rPr lang="en-US" sz="1200" dirty="0">
                <a:solidFill>
                  <a:srgbClr val="FEC10F"/>
                </a:solidFill>
                <a:latin typeface="Arial" panose="020B0604020202020204" pitchFamily="34" charset="0"/>
                <a:cs typeface="Arial" panose="020B0604020202020204" pitchFamily="34" charset="0"/>
              </a:rPr>
              <a:t>•</a:t>
            </a:r>
            <a:r>
              <a:rPr lang="en-US" sz="1200" dirty="0">
                <a:solidFill>
                  <a:srgbClr val="018196"/>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Perimeter Security</a:t>
            </a:r>
          </a:p>
          <a:p>
            <a:r>
              <a:rPr lang="en-US" sz="1200" dirty="0">
                <a:solidFill>
                  <a:srgbClr val="FEC10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Storage</a:t>
            </a:r>
          </a:p>
          <a:p>
            <a:r>
              <a:rPr lang="en-US" sz="1200" dirty="0">
                <a:solidFill>
                  <a:srgbClr val="FEC10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Supporting Infrastructure</a:t>
            </a:r>
          </a:p>
          <a:p>
            <a:r>
              <a:rPr lang="en-US" sz="1200" dirty="0">
                <a:solidFill>
                  <a:srgbClr val="FEC10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Video Management  </a:t>
            </a:r>
          </a:p>
          <a:p>
            <a:r>
              <a:rPr lang="en-US" sz="1200" dirty="0">
                <a:solidFill>
                  <a:srgbClr val="666666"/>
                </a:solidFill>
                <a:latin typeface="Arial" panose="020B0604020202020204" pitchFamily="34" charset="0"/>
                <a:cs typeface="Arial" panose="020B0604020202020204" pitchFamily="34" charset="0"/>
              </a:rPr>
              <a:t>  Software</a:t>
            </a:r>
          </a:p>
          <a:p>
            <a:r>
              <a:rPr lang="en-US" sz="1200" dirty="0">
                <a:solidFill>
                  <a:srgbClr val="FEC10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Video Surveillance</a:t>
            </a:r>
          </a:p>
          <a:p>
            <a:r>
              <a:rPr lang="en-US" sz="1200" dirty="0">
                <a:solidFill>
                  <a:srgbClr val="FEC10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Visitor Management</a:t>
            </a:r>
          </a:p>
        </p:txBody>
      </p:sp>
      <p:sp>
        <p:nvSpPr>
          <p:cNvPr id="38" name="TextBox 37">
            <a:extLst>
              <a:ext uri="{FF2B5EF4-FFF2-40B4-BE49-F238E27FC236}">
                <a16:creationId xmlns:a16="http://schemas.microsoft.com/office/drawing/2014/main" id="{C37E3A1A-24E6-A247-AF71-B3AE3E36C019}"/>
              </a:ext>
            </a:extLst>
          </p:cNvPr>
          <p:cNvSpPr txBox="1"/>
          <p:nvPr/>
        </p:nvSpPr>
        <p:spPr>
          <a:xfrm>
            <a:off x="8348889" y="3262476"/>
            <a:ext cx="3253993" cy="2308324"/>
          </a:xfrm>
          <a:prstGeom prst="rect">
            <a:avLst/>
          </a:prstGeom>
          <a:noFill/>
        </p:spPr>
        <p:txBody>
          <a:bodyPr wrap="square" rtlCol="0">
            <a:spAutoFit/>
          </a:bodyPr>
          <a:lstStyle/>
          <a:p>
            <a:r>
              <a:rPr lang="en-US" sz="1200" dirty="0">
                <a:solidFill>
                  <a:srgbClr val="F78B1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Content Management Software</a:t>
            </a:r>
          </a:p>
          <a:p>
            <a:r>
              <a:rPr lang="en-US" sz="1200" dirty="0">
                <a:solidFill>
                  <a:srgbClr val="F78B1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Digital Outdoor Signs and Scoreboards</a:t>
            </a:r>
          </a:p>
          <a:p>
            <a:r>
              <a:rPr lang="en-US" sz="1200" dirty="0">
                <a:solidFill>
                  <a:srgbClr val="F78B1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Indoor Kiosks</a:t>
            </a:r>
          </a:p>
          <a:p>
            <a:r>
              <a:rPr lang="en-US" sz="1200" dirty="0">
                <a:solidFill>
                  <a:srgbClr val="F78B1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Large Format Displays</a:t>
            </a:r>
          </a:p>
          <a:p>
            <a:r>
              <a:rPr lang="en-US" sz="1200" dirty="0">
                <a:solidFill>
                  <a:srgbClr val="F78B1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Media Players</a:t>
            </a:r>
          </a:p>
          <a:p>
            <a:r>
              <a:rPr lang="en-US" sz="1200" dirty="0">
                <a:solidFill>
                  <a:srgbClr val="F78B1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Mounts and Mounting Brackets</a:t>
            </a:r>
          </a:p>
          <a:p>
            <a:r>
              <a:rPr lang="en-US" sz="1200" dirty="0">
                <a:solidFill>
                  <a:srgbClr val="F78B1F"/>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Outdoor Kiosks</a:t>
            </a:r>
          </a:p>
          <a:p>
            <a:r>
              <a:rPr lang="en-US" sz="1200" dirty="0">
                <a:solidFill>
                  <a:srgbClr val="F78B1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Through-the-Wall Kiosks</a:t>
            </a:r>
          </a:p>
          <a:p>
            <a:r>
              <a:rPr lang="en-US" sz="1200" dirty="0">
                <a:solidFill>
                  <a:srgbClr val="F78B1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Tabletop Kiosks</a:t>
            </a:r>
          </a:p>
          <a:p>
            <a:r>
              <a:rPr lang="en-US" sz="1200" dirty="0">
                <a:solidFill>
                  <a:srgbClr val="F78B1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Telemedicine Kiosks</a:t>
            </a:r>
          </a:p>
          <a:p>
            <a:r>
              <a:rPr lang="en-US" sz="1200" dirty="0">
                <a:solidFill>
                  <a:srgbClr val="F78B1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Temperature Measurement Kiosks</a:t>
            </a:r>
          </a:p>
          <a:p>
            <a:r>
              <a:rPr lang="en-US" sz="1200" dirty="0">
                <a:solidFill>
                  <a:srgbClr val="F78B1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Wayfinding Kiosks</a:t>
            </a:r>
          </a:p>
        </p:txBody>
      </p:sp>
      <p:sp>
        <p:nvSpPr>
          <p:cNvPr id="46" name="Rectangle 45">
            <a:extLst>
              <a:ext uri="{FF2B5EF4-FFF2-40B4-BE49-F238E27FC236}">
                <a16:creationId xmlns:a16="http://schemas.microsoft.com/office/drawing/2014/main" id="{FE54DB59-2FC0-CC44-8BAC-7343788F0D4C}"/>
              </a:ext>
            </a:extLst>
          </p:cNvPr>
          <p:cNvSpPr/>
          <p:nvPr/>
        </p:nvSpPr>
        <p:spPr>
          <a:xfrm>
            <a:off x="882620" y="2842521"/>
            <a:ext cx="2023227" cy="292388"/>
          </a:xfrm>
          <a:prstGeom prst="rect">
            <a:avLst/>
          </a:prstGeom>
        </p:spPr>
        <p:txBody>
          <a:bodyPr wrap="square">
            <a:spAutoFit/>
          </a:bodyPr>
          <a:lstStyle/>
          <a:p>
            <a:pPr algn="ctr"/>
            <a:r>
              <a:rPr lang="en-US" sz="1300" b="1" dirty="0">
                <a:solidFill>
                  <a:srgbClr val="63BC46"/>
                </a:solidFill>
                <a:latin typeface="Arial" panose="020B0604020202020204" pitchFamily="34" charset="0"/>
                <a:cs typeface="Arial" panose="020B0604020202020204" pitchFamily="34" charset="0"/>
              </a:rPr>
              <a:t>Virtualization Solutions</a:t>
            </a:r>
          </a:p>
        </p:txBody>
      </p:sp>
      <p:sp>
        <p:nvSpPr>
          <p:cNvPr id="49" name="Rectangle 48">
            <a:extLst>
              <a:ext uri="{FF2B5EF4-FFF2-40B4-BE49-F238E27FC236}">
                <a16:creationId xmlns:a16="http://schemas.microsoft.com/office/drawing/2014/main" id="{3DDBEED9-5DC7-454A-8737-21B6B38CED74}"/>
              </a:ext>
            </a:extLst>
          </p:cNvPr>
          <p:cNvSpPr/>
          <p:nvPr/>
        </p:nvSpPr>
        <p:spPr>
          <a:xfrm>
            <a:off x="4521025" y="2832582"/>
            <a:ext cx="2087210" cy="292388"/>
          </a:xfrm>
          <a:prstGeom prst="rect">
            <a:avLst/>
          </a:prstGeom>
        </p:spPr>
        <p:txBody>
          <a:bodyPr wrap="square">
            <a:spAutoFit/>
          </a:bodyPr>
          <a:lstStyle/>
          <a:p>
            <a:pPr algn="ctr"/>
            <a:r>
              <a:rPr lang="en-US" sz="1300" b="1" dirty="0">
                <a:solidFill>
                  <a:srgbClr val="FEC10F"/>
                </a:solidFill>
                <a:latin typeface="Arial" panose="020B0604020202020204" pitchFamily="34" charset="0"/>
                <a:cs typeface="Arial" panose="020B0604020202020204" pitchFamily="34" charset="0"/>
              </a:rPr>
              <a:t>Physical Security</a:t>
            </a:r>
          </a:p>
        </p:txBody>
      </p:sp>
      <p:sp>
        <p:nvSpPr>
          <p:cNvPr id="51" name="Rectangle 50">
            <a:extLst>
              <a:ext uri="{FF2B5EF4-FFF2-40B4-BE49-F238E27FC236}">
                <a16:creationId xmlns:a16="http://schemas.microsoft.com/office/drawing/2014/main" id="{E2423F0A-97CF-C641-8F0D-7B7F38F74BC3}"/>
              </a:ext>
            </a:extLst>
          </p:cNvPr>
          <p:cNvSpPr/>
          <p:nvPr/>
        </p:nvSpPr>
        <p:spPr>
          <a:xfrm>
            <a:off x="8791635" y="2832582"/>
            <a:ext cx="2368499" cy="292388"/>
          </a:xfrm>
          <a:prstGeom prst="rect">
            <a:avLst/>
          </a:prstGeom>
        </p:spPr>
        <p:txBody>
          <a:bodyPr wrap="square">
            <a:spAutoFit/>
          </a:bodyPr>
          <a:lstStyle/>
          <a:p>
            <a:pPr algn="ctr"/>
            <a:r>
              <a:rPr lang="en-US" sz="1300" b="1" dirty="0">
                <a:solidFill>
                  <a:srgbClr val="F78B1F"/>
                </a:solidFill>
                <a:latin typeface="Arial" panose="020B0604020202020204" pitchFamily="34" charset="0"/>
                <a:cs typeface="Arial" panose="020B0604020202020204" pitchFamily="34" charset="0"/>
              </a:rPr>
              <a:t>Kiosks and Digital Signage</a:t>
            </a:r>
          </a:p>
        </p:txBody>
      </p:sp>
      <p:sp>
        <p:nvSpPr>
          <p:cNvPr id="19" name="TextBox 18">
            <a:extLst>
              <a:ext uri="{FF2B5EF4-FFF2-40B4-BE49-F238E27FC236}">
                <a16:creationId xmlns:a16="http://schemas.microsoft.com/office/drawing/2014/main" id="{E3B37973-7068-0441-9617-A37E56D0E3AD}"/>
              </a:ext>
            </a:extLst>
          </p:cNvPr>
          <p:cNvSpPr txBox="1"/>
          <p:nvPr/>
        </p:nvSpPr>
        <p:spPr>
          <a:xfrm>
            <a:off x="3906644" y="318380"/>
            <a:ext cx="3506473"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CATEGORIES</a:t>
            </a:r>
          </a:p>
        </p:txBody>
      </p:sp>
    </p:spTree>
    <p:extLst>
      <p:ext uri="{BB962C8B-B14F-4D97-AF65-F5344CB8AC3E}">
        <p14:creationId xmlns:p14="http://schemas.microsoft.com/office/powerpoint/2010/main" val="487714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23</a:t>
            </a:fld>
            <a:endParaRPr lang="en-US" dirty="0"/>
          </a:p>
        </p:txBody>
      </p:sp>
      <p:pic>
        <p:nvPicPr>
          <p:cNvPr id="14" name="Picture 13">
            <a:extLst>
              <a:ext uri="{FF2B5EF4-FFF2-40B4-BE49-F238E27FC236}">
                <a16:creationId xmlns:a16="http://schemas.microsoft.com/office/drawing/2014/main" id="{33C80115-9068-E749-BECE-42997EB79501}"/>
              </a:ext>
            </a:extLst>
          </p:cNvPr>
          <p:cNvPicPr>
            <a:picLocks noChangeAspect="1"/>
          </p:cNvPicPr>
          <p:nvPr/>
        </p:nvPicPr>
        <p:blipFill>
          <a:blip r:embed="rId3"/>
          <a:srcRect/>
          <a:stretch/>
        </p:blipFill>
        <p:spPr>
          <a:xfrm>
            <a:off x="665" y="-9939"/>
            <a:ext cx="12193950" cy="3080576"/>
          </a:xfrm>
          <a:prstGeom prst="rect">
            <a:avLst/>
          </a:prstGeom>
        </p:spPr>
      </p:pic>
      <p:sp>
        <p:nvSpPr>
          <p:cNvPr id="16" name="TextBox 15">
            <a:extLst>
              <a:ext uri="{FF2B5EF4-FFF2-40B4-BE49-F238E27FC236}">
                <a16:creationId xmlns:a16="http://schemas.microsoft.com/office/drawing/2014/main" id="{EC2C4A85-FD2E-6B4A-BC83-9F4A26B92797}"/>
              </a:ext>
            </a:extLst>
          </p:cNvPr>
          <p:cNvSpPr txBox="1"/>
          <p:nvPr/>
        </p:nvSpPr>
        <p:spPr>
          <a:xfrm>
            <a:off x="571500" y="3438939"/>
            <a:ext cx="5302526" cy="2262171"/>
          </a:xfrm>
          <a:prstGeom prst="rect">
            <a:avLst/>
          </a:prstGeom>
          <a:noFill/>
        </p:spPr>
        <p:txBody>
          <a:bodyPr wrap="square" rtlCol="0">
            <a:noAutofit/>
          </a:bodyPr>
          <a:lstStyle/>
          <a:p>
            <a:pPr>
              <a:lnSpc>
                <a:spcPts val="2000"/>
              </a:lnSpc>
            </a:pPr>
            <a:r>
              <a:rPr lang="en-US" sz="1400" dirty="0">
                <a:latin typeface="Arial" panose="020B0604020202020204" pitchFamily="34" charset="0"/>
                <a:cs typeface="Arial" panose="020B0604020202020204" pitchFamily="34" charset="0"/>
              </a:rPr>
              <a:t>Kiosks minimize staffing requirements, reduce operating and transaction costs while increasing sales/revenue, foot traffic and efficiency; manage peak traffic flow, add off-hours convenience, and enhance the overall consumer experience, which, in turn, increases customer loyalty.</a:t>
            </a:r>
          </a:p>
          <a:p>
            <a:pPr>
              <a:lnSpc>
                <a:spcPts val="2000"/>
              </a:lnSpc>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a:lnSpc>
                <a:spcPts val="2000"/>
              </a:lnSpc>
            </a:pPr>
            <a:r>
              <a:rPr lang="en-US" sz="1400" dirty="0">
                <a:latin typeface="Arial" panose="020B0604020202020204" pitchFamily="34" charset="0"/>
                <a:cs typeface="Arial" panose="020B0604020202020204" pitchFamily="34" charset="0"/>
              </a:rPr>
              <a:t>Howard offers a variety of kiosk models, from indoor tabletop and freestanding to outdoor and through-the-wall; all customized to suit your facility’s interactive needs. </a:t>
            </a:r>
          </a:p>
          <a:p>
            <a:pPr>
              <a:lnSpc>
                <a:spcPts val="2000"/>
              </a:lnSpc>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9495030-90C4-0742-8A17-169AB9DF0113}"/>
              </a:ext>
            </a:extLst>
          </p:cNvPr>
          <p:cNvSpPr txBox="1"/>
          <p:nvPr/>
        </p:nvSpPr>
        <p:spPr>
          <a:xfrm>
            <a:off x="8841845" y="3437803"/>
            <a:ext cx="2419189" cy="1115237"/>
          </a:xfrm>
          <a:prstGeom prst="rect">
            <a:avLst/>
          </a:prstGeom>
          <a:noFill/>
        </p:spPr>
        <p:txBody>
          <a:bodyPr wrap="none" rtlCol="0">
            <a:noAutofit/>
          </a:bodyPr>
          <a:lstStyle/>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Telemedicine</a:t>
            </a:r>
          </a:p>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Temperature Detection</a:t>
            </a:r>
          </a:p>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Ticketing</a:t>
            </a:r>
          </a:p>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Wayfinding</a:t>
            </a:r>
          </a:p>
          <a:p>
            <a:pPr marL="171450" indent="-171450">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B093615-017A-0241-924E-D3C2D66CE152}"/>
              </a:ext>
            </a:extLst>
          </p:cNvPr>
          <p:cNvCxnSpPr>
            <a:cxnSpLocks/>
          </p:cNvCxnSpPr>
          <p:nvPr/>
        </p:nvCxnSpPr>
        <p:spPr>
          <a:xfrm>
            <a:off x="8467875" y="3388109"/>
            <a:ext cx="2418" cy="1164931"/>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232AD6F-934F-A940-AF09-3ABA7CB86786}"/>
              </a:ext>
            </a:extLst>
          </p:cNvPr>
          <p:cNvSpPr txBox="1"/>
          <p:nvPr/>
        </p:nvSpPr>
        <p:spPr>
          <a:xfrm>
            <a:off x="6370084" y="3437804"/>
            <a:ext cx="1721000" cy="1115238"/>
          </a:xfrm>
          <a:prstGeom prst="rect">
            <a:avLst/>
          </a:prstGeom>
          <a:noFill/>
        </p:spPr>
        <p:txBody>
          <a:bodyPr wrap="none" rtlCol="0">
            <a:noAutofit/>
          </a:bodyPr>
          <a:lstStyle/>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Bill Pay</a:t>
            </a:r>
          </a:p>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Body Cams</a:t>
            </a:r>
          </a:p>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Digital Signage</a:t>
            </a:r>
          </a:p>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E-Citation</a:t>
            </a:r>
          </a:p>
        </p:txBody>
      </p:sp>
    </p:spTree>
    <p:extLst>
      <p:ext uri="{BB962C8B-B14F-4D97-AF65-F5344CB8AC3E}">
        <p14:creationId xmlns:p14="http://schemas.microsoft.com/office/powerpoint/2010/main" val="2742814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24</a:t>
            </a:fld>
            <a:endParaRPr lang="en-US" dirty="0"/>
          </a:p>
        </p:txBody>
      </p:sp>
      <p:cxnSp>
        <p:nvCxnSpPr>
          <p:cNvPr id="33" name="Straight Connector 32">
            <a:extLst>
              <a:ext uri="{FF2B5EF4-FFF2-40B4-BE49-F238E27FC236}">
                <a16:creationId xmlns:a16="http://schemas.microsoft.com/office/drawing/2014/main" id="{411654D1-3976-F347-A057-7EB963A6E750}"/>
              </a:ext>
            </a:extLst>
          </p:cNvPr>
          <p:cNvCxnSpPr>
            <a:cxnSpLocks/>
          </p:cNvCxnSpPr>
          <p:nvPr/>
        </p:nvCxnSpPr>
        <p:spPr>
          <a:xfrm flipH="1">
            <a:off x="4011705" y="1299909"/>
            <a:ext cx="20815" cy="4713119"/>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E4F3DB2-006C-F942-B995-2A6130DEBC4E}"/>
              </a:ext>
            </a:extLst>
          </p:cNvPr>
          <p:cNvCxnSpPr>
            <a:cxnSpLocks/>
          </p:cNvCxnSpPr>
          <p:nvPr/>
        </p:nvCxnSpPr>
        <p:spPr>
          <a:xfrm>
            <a:off x="8203610" y="1299909"/>
            <a:ext cx="0" cy="4713119"/>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100A923-8AAD-5949-99B9-D463C756774A}"/>
              </a:ext>
            </a:extLst>
          </p:cNvPr>
          <p:cNvPicPr>
            <a:picLocks noChangeAspect="1"/>
          </p:cNvPicPr>
          <p:nvPr/>
        </p:nvPicPr>
        <p:blipFill>
          <a:blip r:embed="rId3"/>
          <a:srcRect/>
          <a:stretch/>
        </p:blipFill>
        <p:spPr>
          <a:xfrm>
            <a:off x="1557822" y="1299909"/>
            <a:ext cx="1625600" cy="1460500"/>
          </a:xfrm>
          <a:prstGeom prst="rect">
            <a:avLst/>
          </a:prstGeom>
        </p:spPr>
      </p:pic>
      <p:pic>
        <p:nvPicPr>
          <p:cNvPr id="24" name="Picture 23">
            <a:extLst>
              <a:ext uri="{FF2B5EF4-FFF2-40B4-BE49-F238E27FC236}">
                <a16:creationId xmlns:a16="http://schemas.microsoft.com/office/drawing/2014/main" id="{E02E5D14-A73E-AE4D-8093-AA074B906CA3}"/>
              </a:ext>
            </a:extLst>
          </p:cNvPr>
          <p:cNvPicPr>
            <a:picLocks noChangeAspect="1"/>
          </p:cNvPicPr>
          <p:nvPr/>
        </p:nvPicPr>
        <p:blipFill>
          <a:blip r:embed="rId4"/>
          <a:srcRect/>
          <a:stretch/>
        </p:blipFill>
        <p:spPr>
          <a:xfrm>
            <a:off x="5294857" y="1299909"/>
            <a:ext cx="1625600" cy="1460500"/>
          </a:xfrm>
          <a:prstGeom prst="rect">
            <a:avLst/>
          </a:prstGeom>
        </p:spPr>
      </p:pic>
      <p:pic>
        <p:nvPicPr>
          <p:cNvPr id="25" name="Picture 24">
            <a:extLst>
              <a:ext uri="{FF2B5EF4-FFF2-40B4-BE49-F238E27FC236}">
                <a16:creationId xmlns:a16="http://schemas.microsoft.com/office/drawing/2014/main" id="{6E25987A-839E-B944-AAE6-2E2C9F1661BE}"/>
              </a:ext>
            </a:extLst>
          </p:cNvPr>
          <p:cNvPicPr>
            <a:picLocks noChangeAspect="1"/>
          </p:cNvPicPr>
          <p:nvPr/>
        </p:nvPicPr>
        <p:blipFill>
          <a:blip r:embed="rId5"/>
          <a:srcRect/>
          <a:stretch/>
        </p:blipFill>
        <p:spPr>
          <a:xfrm>
            <a:off x="9134085" y="1299909"/>
            <a:ext cx="1625600" cy="1460500"/>
          </a:xfrm>
          <a:prstGeom prst="rect">
            <a:avLst/>
          </a:prstGeom>
        </p:spPr>
      </p:pic>
      <p:sp>
        <p:nvSpPr>
          <p:cNvPr id="34" name="TextBox 33">
            <a:extLst>
              <a:ext uri="{FF2B5EF4-FFF2-40B4-BE49-F238E27FC236}">
                <a16:creationId xmlns:a16="http://schemas.microsoft.com/office/drawing/2014/main" id="{B72BD651-369A-3046-A39B-1C09E4778708}"/>
              </a:ext>
            </a:extLst>
          </p:cNvPr>
          <p:cNvSpPr txBox="1"/>
          <p:nvPr/>
        </p:nvSpPr>
        <p:spPr>
          <a:xfrm>
            <a:off x="4277191" y="3262476"/>
            <a:ext cx="3660932" cy="1569660"/>
          </a:xfrm>
          <a:prstGeom prst="rect">
            <a:avLst/>
          </a:prstGeom>
          <a:noFill/>
        </p:spPr>
        <p:txBody>
          <a:bodyPr wrap="square" rtlCol="0">
            <a:spAutoFit/>
          </a:bodyPr>
          <a:lstStyle/>
          <a:p>
            <a:r>
              <a:rPr lang="en-US" sz="1200" dirty="0">
                <a:solidFill>
                  <a:srgbClr val="EA1748"/>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Consulting</a:t>
            </a:r>
          </a:p>
          <a:p>
            <a:r>
              <a:rPr lang="en-US" sz="1200" dirty="0">
                <a:solidFill>
                  <a:srgbClr val="EA1748"/>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Installation and Design Services</a:t>
            </a:r>
          </a:p>
          <a:p>
            <a:r>
              <a:rPr lang="en-US" sz="1200" dirty="0">
                <a:solidFill>
                  <a:srgbClr val="EA1748"/>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Managed Services</a:t>
            </a:r>
          </a:p>
          <a:p>
            <a:r>
              <a:rPr lang="en-US" sz="1200" dirty="0">
                <a:solidFill>
                  <a:srgbClr val="EA1748"/>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Physical Security and Video Surveillance Services</a:t>
            </a:r>
          </a:p>
          <a:p>
            <a:r>
              <a:rPr lang="en-US" sz="1200" dirty="0">
                <a:solidFill>
                  <a:srgbClr val="EA1748"/>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Professional Development/Training</a:t>
            </a:r>
          </a:p>
          <a:p>
            <a:r>
              <a:rPr lang="en-US" sz="1200" dirty="0">
                <a:solidFill>
                  <a:srgbClr val="EA1748"/>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Programming Services</a:t>
            </a:r>
          </a:p>
          <a:p>
            <a:r>
              <a:rPr lang="en-US" sz="1200" dirty="0">
                <a:solidFill>
                  <a:srgbClr val="EA1748"/>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Support Services</a:t>
            </a:r>
          </a:p>
          <a:p>
            <a:r>
              <a:rPr lang="en-US" sz="1200" dirty="0">
                <a:solidFill>
                  <a:srgbClr val="EA1748"/>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Visitor Management</a:t>
            </a:r>
          </a:p>
        </p:txBody>
      </p:sp>
      <p:sp>
        <p:nvSpPr>
          <p:cNvPr id="38" name="TextBox 37">
            <a:extLst>
              <a:ext uri="{FF2B5EF4-FFF2-40B4-BE49-F238E27FC236}">
                <a16:creationId xmlns:a16="http://schemas.microsoft.com/office/drawing/2014/main" id="{C37E3A1A-24E6-A247-AF71-B3AE3E36C019}"/>
              </a:ext>
            </a:extLst>
          </p:cNvPr>
          <p:cNvSpPr txBox="1"/>
          <p:nvPr/>
        </p:nvSpPr>
        <p:spPr>
          <a:xfrm>
            <a:off x="9052373" y="3262476"/>
            <a:ext cx="1789022" cy="830997"/>
          </a:xfrm>
          <a:prstGeom prst="rect">
            <a:avLst/>
          </a:prstGeom>
          <a:noFill/>
        </p:spPr>
        <p:txBody>
          <a:bodyPr wrap="square" rtlCol="0">
            <a:spAutoFit/>
          </a:bodyPr>
          <a:lstStyle/>
          <a:p>
            <a:r>
              <a:rPr lang="en-US" sz="1200" dirty="0">
                <a:solidFill>
                  <a:srgbClr val="9D1F2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Bags and Cases</a:t>
            </a:r>
          </a:p>
          <a:p>
            <a:r>
              <a:rPr lang="en-US" sz="1200" dirty="0">
                <a:solidFill>
                  <a:srgbClr val="9D1F2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Hardware</a:t>
            </a:r>
          </a:p>
          <a:p>
            <a:r>
              <a:rPr lang="en-US" sz="1200" dirty="0">
                <a:solidFill>
                  <a:srgbClr val="9D1F2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Networking</a:t>
            </a:r>
          </a:p>
          <a:p>
            <a:r>
              <a:rPr lang="en-US" sz="1200" dirty="0">
                <a:solidFill>
                  <a:srgbClr val="9D1F2F"/>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Printing Consumables</a:t>
            </a:r>
          </a:p>
        </p:txBody>
      </p:sp>
      <p:sp>
        <p:nvSpPr>
          <p:cNvPr id="46" name="Rectangle 45">
            <a:extLst>
              <a:ext uri="{FF2B5EF4-FFF2-40B4-BE49-F238E27FC236}">
                <a16:creationId xmlns:a16="http://schemas.microsoft.com/office/drawing/2014/main" id="{FE54DB59-2FC0-CC44-8BAC-7343788F0D4C}"/>
              </a:ext>
            </a:extLst>
          </p:cNvPr>
          <p:cNvSpPr/>
          <p:nvPr/>
        </p:nvSpPr>
        <p:spPr>
          <a:xfrm>
            <a:off x="1363901" y="2842521"/>
            <a:ext cx="2023227" cy="292388"/>
          </a:xfrm>
          <a:prstGeom prst="rect">
            <a:avLst/>
          </a:prstGeom>
        </p:spPr>
        <p:txBody>
          <a:bodyPr wrap="square">
            <a:spAutoFit/>
          </a:bodyPr>
          <a:lstStyle/>
          <a:p>
            <a:pPr algn="ctr"/>
            <a:r>
              <a:rPr lang="en-US" sz="1300" b="1" dirty="0">
                <a:solidFill>
                  <a:srgbClr val="FF5D5B"/>
                </a:solidFill>
                <a:latin typeface="Arial" panose="020B0604020202020204" pitchFamily="34" charset="0"/>
                <a:cs typeface="Arial" panose="020B0604020202020204" pitchFamily="34" charset="0"/>
              </a:rPr>
              <a:t>Software Solutions</a:t>
            </a:r>
          </a:p>
        </p:txBody>
      </p:sp>
      <p:sp>
        <p:nvSpPr>
          <p:cNvPr id="49" name="Rectangle 48">
            <a:extLst>
              <a:ext uri="{FF2B5EF4-FFF2-40B4-BE49-F238E27FC236}">
                <a16:creationId xmlns:a16="http://schemas.microsoft.com/office/drawing/2014/main" id="{3DDBEED9-5DC7-454A-8737-21B6B38CED74}"/>
              </a:ext>
            </a:extLst>
          </p:cNvPr>
          <p:cNvSpPr/>
          <p:nvPr/>
        </p:nvSpPr>
        <p:spPr>
          <a:xfrm>
            <a:off x="5064052" y="2832582"/>
            <a:ext cx="2087210" cy="292388"/>
          </a:xfrm>
          <a:prstGeom prst="rect">
            <a:avLst/>
          </a:prstGeom>
        </p:spPr>
        <p:txBody>
          <a:bodyPr wrap="square">
            <a:spAutoFit/>
          </a:bodyPr>
          <a:lstStyle/>
          <a:p>
            <a:pPr algn="ctr"/>
            <a:r>
              <a:rPr lang="en-US" sz="1300" b="1" dirty="0">
                <a:solidFill>
                  <a:srgbClr val="EA1748"/>
                </a:solidFill>
                <a:latin typeface="Arial" panose="020B0604020202020204" pitchFamily="34" charset="0"/>
                <a:cs typeface="Arial" panose="020B0604020202020204" pitchFamily="34" charset="0"/>
              </a:rPr>
              <a:t>Professional Services</a:t>
            </a:r>
          </a:p>
        </p:txBody>
      </p:sp>
      <p:sp>
        <p:nvSpPr>
          <p:cNvPr id="51" name="Rectangle 50">
            <a:extLst>
              <a:ext uri="{FF2B5EF4-FFF2-40B4-BE49-F238E27FC236}">
                <a16:creationId xmlns:a16="http://schemas.microsoft.com/office/drawing/2014/main" id="{E2423F0A-97CF-C641-8F0D-7B7F38F74BC3}"/>
              </a:ext>
            </a:extLst>
          </p:cNvPr>
          <p:cNvSpPr/>
          <p:nvPr/>
        </p:nvSpPr>
        <p:spPr>
          <a:xfrm>
            <a:off x="8762635" y="2832582"/>
            <a:ext cx="2368499" cy="292388"/>
          </a:xfrm>
          <a:prstGeom prst="rect">
            <a:avLst/>
          </a:prstGeom>
        </p:spPr>
        <p:txBody>
          <a:bodyPr wrap="square">
            <a:spAutoFit/>
          </a:bodyPr>
          <a:lstStyle/>
          <a:p>
            <a:pPr algn="ctr"/>
            <a:r>
              <a:rPr lang="en-US" sz="1300" b="1" dirty="0">
                <a:solidFill>
                  <a:srgbClr val="9D1F2F"/>
                </a:solidFill>
                <a:latin typeface="Arial" panose="020B0604020202020204" pitchFamily="34" charset="0"/>
                <a:cs typeface="Arial" panose="020B0604020202020204" pitchFamily="34" charset="0"/>
              </a:rPr>
              <a:t>Everyday Accessories</a:t>
            </a:r>
          </a:p>
        </p:txBody>
      </p:sp>
      <p:sp>
        <p:nvSpPr>
          <p:cNvPr id="19" name="TextBox 18">
            <a:extLst>
              <a:ext uri="{FF2B5EF4-FFF2-40B4-BE49-F238E27FC236}">
                <a16:creationId xmlns:a16="http://schemas.microsoft.com/office/drawing/2014/main" id="{431C2CC3-0AF3-D94C-A5EE-85248F150D2D}"/>
              </a:ext>
            </a:extLst>
          </p:cNvPr>
          <p:cNvSpPr txBox="1"/>
          <p:nvPr/>
        </p:nvSpPr>
        <p:spPr>
          <a:xfrm>
            <a:off x="983996" y="3262476"/>
            <a:ext cx="2783038" cy="1938992"/>
          </a:xfrm>
          <a:prstGeom prst="rect">
            <a:avLst/>
          </a:prstGeom>
          <a:noFill/>
        </p:spPr>
        <p:txBody>
          <a:bodyPr wrap="square" rtlCol="0">
            <a:spAutoFit/>
          </a:bodyPr>
          <a:lstStyle/>
          <a:p>
            <a:r>
              <a:rPr lang="en-US" sz="1200" dirty="0">
                <a:solidFill>
                  <a:srgbClr val="FF5D5B"/>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Antivirus</a:t>
            </a:r>
          </a:p>
          <a:p>
            <a:r>
              <a:rPr lang="en-US" sz="1200" dirty="0">
                <a:solidFill>
                  <a:srgbClr val="FF5D5B"/>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Backup, Recovery and Utility</a:t>
            </a:r>
          </a:p>
          <a:p>
            <a:r>
              <a:rPr lang="en-US" sz="1200" dirty="0">
                <a:solidFill>
                  <a:srgbClr val="FF5D5B"/>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Chromebook-Enabling Software</a:t>
            </a:r>
          </a:p>
          <a:p>
            <a:r>
              <a:rPr lang="en-US" sz="1200" dirty="0">
                <a:solidFill>
                  <a:srgbClr val="FF5D5B"/>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Content Creation</a:t>
            </a:r>
          </a:p>
          <a:p>
            <a:r>
              <a:rPr lang="en-US" sz="1200" dirty="0">
                <a:solidFill>
                  <a:srgbClr val="FF5D5B"/>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Creativity, Design and Page Layout</a:t>
            </a:r>
          </a:p>
          <a:p>
            <a:r>
              <a:rPr lang="en-US" sz="1200" dirty="0">
                <a:solidFill>
                  <a:srgbClr val="FF5D5B"/>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IT and Network Management</a:t>
            </a:r>
          </a:p>
          <a:p>
            <a:r>
              <a:rPr lang="en-US" sz="1200" dirty="0">
                <a:solidFill>
                  <a:srgbClr val="FF5D5B"/>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Network Security</a:t>
            </a:r>
          </a:p>
          <a:p>
            <a:r>
              <a:rPr lang="en-US" sz="1200" dirty="0">
                <a:solidFill>
                  <a:srgbClr val="FF5D5B"/>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Print Management</a:t>
            </a:r>
          </a:p>
          <a:p>
            <a:r>
              <a:rPr lang="en-US" sz="1200" dirty="0">
                <a:solidFill>
                  <a:srgbClr val="FF5D5B"/>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Programming and Web Development</a:t>
            </a:r>
          </a:p>
          <a:p>
            <a:r>
              <a:rPr lang="en-US" sz="1200" dirty="0">
                <a:solidFill>
                  <a:srgbClr val="FF5D5B"/>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Virtualization and Storage</a:t>
            </a:r>
          </a:p>
        </p:txBody>
      </p:sp>
      <p:sp>
        <p:nvSpPr>
          <p:cNvPr id="20" name="TextBox 19">
            <a:extLst>
              <a:ext uri="{FF2B5EF4-FFF2-40B4-BE49-F238E27FC236}">
                <a16:creationId xmlns:a16="http://schemas.microsoft.com/office/drawing/2014/main" id="{94A8BDB6-212B-6F4B-844D-448E62E080A7}"/>
              </a:ext>
            </a:extLst>
          </p:cNvPr>
          <p:cNvSpPr txBox="1"/>
          <p:nvPr/>
        </p:nvSpPr>
        <p:spPr>
          <a:xfrm>
            <a:off x="4342763" y="318380"/>
            <a:ext cx="3506473"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CATEGORIES</a:t>
            </a:r>
          </a:p>
        </p:txBody>
      </p:sp>
    </p:spTree>
    <p:extLst>
      <p:ext uri="{BB962C8B-B14F-4D97-AF65-F5344CB8AC3E}">
        <p14:creationId xmlns:p14="http://schemas.microsoft.com/office/powerpoint/2010/main" val="1744863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25</a:t>
            </a:fld>
            <a:endParaRPr lang="en-US" dirty="0"/>
          </a:p>
        </p:txBody>
      </p:sp>
      <p:cxnSp>
        <p:nvCxnSpPr>
          <p:cNvPr id="33" name="Straight Connector 32">
            <a:extLst>
              <a:ext uri="{FF2B5EF4-FFF2-40B4-BE49-F238E27FC236}">
                <a16:creationId xmlns:a16="http://schemas.microsoft.com/office/drawing/2014/main" id="{411654D1-3976-F347-A057-7EB963A6E750}"/>
              </a:ext>
            </a:extLst>
          </p:cNvPr>
          <p:cNvCxnSpPr>
            <a:cxnSpLocks/>
          </p:cNvCxnSpPr>
          <p:nvPr/>
        </p:nvCxnSpPr>
        <p:spPr>
          <a:xfrm flipH="1">
            <a:off x="4733425" y="1299909"/>
            <a:ext cx="20815" cy="4713119"/>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E4F3DB2-006C-F942-B995-2A6130DEBC4E}"/>
              </a:ext>
            </a:extLst>
          </p:cNvPr>
          <p:cNvCxnSpPr>
            <a:cxnSpLocks/>
          </p:cNvCxnSpPr>
          <p:nvPr/>
        </p:nvCxnSpPr>
        <p:spPr>
          <a:xfrm>
            <a:off x="7548134" y="1299909"/>
            <a:ext cx="0" cy="4713119"/>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100A923-8AAD-5949-99B9-D463C756774A}"/>
              </a:ext>
            </a:extLst>
          </p:cNvPr>
          <p:cNvPicPr>
            <a:picLocks noChangeAspect="1"/>
          </p:cNvPicPr>
          <p:nvPr/>
        </p:nvPicPr>
        <p:blipFill>
          <a:blip r:embed="rId3"/>
          <a:srcRect/>
          <a:stretch/>
        </p:blipFill>
        <p:spPr>
          <a:xfrm>
            <a:off x="2279731" y="1299909"/>
            <a:ext cx="1625600" cy="1460500"/>
          </a:xfrm>
          <a:prstGeom prst="rect">
            <a:avLst/>
          </a:prstGeom>
        </p:spPr>
      </p:pic>
      <p:sp>
        <p:nvSpPr>
          <p:cNvPr id="46" name="Rectangle 45">
            <a:extLst>
              <a:ext uri="{FF2B5EF4-FFF2-40B4-BE49-F238E27FC236}">
                <a16:creationId xmlns:a16="http://schemas.microsoft.com/office/drawing/2014/main" id="{FE54DB59-2FC0-CC44-8BAC-7343788F0D4C}"/>
              </a:ext>
            </a:extLst>
          </p:cNvPr>
          <p:cNvSpPr/>
          <p:nvPr/>
        </p:nvSpPr>
        <p:spPr>
          <a:xfrm>
            <a:off x="1926956" y="2842521"/>
            <a:ext cx="2331150" cy="292388"/>
          </a:xfrm>
          <a:prstGeom prst="rect">
            <a:avLst/>
          </a:prstGeom>
        </p:spPr>
        <p:txBody>
          <a:bodyPr wrap="square">
            <a:spAutoFit/>
          </a:bodyPr>
          <a:lstStyle/>
          <a:p>
            <a:pPr algn="ctr"/>
            <a:r>
              <a:rPr lang="en-US" sz="1300" b="1" dirty="0">
                <a:solidFill>
                  <a:srgbClr val="86398D"/>
                </a:solidFill>
                <a:latin typeface="Arial" panose="020B0604020202020204" pitchFamily="34" charset="0"/>
                <a:cs typeface="Arial" panose="020B0604020202020204" pitchFamily="34" charset="0"/>
              </a:rPr>
              <a:t>Professional Development</a:t>
            </a:r>
          </a:p>
        </p:txBody>
      </p:sp>
      <p:sp>
        <p:nvSpPr>
          <p:cNvPr id="19" name="TextBox 18">
            <a:extLst>
              <a:ext uri="{FF2B5EF4-FFF2-40B4-BE49-F238E27FC236}">
                <a16:creationId xmlns:a16="http://schemas.microsoft.com/office/drawing/2014/main" id="{431C2CC3-0AF3-D94C-A5EE-85248F150D2D}"/>
              </a:ext>
            </a:extLst>
          </p:cNvPr>
          <p:cNvSpPr txBox="1"/>
          <p:nvPr/>
        </p:nvSpPr>
        <p:spPr>
          <a:xfrm>
            <a:off x="1705905" y="3262476"/>
            <a:ext cx="2783038" cy="1015663"/>
          </a:xfrm>
          <a:prstGeom prst="rect">
            <a:avLst/>
          </a:prstGeom>
          <a:noFill/>
        </p:spPr>
        <p:txBody>
          <a:bodyPr wrap="square" rtlCol="0">
            <a:spAutoFit/>
          </a:bodyPr>
          <a:lstStyle/>
          <a:p>
            <a:r>
              <a:rPr lang="en-US" sz="1200" dirty="0">
                <a:solidFill>
                  <a:srgbClr val="86398D"/>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FUSION</a:t>
            </a:r>
          </a:p>
          <a:p>
            <a:r>
              <a:rPr lang="en-US" sz="1200" dirty="0">
                <a:solidFill>
                  <a:srgbClr val="86398D"/>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Backup, Recovery and Utility</a:t>
            </a:r>
          </a:p>
          <a:p>
            <a:r>
              <a:rPr lang="en-US" sz="1200" dirty="0">
                <a:solidFill>
                  <a:srgbClr val="86398D"/>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Chromebook-Enabling Software</a:t>
            </a:r>
          </a:p>
          <a:p>
            <a:r>
              <a:rPr lang="en-US" sz="1200" dirty="0">
                <a:solidFill>
                  <a:srgbClr val="86398D"/>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Content Creation</a:t>
            </a:r>
          </a:p>
          <a:p>
            <a:r>
              <a:rPr lang="en-US" sz="1200" dirty="0">
                <a:solidFill>
                  <a:srgbClr val="86398D"/>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Creativity, Design and Page Layout</a:t>
            </a:r>
          </a:p>
        </p:txBody>
      </p:sp>
      <p:pic>
        <p:nvPicPr>
          <p:cNvPr id="17" name="Picture 16">
            <a:extLst>
              <a:ext uri="{FF2B5EF4-FFF2-40B4-BE49-F238E27FC236}">
                <a16:creationId xmlns:a16="http://schemas.microsoft.com/office/drawing/2014/main" id="{5041C4AC-5DE3-9844-8381-6557FFAD96DA}"/>
              </a:ext>
            </a:extLst>
          </p:cNvPr>
          <p:cNvPicPr>
            <a:picLocks noChangeAspect="1"/>
          </p:cNvPicPr>
          <p:nvPr/>
        </p:nvPicPr>
        <p:blipFill>
          <a:blip r:embed="rId4"/>
          <a:srcRect/>
          <a:stretch/>
        </p:blipFill>
        <p:spPr>
          <a:xfrm>
            <a:off x="5275057" y="1299909"/>
            <a:ext cx="1625600" cy="1460500"/>
          </a:xfrm>
          <a:prstGeom prst="rect">
            <a:avLst/>
          </a:prstGeom>
        </p:spPr>
      </p:pic>
      <p:sp>
        <p:nvSpPr>
          <p:cNvPr id="20" name="Rectangle 19">
            <a:extLst>
              <a:ext uri="{FF2B5EF4-FFF2-40B4-BE49-F238E27FC236}">
                <a16:creationId xmlns:a16="http://schemas.microsoft.com/office/drawing/2014/main" id="{C2E76141-6EA6-1B45-8A15-B33292EE0FAB}"/>
              </a:ext>
            </a:extLst>
          </p:cNvPr>
          <p:cNvSpPr/>
          <p:nvPr/>
        </p:nvSpPr>
        <p:spPr>
          <a:xfrm>
            <a:off x="5081136" y="2842521"/>
            <a:ext cx="2023227" cy="292388"/>
          </a:xfrm>
          <a:prstGeom prst="rect">
            <a:avLst/>
          </a:prstGeom>
        </p:spPr>
        <p:txBody>
          <a:bodyPr wrap="square">
            <a:spAutoFit/>
          </a:bodyPr>
          <a:lstStyle/>
          <a:p>
            <a:pPr algn="ctr"/>
            <a:r>
              <a:rPr lang="en-US" sz="1300" b="1" dirty="0">
                <a:solidFill>
                  <a:srgbClr val="012D61"/>
                </a:solidFill>
                <a:latin typeface="Arial" panose="020B0604020202020204" pitchFamily="34" charset="0"/>
                <a:cs typeface="Arial" panose="020B0604020202020204" pitchFamily="34" charset="0"/>
              </a:rPr>
              <a:t>eSPORTS Solutions</a:t>
            </a:r>
          </a:p>
        </p:txBody>
      </p:sp>
      <p:sp>
        <p:nvSpPr>
          <p:cNvPr id="21" name="TextBox 20">
            <a:extLst>
              <a:ext uri="{FF2B5EF4-FFF2-40B4-BE49-F238E27FC236}">
                <a16:creationId xmlns:a16="http://schemas.microsoft.com/office/drawing/2014/main" id="{A3C20217-853F-AF49-98B7-A1B75CC14A12}"/>
              </a:ext>
            </a:extLst>
          </p:cNvPr>
          <p:cNvSpPr txBox="1"/>
          <p:nvPr/>
        </p:nvSpPr>
        <p:spPr>
          <a:xfrm>
            <a:off x="5277739" y="3262476"/>
            <a:ext cx="1629993" cy="1569660"/>
          </a:xfrm>
          <a:prstGeom prst="rect">
            <a:avLst/>
          </a:prstGeom>
          <a:noFill/>
        </p:spPr>
        <p:txBody>
          <a:bodyPr wrap="square" rtlCol="0">
            <a:spAutoFit/>
          </a:bodyPr>
          <a:lstStyle/>
          <a:p>
            <a:r>
              <a:rPr lang="en-US" sz="1200" dirty="0">
                <a:solidFill>
                  <a:srgbClr val="FF5D5B"/>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Gaming Desktops</a:t>
            </a:r>
          </a:p>
          <a:p>
            <a:r>
              <a:rPr lang="en-US" sz="1200" dirty="0">
                <a:solidFill>
                  <a:srgbClr val="FF5D5B"/>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Gaming Furniture</a:t>
            </a:r>
          </a:p>
          <a:p>
            <a:r>
              <a:rPr lang="en-US" sz="1200" dirty="0">
                <a:solidFill>
                  <a:srgbClr val="FF5D5B"/>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Gaming Headsets</a:t>
            </a:r>
          </a:p>
          <a:p>
            <a:r>
              <a:rPr lang="en-US" sz="1200" dirty="0">
                <a:solidFill>
                  <a:srgbClr val="FF5D5B"/>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Gaming Keyboards</a:t>
            </a:r>
          </a:p>
          <a:p>
            <a:r>
              <a:rPr lang="en-US" sz="1200" dirty="0">
                <a:solidFill>
                  <a:srgbClr val="FF5D5B"/>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Gaming Laptops</a:t>
            </a:r>
          </a:p>
          <a:p>
            <a:r>
              <a:rPr lang="en-US" sz="1200" dirty="0">
                <a:solidFill>
                  <a:srgbClr val="FF5D5B"/>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Gaming Mice</a:t>
            </a:r>
          </a:p>
          <a:p>
            <a:r>
              <a:rPr lang="en-US" sz="1200" dirty="0">
                <a:solidFill>
                  <a:srgbClr val="FF5D5B"/>
                </a:solidFill>
                <a:latin typeface="Arial" panose="020B0604020202020204" pitchFamily="34" charset="0"/>
                <a:cs typeface="Arial" panose="020B0604020202020204" pitchFamily="34" charset="0"/>
              </a:rPr>
              <a:t>•</a:t>
            </a:r>
            <a:r>
              <a:rPr lang="en-US" sz="1200" dirty="0">
                <a:solidFill>
                  <a:srgbClr val="666666"/>
                </a:solidFill>
                <a:latin typeface="Arial" panose="020B0604020202020204" pitchFamily="34" charset="0"/>
                <a:cs typeface="Arial" panose="020B0604020202020204" pitchFamily="34" charset="0"/>
              </a:rPr>
              <a:t> Gaming Monitors</a:t>
            </a:r>
          </a:p>
          <a:p>
            <a:r>
              <a:rPr lang="en-US" sz="1200" dirty="0">
                <a:solidFill>
                  <a:srgbClr val="FF5D5B"/>
                </a:solidFill>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Graphic Cards</a:t>
            </a:r>
          </a:p>
        </p:txBody>
      </p:sp>
      <p:pic>
        <p:nvPicPr>
          <p:cNvPr id="22" name="Picture 21">
            <a:extLst>
              <a:ext uri="{FF2B5EF4-FFF2-40B4-BE49-F238E27FC236}">
                <a16:creationId xmlns:a16="http://schemas.microsoft.com/office/drawing/2014/main" id="{3D642102-19D8-1B4C-9CF7-7CA072D3D2FF}"/>
              </a:ext>
            </a:extLst>
          </p:cNvPr>
          <p:cNvPicPr>
            <a:picLocks noChangeAspect="1"/>
          </p:cNvPicPr>
          <p:nvPr/>
        </p:nvPicPr>
        <p:blipFill>
          <a:blip r:embed="rId5"/>
          <a:srcRect/>
          <a:stretch/>
        </p:blipFill>
        <p:spPr>
          <a:xfrm>
            <a:off x="8225916" y="1302750"/>
            <a:ext cx="1625600" cy="1454817"/>
          </a:xfrm>
          <a:prstGeom prst="rect">
            <a:avLst/>
          </a:prstGeom>
        </p:spPr>
      </p:pic>
      <p:sp>
        <p:nvSpPr>
          <p:cNvPr id="26" name="Rectangle 25">
            <a:extLst>
              <a:ext uri="{FF2B5EF4-FFF2-40B4-BE49-F238E27FC236}">
                <a16:creationId xmlns:a16="http://schemas.microsoft.com/office/drawing/2014/main" id="{2B2505E0-46B8-AB48-AD96-22058F688BF3}"/>
              </a:ext>
            </a:extLst>
          </p:cNvPr>
          <p:cNvSpPr/>
          <p:nvPr/>
        </p:nvSpPr>
        <p:spPr>
          <a:xfrm>
            <a:off x="8027102" y="2842521"/>
            <a:ext cx="2023227" cy="292388"/>
          </a:xfrm>
          <a:prstGeom prst="rect">
            <a:avLst/>
          </a:prstGeom>
        </p:spPr>
        <p:txBody>
          <a:bodyPr wrap="square">
            <a:spAutoFit/>
          </a:bodyPr>
          <a:lstStyle/>
          <a:p>
            <a:pPr algn="ctr"/>
            <a:r>
              <a:rPr lang="en-US" sz="1300" b="1" dirty="0">
                <a:latin typeface="Arial" panose="020B0604020202020204" pitchFamily="34" charset="0"/>
                <a:cs typeface="Arial" panose="020B0604020202020204" pitchFamily="34" charset="0"/>
              </a:rPr>
              <a:t>E-Commerce Features</a:t>
            </a:r>
          </a:p>
        </p:txBody>
      </p:sp>
      <p:sp>
        <p:nvSpPr>
          <p:cNvPr id="27" name="TextBox 26">
            <a:extLst>
              <a:ext uri="{FF2B5EF4-FFF2-40B4-BE49-F238E27FC236}">
                <a16:creationId xmlns:a16="http://schemas.microsoft.com/office/drawing/2014/main" id="{73DA2E24-FCEB-6D4C-B3DB-CAB0AE008783}"/>
              </a:ext>
            </a:extLst>
          </p:cNvPr>
          <p:cNvSpPr txBox="1"/>
          <p:nvPr/>
        </p:nvSpPr>
        <p:spPr>
          <a:xfrm>
            <a:off x="7792617" y="3262476"/>
            <a:ext cx="2693478"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Premier Website Customization</a:t>
            </a:r>
          </a:p>
          <a:p>
            <a:r>
              <a:rPr lang="en-US" sz="1200" dirty="0">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Shop By Approved Products (APP)</a:t>
            </a:r>
          </a:p>
          <a:p>
            <a:r>
              <a:rPr lang="en-US" sz="1200" dirty="0">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Shop By Contract</a:t>
            </a:r>
          </a:p>
          <a:p>
            <a:r>
              <a:rPr lang="en-US" sz="1200" dirty="0">
                <a:latin typeface="Arial" panose="020B0604020202020204" pitchFamily="34" charset="0"/>
                <a:cs typeface="Arial" panose="020B0604020202020204" pitchFamily="34" charset="0"/>
              </a:rPr>
              <a:t>• </a:t>
            </a:r>
            <a:r>
              <a:rPr lang="en-US" sz="1200" dirty="0">
                <a:solidFill>
                  <a:srgbClr val="666666"/>
                </a:solidFill>
                <a:latin typeface="Arial" panose="020B0604020202020204" pitchFamily="34" charset="0"/>
                <a:cs typeface="Arial" panose="020B0604020202020204" pitchFamily="34" charset="0"/>
              </a:rPr>
              <a:t>Shop By Room</a:t>
            </a:r>
          </a:p>
        </p:txBody>
      </p:sp>
      <p:sp>
        <p:nvSpPr>
          <p:cNvPr id="28" name="TextBox 27">
            <a:extLst>
              <a:ext uri="{FF2B5EF4-FFF2-40B4-BE49-F238E27FC236}">
                <a16:creationId xmlns:a16="http://schemas.microsoft.com/office/drawing/2014/main" id="{F71AF8AC-0C46-8C40-9D1B-5C408271BADD}"/>
              </a:ext>
            </a:extLst>
          </p:cNvPr>
          <p:cNvSpPr txBox="1"/>
          <p:nvPr/>
        </p:nvSpPr>
        <p:spPr>
          <a:xfrm>
            <a:off x="4342763" y="318380"/>
            <a:ext cx="3506473"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CATEGORIES</a:t>
            </a:r>
          </a:p>
        </p:txBody>
      </p:sp>
    </p:spTree>
    <p:extLst>
      <p:ext uri="{BB962C8B-B14F-4D97-AF65-F5344CB8AC3E}">
        <p14:creationId xmlns:p14="http://schemas.microsoft.com/office/powerpoint/2010/main" val="3491688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26</a:t>
            </a:fld>
            <a:endParaRPr lang="en-US" dirty="0"/>
          </a:p>
        </p:txBody>
      </p:sp>
      <p:sp>
        <p:nvSpPr>
          <p:cNvPr id="6" name="TextBox 5">
            <a:extLst>
              <a:ext uri="{FF2B5EF4-FFF2-40B4-BE49-F238E27FC236}">
                <a16:creationId xmlns:a16="http://schemas.microsoft.com/office/drawing/2014/main" id="{0065F3A0-0ECD-A649-8C59-BA0C01E7C969}"/>
              </a:ext>
            </a:extLst>
          </p:cNvPr>
          <p:cNvSpPr txBox="1"/>
          <p:nvPr/>
        </p:nvSpPr>
        <p:spPr>
          <a:xfrm>
            <a:off x="4828671" y="1885762"/>
            <a:ext cx="6677528" cy="1991379"/>
          </a:xfrm>
          <a:prstGeom prst="rect">
            <a:avLst/>
          </a:prstGeom>
          <a:noFill/>
        </p:spPr>
        <p:txBody>
          <a:bodyPr wrap="square" rtlCol="0">
            <a:spAutoFit/>
          </a:bodyPr>
          <a:lstStyle/>
          <a:p>
            <a:pPr>
              <a:lnSpc>
                <a:spcPct val="150000"/>
              </a:lnSpc>
            </a:pPr>
            <a:r>
              <a:rPr lang="en-US" sz="1400" dirty="0">
                <a:latin typeface="Arial" panose="020B0604020202020204" pitchFamily="34" charset="0"/>
                <a:cs typeface="Arial" panose="020B0604020202020204" pitchFamily="34" charset="0"/>
              </a:rPr>
              <a:t>HOWARDedu is dedicated to ensuring that our K12 and Higher Education customers are equipped with the IT products and services they need to educate our future. No matter the type, size, or location of the educational entity, HOWARDedu has customizable education solutions that will meet or exceed the required specifications to bring your facility into the 21st century. And, most of these are available on state or federal contracts such as:</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6D965ED-32F3-E147-8005-069D2EE90F1B}"/>
              </a:ext>
            </a:extLst>
          </p:cNvPr>
          <p:cNvCxnSpPr/>
          <p:nvPr/>
        </p:nvCxnSpPr>
        <p:spPr>
          <a:xfrm>
            <a:off x="4560732" y="1497497"/>
            <a:ext cx="0" cy="434008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C7FDD7A-587A-BD41-A6AF-27C9558BC571}"/>
              </a:ext>
            </a:extLst>
          </p:cNvPr>
          <p:cNvSpPr txBox="1"/>
          <p:nvPr/>
        </p:nvSpPr>
        <p:spPr>
          <a:xfrm>
            <a:off x="3379230" y="507678"/>
            <a:ext cx="5433539"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SHOP BY CONTRACT</a:t>
            </a:r>
          </a:p>
        </p:txBody>
      </p:sp>
      <p:pic>
        <p:nvPicPr>
          <p:cNvPr id="10" name="Picture 9" descr="A picture containing can, food&#10;&#10;Description automatically generated">
            <a:extLst>
              <a:ext uri="{FF2B5EF4-FFF2-40B4-BE49-F238E27FC236}">
                <a16:creationId xmlns:a16="http://schemas.microsoft.com/office/drawing/2014/main" id="{D5531335-3CA7-D84F-BDCD-4382D4FB21F2}"/>
              </a:ext>
            </a:extLst>
          </p:cNvPr>
          <p:cNvPicPr>
            <a:picLocks noChangeAspect="1"/>
          </p:cNvPicPr>
          <p:nvPr/>
        </p:nvPicPr>
        <p:blipFill>
          <a:blip r:embed="rId3"/>
          <a:stretch>
            <a:fillRect/>
          </a:stretch>
        </p:blipFill>
        <p:spPr>
          <a:xfrm>
            <a:off x="4916477" y="4547339"/>
            <a:ext cx="1490917" cy="520087"/>
          </a:xfrm>
          <a:prstGeom prst="rect">
            <a:avLst/>
          </a:prstGeom>
        </p:spPr>
      </p:pic>
      <p:pic>
        <p:nvPicPr>
          <p:cNvPr id="12" name="Picture 11" descr="A close up of a sign&#10;&#10;Description automatically generated">
            <a:extLst>
              <a:ext uri="{FF2B5EF4-FFF2-40B4-BE49-F238E27FC236}">
                <a16:creationId xmlns:a16="http://schemas.microsoft.com/office/drawing/2014/main" id="{B0BA821A-6643-9048-B3CF-150A72A4005A}"/>
              </a:ext>
            </a:extLst>
          </p:cNvPr>
          <p:cNvPicPr>
            <a:picLocks noChangeAspect="1"/>
          </p:cNvPicPr>
          <p:nvPr/>
        </p:nvPicPr>
        <p:blipFill>
          <a:blip r:embed="rId4"/>
          <a:stretch>
            <a:fillRect/>
          </a:stretch>
        </p:blipFill>
        <p:spPr>
          <a:xfrm>
            <a:off x="6543827" y="4604399"/>
            <a:ext cx="1589285" cy="433441"/>
          </a:xfrm>
          <a:prstGeom prst="rect">
            <a:avLst/>
          </a:prstGeom>
        </p:spPr>
      </p:pic>
      <p:pic>
        <p:nvPicPr>
          <p:cNvPr id="14" name="Picture 13" descr="A picture containing clock&#10;&#10;Description automatically generated">
            <a:extLst>
              <a:ext uri="{FF2B5EF4-FFF2-40B4-BE49-F238E27FC236}">
                <a16:creationId xmlns:a16="http://schemas.microsoft.com/office/drawing/2014/main" id="{5C159CD4-B058-474B-AE15-8258DD80983D}"/>
              </a:ext>
            </a:extLst>
          </p:cNvPr>
          <p:cNvPicPr>
            <a:picLocks noChangeAspect="1"/>
          </p:cNvPicPr>
          <p:nvPr/>
        </p:nvPicPr>
        <p:blipFill>
          <a:blip r:embed="rId5"/>
          <a:stretch>
            <a:fillRect/>
          </a:stretch>
        </p:blipFill>
        <p:spPr>
          <a:xfrm>
            <a:off x="8350027" y="4561537"/>
            <a:ext cx="1297128" cy="464278"/>
          </a:xfrm>
          <a:prstGeom prst="rect">
            <a:avLst/>
          </a:prstGeom>
        </p:spPr>
      </p:pic>
      <p:pic>
        <p:nvPicPr>
          <p:cNvPr id="16" name="Picture 15" descr="A close up of a sign&#10;&#10;Description automatically generated">
            <a:extLst>
              <a:ext uri="{FF2B5EF4-FFF2-40B4-BE49-F238E27FC236}">
                <a16:creationId xmlns:a16="http://schemas.microsoft.com/office/drawing/2014/main" id="{78B6D794-39B6-954B-96E1-444406A85E38}"/>
              </a:ext>
            </a:extLst>
          </p:cNvPr>
          <p:cNvPicPr>
            <a:picLocks noChangeAspect="1"/>
          </p:cNvPicPr>
          <p:nvPr/>
        </p:nvPicPr>
        <p:blipFill>
          <a:blip r:embed="rId6"/>
          <a:stretch>
            <a:fillRect/>
          </a:stretch>
        </p:blipFill>
        <p:spPr>
          <a:xfrm>
            <a:off x="9864070" y="4423178"/>
            <a:ext cx="1078211" cy="776312"/>
          </a:xfrm>
          <a:prstGeom prst="rect">
            <a:avLst/>
          </a:prstGeom>
        </p:spPr>
      </p:pic>
      <p:pic>
        <p:nvPicPr>
          <p:cNvPr id="18" name="Picture 17">
            <a:extLst>
              <a:ext uri="{FF2B5EF4-FFF2-40B4-BE49-F238E27FC236}">
                <a16:creationId xmlns:a16="http://schemas.microsoft.com/office/drawing/2014/main" id="{5F03B098-A4F1-5A46-92F4-D65B8E025B13}"/>
              </a:ext>
            </a:extLst>
          </p:cNvPr>
          <p:cNvPicPr>
            <a:picLocks noChangeAspect="1"/>
          </p:cNvPicPr>
          <p:nvPr/>
        </p:nvPicPr>
        <p:blipFill>
          <a:blip r:embed="rId7"/>
          <a:stretch>
            <a:fillRect/>
          </a:stretch>
        </p:blipFill>
        <p:spPr>
          <a:xfrm>
            <a:off x="963777" y="1958014"/>
            <a:ext cx="3241211" cy="3241211"/>
          </a:xfrm>
          <a:prstGeom prst="rect">
            <a:avLst/>
          </a:prstGeom>
        </p:spPr>
      </p:pic>
    </p:spTree>
    <p:extLst>
      <p:ext uri="{BB962C8B-B14F-4D97-AF65-F5344CB8AC3E}">
        <p14:creationId xmlns:p14="http://schemas.microsoft.com/office/powerpoint/2010/main" val="1310995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a:xfrm>
            <a:off x="2586701" y="6286670"/>
            <a:ext cx="7549949" cy="291797"/>
          </a:xfrm>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27</a:t>
            </a:fld>
            <a:endParaRPr lang="en-US" dirty="0"/>
          </a:p>
        </p:txBody>
      </p:sp>
      <p:sp>
        <p:nvSpPr>
          <p:cNvPr id="16" name="TextBox 15">
            <a:extLst>
              <a:ext uri="{FF2B5EF4-FFF2-40B4-BE49-F238E27FC236}">
                <a16:creationId xmlns:a16="http://schemas.microsoft.com/office/drawing/2014/main" id="{0CB5B187-68A5-BD4C-B496-A85ED82F3972}"/>
              </a:ext>
            </a:extLst>
          </p:cNvPr>
          <p:cNvSpPr txBox="1"/>
          <p:nvPr/>
        </p:nvSpPr>
        <p:spPr>
          <a:xfrm>
            <a:off x="691042" y="4258120"/>
            <a:ext cx="10738957" cy="353939"/>
          </a:xfrm>
          <a:prstGeom prst="rect">
            <a:avLst/>
          </a:prstGeom>
          <a:noFill/>
        </p:spPr>
        <p:txBody>
          <a:bodyPr wrap="none" rtlCol="0">
            <a:noAutofit/>
          </a:bodyPr>
          <a:lstStyle/>
          <a:p>
            <a:pPr algn="ctr"/>
            <a:r>
              <a:rPr lang="en-US" sz="1600" dirty="0">
                <a:solidFill>
                  <a:schemeClr val="tx1">
                    <a:lumMod val="65000"/>
                    <a:lumOff val="35000"/>
                  </a:schemeClr>
                </a:solidFill>
                <a:latin typeface="Arial" panose="020B0604020202020204" pitchFamily="34" charset="0"/>
                <a:cs typeface="Arial" panose="020B0604020202020204" pitchFamily="34" charset="0"/>
              </a:rPr>
              <a:t>Let HOWARDedu Bring Innovative Solutions To Your Educational Institution.</a:t>
            </a:r>
          </a:p>
        </p:txBody>
      </p:sp>
      <p:pic>
        <p:nvPicPr>
          <p:cNvPr id="7" name="Picture 6" descr="A group of people sitting at a table&#10;&#10;Description automatically generated">
            <a:extLst>
              <a:ext uri="{FF2B5EF4-FFF2-40B4-BE49-F238E27FC236}">
                <a16:creationId xmlns:a16="http://schemas.microsoft.com/office/drawing/2014/main" id="{FCDFE2BD-A269-5345-8F43-2ECF370EECA6}"/>
              </a:ext>
            </a:extLst>
          </p:cNvPr>
          <p:cNvPicPr>
            <a:picLocks noChangeAspect="1"/>
          </p:cNvPicPr>
          <p:nvPr/>
        </p:nvPicPr>
        <p:blipFill rotWithShape="1">
          <a:blip r:embed="rId3"/>
          <a:srcRect l="565" t="29269" b="28964"/>
          <a:stretch/>
        </p:blipFill>
        <p:spPr>
          <a:xfrm>
            <a:off x="-29818" y="-9939"/>
            <a:ext cx="12245319" cy="3429000"/>
          </a:xfrm>
          <a:prstGeom prst="rect">
            <a:avLst/>
          </a:prstGeom>
        </p:spPr>
      </p:pic>
      <p:sp>
        <p:nvSpPr>
          <p:cNvPr id="19" name="TextBox 18">
            <a:extLst>
              <a:ext uri="{FF2B5EF4-FFF2-40B4-BE49-F238E27FC236}">
                <a16:creationId xmlns:a16="http://schemas.microsoft.com/office/drawing/2014/main" id="{A3B2D0EA-B330-F242-A2A7-0F9359B77AB2}"/>
              </a:ext>
            </a:extLst>
          </p:cNvPr>
          <p:cNvSpPr txBox="1"/>
          <p:nvPr/>
        </p:nvSpPr>
        <p:spPr>
          <a:xfrm>
            <a:off x="762001" y="3612376"/>
            <a:ext cx="10667999" cy="707886"/>
          </a:xfrm>
          <a:prstGeom prst="rect">
            <a:avLst/>
          </a:prstGeom>
          <a:noFill/>
        </p:spPr>
        <p:txBody>
          <a:bodyPr wrap="square" rtlCol="0">
            <a:spAutoFit/>
          </a:bodyPr>
          <a:lstStyle/>
          <a:p>
            <a:pPr algn="ctr"/>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CARES ACT FUNDING SOLUTIONS</a:t>
            </a:r>
          </a:p>
        </p:txBody>
      </p:sp>
      <p:pic>
        <p:nvPicPr>
          <p:cNvPr id="9" name="Picture 8">
            <a:extLst>
              <a:ext uri="{FF2B5EF4-FFF2-40B4-BE49-F238E27FC236}">
                <a16:creationId xmlns:a16="http://schemas.microsoft.com/office/drawing/2014/main" id="{2EADCF17-33F5-4545-8F27-9898DF679646}"/>
              </a:ext>
            </a:extLst>
          </p:cNvPr>
          <p:cNvPicPr>
            <a:picLocks noChangeAspect="1"/>
          </p:cNvPicPr>
          <p:nvPr/>
        </p:nvPicPr>
        <p:blipFill>
          <a:blip r:embed="rId4"/>
          <a:stretch>
            <a:fillRect/>
          </a:stretch>
        </p:blipFill>
        <p:spPr>
          <a:xfrm>
            <a:off x="805069" y="4745648"/>
            <a:ext cx="10595113" cy="1166054"/>
          </a:xfrm>
          <a:prstGeom prst="rect">
            <a:avLst/>
          </a:prstGeom>
        </p:spPr>
      </p:pic>
    </p:spTree>
    <p:extLst>
      <p:ext uri="{BB962C8B-B14F-4D97-AF65-F5344CB8AC3E}">
        <p14:creationId xmlns:p14="http://schemas.microsoft.com/office/powerpoint/2010/main" val="2106221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28</a:t>
            </a:fld>
            <a:endParaRPr lang="en-US" dirty="0"/>
          </a:p>
        </p:txBody>
      </p:sp>
      <p:pic>
        <p:nvPicPr>
          <p:cNvPr id="14" name="Picture 13">
            <a:extLst>
              <a:ext uri="{FF2B5EF4-FFF2-40B4-BE49-F238E27FC236}">
                <a16:creationId xmlns:a16="http://schemas.microsoft.com/office/drawing/2014/main" id="{33C80115-9068-E749-BECE-42997EB79501}"/>
              </a:ext>
            </a:extLst>
          </p:cNvPr>
          <p:cNvPicPr>
            <a:picLocks noChangeAspect="1"/>
          </p:cNvPicPr>
          <p:nvPr/>
        </p:nvPicPr>
        <p:blipFill>
          <a:blip r:embed="rId3"/>
          <a:srcRect/>
          <a:stretch/>
        </p:blipFill>
        <p:spPr>
          <a:xfrm>
            <a:off x="665" y="-9939"/>
            <a:ext cx="12193950" cy="3080577"/>
          </a:xfrm>
          <a:prstGeom prst="rect">
            <a:avLst/>
          </a:prstGeom>
        </p:spPr>
      </p:pic>
      <p:sp>
        <p:nvSpPr>
          <p:cNvPr id="16" name="TextBox 15">
            <a:extLst>
              <a:ext uri="{FF2B5EF4-FFF2-40B4-BE49-F238E27FC236}">
                <a16:creationId xmlns:a16="http://schemas.microsoft.com/office/drawing/2014/main" id="{EC2C4A85-FD2E-6B4A-BC83-9F4A26B92797}"/>
              </a:ext>
            </a:extLst>
          </p:cNvPr>
          <p:cNvSpPr txBox="1"/>
          <p:nvPr/>
        </p:nvSpPr>
        <p:spPr>
          <a:xfrm>
            <a:off x="475392" y="3711246"/>
            <a:ext cx="5165036" cy="1624196"/>
          </a:xfrm>
          <a:prstGeom prst="rect">
            <a:avLst/>
          </a:prstGeom>
          <a:noFill/>
        </p:spPr>
        <p:txBody>
          <a:bodyPr wrap="square" rtlCol="0">
            <a:noAutofit/>
          </a:bodyPr>
          <a:lstStyle/>
          <a:p>
            <a:pPr>
              <a:lnSpc>
                <a:spcPts val="2000"/>
              </a:lnSpc>
            </a:pPr>
            <a:r>
              <a:rPr lang="en-US" sz="1400" dirty="0">
                <a:solidFill>
                  <a:schemeClr val="tx1">
                    <a:lumMod val="65000"/>
                    <a:lumOff val="35000"/>
                  </a:schemeClr>
                </a:solidFill>
                <a:latin typeface="Arial" panose="020B0604020202020204" pitchFamily="34" charset="0"/>
                <a:cs typeface="Arial" panose="020B0604020202020204" pitchFamily="34" charset="0"/>
              </a:rPr>
              <a:t>Prevent infectious diseases by implementing strong hygiene and infection prevention measures. Using appropriate</a:t>
            </a:r>
          </a:p>
          <a:p>
            <a:pPr>
              <a:lnSpc>
                <a:spcPts val="2000"/>
              </a:lnSpc>
            </a:pPr>
            <a:r>
              <a:rPr lang="en-US" sz="1400" dirty="0">
                <a:solidFill>
                  <a:schemeClr val="tx1">
                    <a:lumMod val="65000"/>
                    <a:lumOff val="35000"/>
                  </a:schemeClr>
                </a:solidFill>
                <a:latin typeface="Arial" panose="020B0604020202020204" pitchFamily="34" charset="0"/>
                <a:cs typeface="Arial" panose="020B0604020202020204" pitchFamily="34" charset="0"/>
              </a:rPr>
              <a:t>personal protective gear, as well as effective antimicrobial and germicidal agents, significantly helps to limit the spread</a:t>
            </a:r>
          </a:p>
          <a:p>
            <a:pPr>
              <a:lnSpc>
                <a:spcPts val="2000"/>
              </a:lnSpc>
            </a:pPr>
            <a:r>
              <a:rPr lang="en-US" sz="1400" dirty="0">
                <a:solidFill>
                  <a:schemeClr val="tx1">
                    <a:lumMod val="65000"/>
                    <a:lumOff val="35000"/>
                  </a:schemeClr>
                </a:solidFill>
                <a:latin typeface="Arial" panose="020B0604020202020204" pitchFamily="34" charset="0"/>
                <a:cs typeface="Arial" panose="020B0604020202020204" pitchFamily="34" charset="0"/>
              </a:rPr>
              <a:t>of viruses and other resistant airborne contagions. Stay safe with proven products and superior solutions from Howard.</a:t>
            </a:r>
          </a:p>
        </p:txBody>
      </p:sp>
      <p:pic>
        <p:nvPicPr>
          <p:cNvPr id="2" name="Picture 1">
            <a:extLst>
              <a:ext uri="{FF2B5EF4-FFF2-40B4-BE49-F238E27FC236}">
                <a16:creationId xmlns:a16="http://schemas.microsoft.com/office/drawing/2014/main" id="{D816CC6C-5A97-454F-BC60-BD296FCCBB21}"/>
              </a:ext>
            </a:extLst>
          </p:cNvPr>
          <p:cNvPicPr>
            <a:picLocks noChangeAspect="1"/>
          </p:cNvPicPr>
          <p:nvPr/>
        </p:nvPicPr>
        <p:blipFill>
          <a:blip r:embed="rId4"/>
          <a:stretch>
            <a:fillRect/>
          </a:stretch>
        </p:blipFill>
        <p:spPr>
          <a:xfrm>
            <a:off x="9324590" y="3833737"/>
            <a:ext cx="982287" cy="1333104"/>
          </a:xfrm>
          <a:prstGeom prst="rect">
            <a:avLst/>
          </a:prstGeom>
        </p:spPr>
      </p:pic>
      <p:pic>
        <p:nvPicPr>
          <p:cNvPr id="6" name="Picture 5">
            <a:extLst>
              <a:ext uri="{FF2B5EF4-FFF2-40B4-BE49-F238E27FC236}">
                <a16:creationId xmlns:a16="http://schemas.microsoft.com/office/drawing/2014/main" id="{D2EF5F5F-2576-4D4A-93A9-85AD9E77F072}"/>
              </a:ext>
            </a:extLst>
          </p:cNvPr>
          <p:cNvPicPr>
            <a:picLocks noChangeAspect="1"/>
          </p:cNvPicPr>
          <p:nvPr/>
        </p:nvPicPr>
        <p:blipFill>
          <a:blip r:embed="rId5"/>
          <a:stretch>
            <a:fillRect/>
          </a:stretch>
        </p:blipFill>
        <p:spPr>
          <a:xfrm>
            <a:off x="8874815" y="4106683"/>
            <a:ext cx="342512" cy="1060157"/>
          </a:xfrm>
          <a:prstGeom prst="rect">
            <a:avLst/>
          </a:prstGeom>
        </p:spPr>
      </p:pic>
      <p:pic>
        <p:nvPicPr>
          <p:cNvPr id="7" name="Picture 6">
            <a:extLst>
              <a:ext uri="{FF2B5EF4-FFF2-40B4-BE49-F238E27FC236}">
                <a16:creationId xmlns:a16="http://schemas.microsoft.com/office/drawing/2014/main" id="{D5E3BC7E-093E-2145-8EEC-A1B0660EE972}"/>
              </a:ext>
            </a:extLst>
          </p:cNvPr>
          <p:cNvPicPr>
            <a:picLocks noChangeAspect="1"/>
          </p:cNvPicPr>
          <p:nvPr/>
        </p:nvPicPr>
        <p:blipFill>
          <a:blip r:embed="rId6"/>
          <a:stretch>
            <a:fillRect/>
          </a:stretch>
        </p:blipFill>
        <p:spPr>
          <a:xfrm>
            <a:off x="6487548" y="4341340"/>
            <a:ext cx="1226457" cy="825500"/>
          </a:xfrm>
          <a:prstGeom prst="rect">
            <a:avLst/>
          </a:prstGeom>
        </p:spPr>
      </p:pic>
      <p:pic>
        <p:nvPicPr>
          <p:cNvPr id="8" name="Picture 7">
            <a:extLst>
              <a:ext uri="{FF2B5EF4-FFF2-40B4-BE49-F238E27FC236}">
                <a16:creationId xmlns:a16="http://schemas.microsoft.com/office/drawing/2014/main" id="{8F1C60DC-34A2-824F-BF8F-7930E71A4271}"/>
              </a:ext>
            </a:extLst>
          </p:cNvPr>
          <p:cNvPicPr>
            <a:picLocks noChangeAspect="1"/>
          </p:cNvPicPr>
          <p:nvPr/>
        </p:nvPicPr>
        <p:blipFill>
          <a:blip r:embed="rId7"/>
          <a:stretch>
            <a:fillRect/>
          </a:stretch>
        </p:blipFill>
        <p:spPr>
          <a:xfrm>
            <a:off x="7801390" y="4136521"/>
            <a:ext cx="1226456" cy="1060157"/>
          </a:xfrm>
          <a:prstGeom prst="rect">
            <a:avLst/>
          </a:prstGeom>
        </p:spPr>
      </p:pic>
      <p:pic>
        <p:nvPicPr>
          <p:cNvPr id="9" name="Picture 8">
            <a:extLst>
              <a:ext uri="{FF2B5EF4-FFF2-40B4-BE49-F238E27FC236}">
                <a16:creationId xmlns:a16="http://schemas.microsoft.com/office/drawing/2014/main" id="{D733792F-04F2-C94E-A245-82EB52FEA764}"/>
              </a:ext>
            </a:extLst>
          </p:cNvPr>
          <p:cNvPicPr>
            <a:picLocks noChangeAspect="1"/>
          </p:cNvPicPr>
          <p:nvPr/>
        </p:nvPicPr>
        <p:blipFill>
          <a:blip r:embed="rId8"/>
          <a:stretch>
            <a:fillRect/>
          </a:stretch>
        </p:blipFill>
        <p:spPr>
          <a:xfrm>
            <a:off x="10374384" y="3711246"/>
            <a:ext cx="997361" cy="1485432"/>
          </a:xfrm>
          <a:prstGeom prst="rect">
            <a:avLst/>
          </a:prstGeom>
        </p:spPr>
      </p:pic>
    </p:spTree>
    <p:extLst>
      <p:ext uri="{BB962C8B-B14F-4D97-AF65-F5344CB8AC3E}">
        <p14:creationId xmlns:p14="http://schemas.microsoft.com/office/powerpoint/2010/main" val="1998900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29</a:t>
            </a:fld>
            <a:endParaRPr lang="en-US" dirty="0"/>
          </a:p>
        </p:txBody>
      </p:sp>
      <p:pic>
        <p:nvPicPr>
          <p:cNvPr id="14" name="Picture 13">
            <a:extLst>
              <a:ext uri="{FF2B5EF4-FFF2-40B4-BE49-F238E27FC236}">
                <a16:creationId xmlns:a16="http://schemas.microsoft.com/office/drawing/2014/main" id="{33C80115-9068-E749-BECE-42997EB79501}"/>
              </a:ext>
            </a:extLst>
          </p:cNvPr>
          <p:cNvPicPr>
            <a:picLocks noChangeAspect="1"/>
          </p:cNvPicPr>
          <p:nvPr/>
        </p:nvPicPr>
        <p:blipFill>
          <a:blip r:embed="rId3"/>
          <a:srcRect/>
          <a:stretch/>
        </p:blipFill>
        <p:spPr>
          <a:xfrm>
            <a:off x="-1" y="-9939"/>
            <a:ext cx="12215161" cy="3080577"/>
          </a:xfrm>
          <a:prstGeom prst="rect">
            <a:avLst/>
          </a:prstGeom>
        </p:spPr>
      </p:pic>
      <p:sp>
        <p:nvSpPr>
          <p:cNvPr id="16" name="TextBox 15">
            <a:extLst>
              <a:ext uri="{FF2B5EF4-FFF2-40B4-BE49-F238E27FC236}">
                <a16:creationId xmlns:a16="http://schemas.microsoft.com/office/drawing/2014/main" id="{EC2C4A85-FD2E-6B4A-BC83-9F4A26B92797}"/>
              </a:ext>
            </a:extLst>
          </p:cNvPr>
          <p:cNvSpPr txBox="1"/>
          <p:nvPr/>
        </p:nvSpPr>
        <p:spPr>
          <a:xfrm>
            <a:off x="664235" y="3454700"/>
            <a:ext cx="5165036" cy="2260300"/>
          </a:xfrm>
          <a:prstGeom prst="rect">
            <a:avLst/>
          </a:prstGeom>
          <a:noFill/>
        </p:spPr>
        <p:txBody>
          <a:bodyPr wrap="square" rtlCol="0">
            <a:noAutofit/>
          </a:bodyPr>
          <a:lstStyle/>
          <a:p>
            <a:pPr>
              <a:lnSpc>
                <a:spcPts val="2000"/>
              </a:lnSpc>
            </a:pPr>
            <a:r>
              <a:rPr lang="en-US" sz="1400" dirty="0">
                <a:solidFill>
                  <a:schemeClr val="tx1">
                    <a:lumMod val="65000"/>
                    <a:lumOff val="35000"/>
                  </a:schemeClr>
                </a:solidFill>
                <a:latin typeface="Arial" panose="020B0604020202020204" pitchFamily="34" charset="0"/>
                <a:cs typeface="Arial" panose="020B0604020202020204" pitchFamily="34" charset="0"/>
              </a:rPr>
              <a:t>Howard Health Shields act as protective barriers, shielding employees and customers from sneezes and coughs and helping to impede the spread of airborne droplets containing COVID-19 coronavirus, as well as other viruses and bacteria. These transparent protective shields are made from durable, easy-to-disinfect acrylic. They help to establish a clear measure of physical separation, reinforcing social distancing while allowing customers and employees to interact effectively.</a:t>
            </a:r>
          </a:p>
        </p:txBody>
      </p:sp>
      <p:pic>
        <p:nvPicPr>
          <p:cNvPr id="19" name="Picture 18">
            <a:extLst>
              <a:ext uri="{FF2B5EF4-FFF2-40B4-BE49-F238E27FC236}">
                <a16:creationId xmlns:a16="http://schemas.microsoft.com/office/drawing/2014/main" id="{7C575CE4-80A6-DC44-974F-488E0CDF8BAF}"/>
              </a:ext>
            </a:extLst>
          </p:cNvPr>
          <p:cNvPicPr>
            <a:picLocks noChangeAspect="1"/>
          </p:cNvPicPr>
          <p:nvPr/>
        </p:nvPicPr>
        <p:blipFill>
          <a:blip r:embed="rId4"/>
          <a:stretch>
            <a:fillRect/>
          </a:stretch>
        </p:blipFill>
        <p:spPr>
          <a:xfrm>
            <a:off x="6327912" y="3452681"/>
            <a:ext cx="3237457" cy="2262319"/>
          </a:xfrm>
          <a:prstGeom prst="rect">
            <a:avLst/>
          </a:prstGeom>
        </p:spPr>
      </p:pic>
      <p:pic>
        <p:nvPicPr>
          <p:cNvPr id="21" name="Picture 20">
            <a:extLst>
              <a:ext uri="{FF2B5EF4-FFF2-40B4-BE49-F238E27FC236}">
                <a16:creationId xmlns:a16="http://schemas.microsoft.com/office/drawing/2014/main" id="{BF0E71F3-2682-DB4C-A98B-B3E5B14557A6}"/>
              </a:ext>
            </a:extLst>
          </p:cNvPr>
          <p:cNvPicPr>
            <a:picLocks noChangeAspect="1"/>
          </p:cNvPicPr>
          <p:nvPr/>
        </p:nvPicPr>
        <p:blipFill>
          <a:blip r:embed="rId5"/>
          <a:stretch>
            <a:fillRect/>
          </a:stretch>
        </p:blipFill>
        <p:spPr>
          <a:xfrm>
            <a:off x="9804647" y="3452681"/>
            <a:ext cx="1618728" cy="2262319"/>
          </a:xfrm>
          <a:prstGeom prst="rect">
            <a:avLst/>
          </a:prstGeom>
        </p:spPr>
      </p:pic>
    </p:spTree>
    <p:extLst>
      <p:ext uri="{BB962C8B-B14F-4D97-AF65-F5344CB8AC3E}">
        <p14:creationId xmlns:p14="http://schemas.microsoft.com/office/powerpoint/2010/main" val="104381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3</a:t>
            </a:fld>
            <a:endParaRPr lang="en-US" dirty="0"/>
          </a:p>
        </p:txBody>
      </p:sp>
      <p:grpSp>
        <p:nvGrpSpPr>
          <p:cNvPr id="6" name="Group 5">
            <a:extLst>
              <a:ext uri="{FF2B5EF4-FFF2-40B4-BE49-F238E27FC236}">
                <a16:creationId xmlns:a16="http://schemas.microsoft.com/office/drawing/2014/main" id="{0379FA5C-67DF-314C-8DF1-6C0624133CB6}"/>
              </a:ext>
            </a:extLst>
          </p:cNvPr>
          <p:cNvGrpSpPr/>
          <p:nvPr/>
        </p:nvGrpSpPr>
        <p:grpSpPr>
          <a:xfrm>
            <a:off x="1756837" y="4462795"/>
            <a:ext cx="8719422" cy="830997"/>
            <a:chOff x="1695110" y="534239"/>
            <a:chExt cx="8719422" cy="830997"/>
          </a:xfrm>
        </p:grpSpPr>
        <p:sp>
          <p:nvSpPr>
            <p:cNvPr id="8" name="TextBox 7">
              <a:extLst>
                <a:ext uri="{FF2B5EF4-FFF2-40B4-BE49-F238E27FC236}">
                  <a16:creationId xmlns:a16="http://schemas.microsoft.com/office/drawing/2014/main" id="{7D6DD0C5-3D70-824F-B82F-43435E83F59F}"/>
                </a:ext>
              </a:extLst>
            </p:cNvPr>
            <p:cNvSpPr txBox="1"/>
            <p:nvPr/>
          </p:nvSpPr>
          <p:spPr>
            <a:xfrm>
              <a:off x="2604931" y="626946"/>
              <a:ext cx="7809601"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THE FIRST HOWARD BUILDING</a:t>
              </a:r>
            </a:p>
          </p:txBody>
        </p:sp>
        <p:grpSp>
          <p:nvGrpSpPr>
            <p:cNvPr id="28" name="Group 27">
              <a:extLst>
                <a:ext uri="{FF2B5EF4-FFF2-40B4-BE49-F238E27FC236}">
                  <a16:creationId xmlns:a16="http://schemas.microsoft.com/office/drawing/2014/main" id="{A84AE42F-5C6D-5946-A01B-C0FCDB2CA32D}"/>
                </a:ext>
              </a:extLst>
            </p:cNvPr>
            <p:cNvGrpSpPr/>
            <p:nvPr/>
          </p:nvGrpSpPr>
          <p:grpSpPr>
            <a:xfrm>
              <a:off x="1695110" y="534239"/>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32" name="Picture 31" descr="The First Howard Building&#10;Description automatically generated">
            <a:extLst>
              <a:ext uri="{FF2B5EF4-FFF2-40B4-BE49-F238E27FC236}">
                <a16:creationId xmlns:a16="http://schemas.microsoft.com/office/drawing/2014/main" id="{2115F5B7-7C8E-1240-AD83-2A0A3962C825}"/>
              </a:ext>
            </a:extLst>
          </p:cNvPr>
          <p:cNvPicPr>
            <a:picLocks noChangeAspect="1"/>
          </p:cNvPicPr>
          <p:nvPr/>
        </p:nvPicPr>
        <p:blipFill rotWithShape="1">
          <a:blip r:embed="rId3"/>
          <a:srcRect t="27155" b="16584"/>
          <a:stretch/>
        </p:blipFill>
        <p:spPr>
          <a:xfrm>
            <a:off x="-16488" y="-10274"/>
            <a:ext cx="12232489" cy="3729519"/>
          </a:xfrm>
          <a:prstGeom prst="rect">
            <a:avLst/>
          </a:prstGeom>
        </p:spPr>
      </p:pic>
    </p:spTree>
    <p:extLst>
      <p:ext uri="{BB962C8B-B14F-4D97-AF65-F5344CB8AC3E}">
        <p14:creationId xmlns:p14="http://schemas.microsoft.com/office/powerpoint/2010/main" val="3140463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30</a:t>
            </a:fld>
            <a:endParaRPr lang="en-US" dirty="0"/>
          </a:p>
        </p:txBody>
      </p:sp>
      <p:pic>
        <p:nvPicPr>
          <p:cNvPr id="14" name="Picture 13">
            <a:extLst>
              <a:ext uri="{FF2B5EF4-FFF2-40B4-BE49-F238E27FC236}">
                <a16:creationId xmlns:a16="http://schemas.microsoft.com/office/drawing/2014/main" id="{33C80115-9068-E749-BECE-42997EB79501}"/>
              </a:ext>
            </a:extLst>
          </p:cNvPr>
          <p:cNvPicPr>
            <a:picLocks noChangeAspect="1"/>
          </p:cNvPicPr>
          <p:nvPr/>
        </p:nvPicPr>
        <p:blipFill>
          <a:blip r:embed="rId3"/>
          <a:srcRect/>
          <a:stretch/>
        </p:blipFill>
        <p:spPr>
          <a:xfrm>
            <a:off x="-9937" y="-9939"/>
            <a:ext cx="12215157" cy="3080577"/>
          </a:xfrm>
          <a:prstGeom prst="rect">
            <a:avLst/>
          </a:prstGeom>
        </p:spPr>
      </p:pic>
      <p:sp>
        <p:nvSpPr>
          <p:cNvPr id="16" name="TextBox 15">
            <a:extLst>
              <a:ext uri="{FF2B5EF4-FFF2-40B4-BE49-F238E27FC236}">
                <a16:creationId xmlns:a16="http://schemas.microsoft.com/office/drawing/2014/main" id="{EC2C4A85-FD2E-6B4A-BC83-9F4A26B92797}"/>
              </a:ext>
            </a:extLst>
          </p:cNvPr>
          <p:cNvSpPr txBox="1"/>
          <p:nvPr/>
        </p:nvSpPr>
        <p:spPr>
          <a:xfrm>
            <a:off x="483093" y="3305567"/>
            <a:ext cx="5165036" cy="2647925"/>
          </a:xfrm>
          <a:prstGeom prst="rect">
            <a:avLst/>
          </a:prstGeom>
          <a:noFill/>
        </p:spPr>
        <p:txBody>
          <a:bodyPr wrap="square" rtlCol="0">
            <a:noAutofit/>
          </a:bodyPr>
          <a:lstStyle/>
          <a:p>
            <a:pPr>
              <a:lnSpc>
                <a:spcPts val="2000"/>
              </a:lnSpc>
            </a:pPr>
            <a:r>
              <a:rPr lang="en-US" sz="1400" dirty="0">
                <a:solidFill>
                  <a:schemeClr val="tx1">
                    <a:lumMod val="65000"/>
                    <a:lumOff val="35000"/>
                  </a:schemeClr>
                </a:solidFill>
                <a:latin typeface="Arial" panose="020B0604020202020204" pitchFamily="34" charset="0"/>
                <a:cs typeface="Arial" panose="020B0604020202020204" pitchFamily="34" charset="0"/>
              </a:rPr>
              <a:t>The Contactless Howard Temperature Detection Kiosks with facial recognition help maintain a healthy environment for employees, customers, students, visitors, and the general public. These innovative gate-keeping solutions can sense the temperature of anyone who passes through its sensors, allowing you to detect those with elevated temperatures to prevent them from entering your establishment. Designed for medical and HR applications and ideal for businesses, schools and universities, restaurants, retailers, and anywhere else you want to be proactive about avoiding the spread of infection.</a:t>
            </a:r>
          </a:p>
        </p:txBody>
      </p:sp>
      <p:pic>
        <p:nvPicPr>
          <p:cNvPr id="6" name="Picture 5" descr="A picture containing table&#10;&#10;Description automatically generated">
            <a:extLst>
              <a:ext uri="{FF2B5EF4-FFF2-40B4-BE49-F238E27FC236}">
                <a16:creationId xmlns:a16="http://schemas.microsoft.com/office/drawing/2014/main" id="{F00A6379-26B6-FD44-9B5F-3A3701656023}"/>
              </a:ext>
            </a:extLst>
          </p:cNvPr>
          <p:cNvPicPr>
            <a:picLocks noChangeAspect="1"/>
          </p:cNvPicPr>
          <p:nvPr/>
        </p:nvPicPr>
        <p:blipFill>
          <a:blip r:embed="rId4"/>
          <a:stretch>
            <a:fillRect/>
          </a:stretch>
        </p:blipFill>
        <p:spPr>
          <a:xfrm>
            <a:off x="6359357" y="3200971"/>
            <a:ext cx="4899992" cy="2912861"/>
          </a:xfrm>
          <a:prstGeom prst="rect">
            <a:avLst/>
          </a:prstGeom>
        </p:spPr>
      </p:pic>
    </p:spTree>
    <p:extLst>
      <p:ext uri="{BB962C8B-B14F-4D97-AF65-F5344CB8AC3E}">
        <p14:creationId xmlns:p14="http://schemas.microsoft.com/office/powerpoint/2010/main" val="2705136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31</a:t>
            </a:fld>
            <a:endParaRPr lang="en-US" dirty="0"/>
          </a:p>
        </p:txBody>
      </p:sp>
      <p:pic>
        <p:nvPicPr>
          <p:cNvPr id="14" name="Picture 13">
            <a:extLst>
              <a:ext uri="{FF2B5EF4-FFF2-40B4-BE49-F238E27FC236}">
                <a16:creationId xmlns:a16="http://schemas.microsoft.com/office/drawing/2014/main" id="{33C80115-9068-E749-BECE-42997EB79501}"/>
              </a:ext>
            </a:extLst>
          </p:cNvPr>
          <p:cNvPicPr>
            <a:picLocks noChangeAspect="1"/>
          </p:cNvPicPr>
          <p:nvPr/>
        </p:nvPicPr>
        <p:blipFill>
          <a:blip r:embed="rId3"/>
          <a:srcRect/>
          <a:stretch/>
        </p:blipFill>
        <p:spPr>
          <a:xfrm>
            <a:off x="-9939" y="-9938"/>
            <a:ext cx="12229003" cy="3089432"/>
          </a:xfrm>
          <a:prstGeom prst="rect">
            <a:avLst/>
          </a:prstGeom>
        </p:spPr>
      </p:pic>
      <p:sp>
        <p:nvSpPr>
          <p:cNvPr id="16" name="TextBox 15">
            <a:extLst>
              <a:ext uri="{FF2B5EF4-FFF2-40B4-BE49-F238E27FC236}">
                <a16:creationId xmlns:a16="http://schemas.microsoft.com/office/drawing/2014/main" id="{EC2C4A85-FD2E-6B4A-BC83-9F4A26B92797}"/>
              </a:ext>
            </a:extLst>
          </p:cNvPr>
          <p:cNvSpPr txBox="1"/>
          <p:nvPr/>
        </p:nvSpPr>
        <p:spPr>
          <a:xfrm>
            <a:off x="483093" y="3473396"/>
            <a:ext cx="5165036" cy="2419372"/>
          </a:xfrm>
          <a:prstGeom prst="rect">
            <a:avLst/>
          </a:prstGeom>
          <a:noFill/>
        </p:spPr>
        <p:txBody>
          <a:bodyPr wrap="square" rtlCol="0">
            <a:noAutofit/>
          </a:bodyPr>
          <a:lstStyle/>
          <a:p>
            <a:pPr>
              <a:lnSpc>
                <a:spcPts val="2000"/>
              </a:lnSpc>
            </a:pPr>
            <a:r>
              <a:rPr lang="en-US" sz="1400" dirty="0">
                <a:solidFill>
                  <a:schemeClr val="tx1">
                    <a:lumMod val="65000"/>
                    <a:lumOff val="35000"/>
                  </a:schemeClr>
                </a:solidFill>
                <a:latin typeface="Arial" panose="020B0604020202020204" pitchFamily="34" charset="0"/>
                <a:cs typeface="Arial" panose="020B0604020202020204" pitchFamily="34" charset="0"/>
              </a:rPr>
              <a:t>For organizations that depend on field forces and mobile networks—like first responders, transportation departments, utility crews, insurance disaster teams, and now schools—secure and reliable LTE connectivity is essential. Vehicles and mobile command centers have become the field communications hub, allowing users to access mission-critical applications and the Internet from anywhere, and keeping data flowing to the cloud from on-board telemetry, sensors, surveillance cameras, and other devices.</a:t>
            </a:r>
          </a:p>
        </p:txBody>
      </p:sp>
      <p:pic>
        <p:nvPicPr>
          <p:cNvPr id="6" name="Picture 5" descr="A picture containing sitting, small, table&#10;&#10;Description automatically generated">
            <a:extLst>
              <a:ext uri="{FF2B5EF4-FFF2-40B4-BE49-F238E27FC236}">
                <a16:creationId xmlns:a16="http://schemas.microsoft.com/office/drawing/2014/main" id="{BCD70F5C-8CBA-6342-AC04-A22C8C1C24BB}"/>
              </a:ext>
            </a:extLst>
          </p:cNvPr>
          <p:cNvPicPr>
            <a:picLocks noChangeAspect="1"/>
          </p:cNvPicPr>
          <p:nvPr/>
        </p:nvPicPr>
        <p:blipFill>
          <a:blip r:embed="rId4"/>
          <a:stretch>
            <a:fillRect/>
          </a:stretch>
        </p:blipFill>
        <p:spPr>
          <a:xfrm>
            <a:off x="8455456" y="3263595"/>
            <a:ext cx="2442905" cy="2868848"/>
          </a:xfrm>
          <a:prstGeom prst="rect">
            <a:avLst/>
          </a:prstGeom>
        </p:spPr>
      </p:pic>
      <p:pic>
        <p:nvPicPr>
          <p:cNvPr id="8" name="Picture 7" descr="A picture containing monitor, sitting, car, black&#10;&#10;Description automatically generated">
            <a:extLst>
              <a:ext uri="{FF2B5EF4-FFF2-40B4-BE49-F238E27FC236}">
                <a16:creationId xmlns:a16="http://schemas.microsoft.com/office/drawing/2014/main" id="{A68EE555-1B82-FD40-90CB-9616C2878FEA}"/>
              </a:ext>
            </a:extLst>
          </p:cNvPr>
          <p:cNvPicPr>
            <a:picLocks noChangeAspect="1"/>
          </p:cNvPicPr>
          <p:nvPr/>
        </p:nvPicPr>
        <p:blipFill>
          <a:blip r:embed="rId5"/>
          <a:stretch>
            <a:fillRect/>
          </a:stretch>
        </p:blipFill>
        <p:spPr>
          <a:xfrm>
            <a:off x="6721556" y="4015409"/>
            <a:ext cx="1733900" cy="1063380"/>
          </a:xfrm>
          <a:prstGeom prst="rect">
            <a:avLst/>
          </a:prstGeom>
        </p:spPr>
      </p:pic>
    </p:spTree>
    <p:extLst>
      <p:ext uri="{BB962C8B-B14F-4D97-AF65-F5344CB8AC3E}">
        <p14:creationId xmlns:p14="http://schemas.microsoft.com/office/powerpoint/2010/main" val="234820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32</a:t>
            </a:fld>
            <a:endParaRPr lang="en-US" dirty="0"/>
          </a:p>
        </p:txBody>
      </p:sp>
      <p:pic>
        <p:nvPicPr>
          <p:cNvPr id="14" name="Picture 13">
            <a:extLst>
              <a:ext uri="{FF2B5EF4-FFF2-40B4-BE49-F238E27FC236}">
                <a16:creationId xmlns:a16="http://schemas.microsoft.com/office/drawing/2014/main" id="{33C80115-9068-E749-BECE-42997EB79501}"/>
              </a:ext>
            </a:extLst>
          </p:cNvPr>
          <p:cNvPicPr>
            <a:picLocks noChangeAspect="1"/>
          </p:cNvPicPr>
          <p:nvPr/>
        </p:nvPicPr>
        <p:blipFill>
          <a:blip r:embed="rId3"/>
          <a:srcRect/>
          <a:stretch/>
        </p:blipFill>
        <p:spPr>
          <a:xfrm>
            <a:off x="-49715" y="-9664"/>
            <a:ext cx="12273738" cy="3100733"/>
          </a:xfrm>
          <a:prstGeom prst="rect">
            <a:avLst/>
          </a:prstGeom>
        </p:spPr>
      </p:pic>
      <p:sp>
        <p:nvSpPr>
          <p:cNvPr id="15" name="TextBox 14">
            <a:extLst>
              <a:ext uri="{FF2B5EF4-FFF2-40B4-BE49-F238E27FC236}">
                <a16:creationId xmlns:a16="http://schemas.microsoft.com/office/drawing/2014/main" id="{7B40BC6B-E910-574B-8D65-95C59FF21D7F}"/>
              </a:ext>
            </a:extLst>
          </p:cNvPr>
          <p:cNvSpPr txBox="1"/>
          <p:nvPr/>
        </p:nvSpPr>
        <p:spPr>
          <a:xfrm>
            <a:off x="4077967" y="3532083"/>
            <a:ext cx="3568962" cy="2251254"/>
          </a:xfrm>
          <a:prstGeom prst="rect">
            <a:avLst/>
          </a:prstGeom>
          <a:noFill/>
        </p:spPr>
        <p:txBody>
          <a:bodyPr wrap="none" rtlCol="0">
            <a:noAutofit/>
          </a:bodyPr>
          <a:lstStyle/>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Audiovisual Services</a:t>
            </a:r>
          </a:p>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Cabling</a:t>
            </a:r>
          </a:p>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Cloud Services</a:t>
            </a:r>
          </a:p>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Consulting</a:t>
            </a:r>
          </a:p>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Contractor’s Licensing (per state)</a:t>
            </a:r>
          </a:p>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Design Services</a:t>
            </a:r>
          </a:p>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Installation Services</a:t>
            </a:r>
          </a:p>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Managed Services </a:t>
            </a:r>
          </a:p>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Networking Services (wired/wireless)</a:t>
            </a:r>
          </a:p>
        </p:txBody>
      </p:sp>
      <p:sp>
        <p:nvSpPr>
          <p:cNvPr id="18" name="TextBox 17">
            <a:extLst>
              <a:ext uri="{FF2B5EF4-FFF2-40B4-BE49-F238E27FC236}">
                <a16:creationId xmlns:a16="http://schemas.microsoft.com/office/drawing/2014/main" id="{D414EC4C-799D-744B-B468-96822CE757B9}"/>
              </a:ext>
            </a:extLst>
          </p:cNvPr>
          <p:cNvSpPr txBox="1"/>
          <p:nvPr/>
        </p:nvSpPr>
        <p:spPr>
          <a:xfrm>
            <a:off x="571500" y="3532082"/>
            <a:ext cx="3151345" cy="2251254"/>
          </a:xfrm>
          <a:prstGeom prst="rect">
            <a:avLst/>
          </a:prstGeom>
          <a:noFill/>
        </p:spPr>
        <p:txBody>
          <a:bodyPr wrap="none" rtlCol="0">
            <a:noAutofit/>
          </a:bodyPr>
          <a:lstStyle/>
          <a:p>
            <a:r>
              <a:rPr lang="en-US" sz="1500" dirty="0">
                <a:solidFill>
                  <a:schemeClr val="tx1">
                    <a:lumMod val="65000"/>
                    <a:lumOff val="35000"/>
                  </a:schemeClr>
                </a:solidFill>
                <a:latin typeface="Arial" panose="020B0604020202020204" pitchFamily="34" charset="0"/>
                <a:cs typeface="Arial" panose="020B0604020202020204" pitchFamily="34" charset="0"/>
              </a:rPr>
              <a:t>From design services, network </a:t>
            </a:r>
          </a:p>
          <a:p>
            <a:r>
              <a:rPr lang="en-US" sz="1500" dirty="0">
                <a:solidFill>
                  <a:schemeClr val="tx1">
                    <a:lumMod val="65000"/>
                    <a:lumOff val="35000"/>
                  </a:schemeClr>
                </a:solidFill>
                <a:latin typeface="Arial" panose="020B0604020202020204" pitchFamily="34" charset="0"/>
                <a:cs typeface="Arial" panose="020B0604020202020204" pitchFamily="34" charset="0"/>
              </a:rPr>
              <a:t>consulting, programming, cabling, </a:t>
            </a:r>
          </a:p>
          <a:p>
            <a:r>
              <a:rPr lang="en-US" sz="1500" dirty="0">
                <a:solidFill>
                  <a:schemeClr val="tx1">
                    <a:lumMod val="65000"/>
                    <a:lumOff val="35000"/>
                  </a:schemeClr>
                </a:solidFill>
                <a:latin typeface="Arial" panose="020B0604020202020204" pitchFamily="34" charset="0"/>
                <a:cs typeface="Arial" panose="020B0604020202020204" pitchFamily="34" charset="0"/>
              </a:rPr>
              <a:t>and audiovisual solutions to</a:t>
            </a:r>
          </a:p>
          <a:p>
            <a:r>
              <a:rPr lang="en-US" sz="1500" dirty="0">
                <a:solidFill>
                  <a:schemeClr val="tx1">
                    <a:lumMod val="65000"/>
                    <a:lumOff val="35000"/>
                  </a:schemeClr>
                </a:solidFill>
                <a:latin typeface="Arial" panose="020B0604020202020204" pitchFamily="34" charset="0"/>
                <a:cs typeface="Arial" panose="020B0604020202020204" pitchFamily="34" charset="0"/>
              </a:rPr>
              <a:t>management services that range </a:t>
            </a:r>
          </a:p>
          <a:p>
            <a:r>
              <a:rPr lang="en-US" sz="1500" dirty="0">
                <a:solidFill>
                  <a:schemeClr val="tx1">
                    <a:lumMod val="65000"/>
                    <a:lumOff val="35000"/>
                  </a:schemeClr>
                </a:solidFill>
                <a:latin typeface="Arial" panose="020B0604020202020204" pitchFamily="34" charset="0"/>
                <a:cs typeface="Arial" panose="020B0604020202020204" pitchFamily="34" charset="0"/>
              </a:rPr>
              <a:t>from routine system maintenance </a:t>
            </a:r>
          </a:p>
          <a:p>
            <a:r>
              <a:rPr lang="en-US" sz="1500" dirty="0">
                <a:solidFill>
                  <a:schemeClr val="tx1">
                    <a:lumMod val="65000"/>
                    <a:lumOff val="35000"/>
                  </a:schemeClr>
                </a:solidFill>
                <a:latin typeface="Arial" panose="020B0604020202020204" pitchFamily="34" charset="0"/>
                <a:cs typeface="Arial" panose="020B0604020202020204" pitchFamily="34" charset="0"/>
              </a:rPr>
              <a:t>to complete IT outsourcing, Howard</a:t>
            </a:r>
          </a:p>
          <a:p>
            <a:r>
              <a:rPr lang="en-US" sz="1500" dirty="0">
                <a:solidFill>
                  <a:schemeClr val="tx1">
                    <a:lumMod val="65000"/>
                    <a:lumOff val="35000"/>
                  </a:schemeClr>
                </a:solidFill>
                <a:latin typeface="Arial" panose="020B0604020202020204" pitchFamily="34" charset="0"/>
                <a:cs typeface="Arial" panose="020B0604020202020204" pitchFamily="34" charset="0"/>
              </a:rPr>
              <a:t>can provide the level of support you </a:t>
            </a:r>
          </a:p>
          <a:p>
            <a:r>
              <a:rPr lang="en-US" sz="1500" dirty="0">
                <a:solidFill>
                  <a:schemeClr val="tx1">
                    <a:lumMod val="65000"/>
                    <a:lumOff val="35000"/>
                  </a:schemeClr>
                </a:solidFill>
                <a:latin typeface="Arial" panose="020B0604020202020204" pitchFamily="34" charset="0"/>
                <a:cs typeface="Arial" panose="020B0604020202020204" pitchFamily="34" charset="0"/>
              </a:rPr>
              <a:t>need at a price that is right for your</a:t>
            </a:r>
          </a:p>
          <a:p>
            <a:r>
              <a:rPr lang="en-US" sz="1500" dirty="0">
                <a:solidFill>
                  <a:schemeClr val="tx1">
                    <a:lumMod val="65000"/>
                    <a:lumOff val="35000"/>
                  </a:schemeClr>
                </a:solidFill>
                <a:latin typeface="Arial" panose="020B0604020202020204" pitchFamily="34" charset="0"/>
                <a:cs typeface="Arial" panose="020B0604020202020204" pitchFamily="34" charset="0"/>
              </a:rPr>
              <a:t>Institution’s budget.</a:t>
            </a:r>
          </a:p>
          <a:p>
            <a:endParaRPr lang="en-US" sz="15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FF8BE0A-A7B9-BC4D-A492-B4E16804493A}"/>
              </a:ext>
            </a:extLst>
          </p:cNvPr>
          <p:cNvSpPr txBox="1"/>
          <p:nvPr/>
        </p:nvSpPr>
        <p:spPr>
          <a:xfrm>
            <a:off x="8002051" y="3532083"/>
            <a:ext cx="3568405" cy="2251254"/>
          </a:xfrm>
          <a:prstGeom prst="rect">
            <a:avLst/>
          </a:prstGeom>
          <a:noFill/>
        </p:spPr>
        <p:txBody>
          <a:bodyPr wrap="none" rtlCol="0">
            <a:noAutofit/>
          </a:bodyPr>
          <a:lstStyle/>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Onsite Technicians + IT Outsourcing</a:t>
            </a:r>
          </a:p>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Physical Security + Video Surveillance</a:t>
            </a:r>
          </a:p>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Programming Services</a:t>
            </a:r>
          </a:p>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Storage</a:t>
            </a:r>
          </a:p>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Support Services</a:t>
            </a:r>
          </a:p>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Training + Professional Services</a:t>
            </a:r>
          </a:p>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Virtualization Services</a:t>
            </a:r>
          </a:p>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VOIP</a:t>
            </a:r>
          </a:p>
          <a:p>
            <a:pPr marL="171450" indent="-171450">
              <a:buFont typeface="Arial" panose="020B0604020202020204" pitchFamily="34" charset="0"/>
              <a:buChar char="•"/>
            </a:pPr>
            <a:r>
              <a:rPr lang="en-US" sz="1500" dirty="0">
                <a:solidFill>
                  <a:schemeClr val="tx1">
                    <a:lumMod val="65000"/>
                    <a:lumOff val="35000"/>
                  </a:schemeClr>
                </a:solidFill>
                <a:latin typeface="Arial" panose="020B0604020202020204" pitchFamily="34" charset="0"/>
                <a:cs typeface="Arial" panose="020B0604020202020204" pitchFamily="34" charset="0"/>
              </a:rPr>
              <a:t>Website Development + Management</a:t>
            </a:r>
          </a:p>
        </p:txBody>
      </p:sp>
      <p:cxnSp>
        <p:nvCxnSpPr>
          <p:cNvPr id="23" name="Straight Connector 22">
            <a:extLst>
              <a:ext uri="{FF2B5EF4-FFF2-40B4-BE49-F238E27FC236}">
                <a16:creationId xmlns:a16="http://schemas.microsoft.com/office/drawing/2014/main" id="{BB3451EE-0D54-2E41-8AA0-20D38F2BA7B6}"/>
              </a:ext>
            </a:extLst>
          </p:cNvPr>
          <p:cNvCxnSpPr>
            <a:cxnSpLocks/>
          </p:cNvCxnSpPr>
          <p:nvPr/>
        </p:nvCxnSpPr>
        <p:spPr>
          <a:xfrm>
            <a:off x="7822080" y="3532083"/>
            <a:ext cx="0" cy="2163038"/>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90F8AA-CBC4-9B45-A2AB-F7F45DFE91E3}"/>
              </a:ext>
            </a:extLst>
          </p:cNvPr>
          <p:cNvCxnSpPr>
            <a:cxnSpLocks/>
          </p:cNvCxnSpPr>
          <p:nvPr/>
        </p:nvCxnSpPr>
        <p:spPr>
          <a:xfrm>
            <a:off x="3906062" y="3518452"/>
            <a:ext cx="0" cy="2176669"/>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259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31AA84-2477-9A49-B16F-C45E06E5084E}"/>
              </a:ext>
            </a:extLst>
          </p:cNvPr>
          <p:cNvSpPr>
            <a:spLocks noGrp="1"/>
          </p:cNvSpPr>
          <p:nvPr>
            <p:ph type="title"/>
          </p:nvPr>
        </p:nvSpPr>
        <p:spPr>
          <a:xfrm>
            <a:off x="2684437" y="3050839"/>
            <a:ext cx="6823126" cy="1162346"/>
          </a:xfrm>
        </p:spPr>
        <p:txBody>
          <a:bodyPr>
            <a:noAutofit/>
          </a:bodyPr>
          <a:lstStyle/>
          <a:p>
            <a:r>
              <a:rPr lang="en-US" sz="8000" b="1" dirty="0">
                <a:latin typeface="Arial Black" panose="020B0604020202020204" pitchFamily="34" charset="0"/>
                <a:cs typeface="Arial Black" panose="020B0604020202020204" pitchFamily="34" charset="0"/>
              </a:rPr>
              <a:t>THANK YOU</a:t>
            </a:r>
          </a:p>
        </p:txBody>
      </p:sp>
      <p:sp>
        <p:nvSpPr>
          <p:cNvPr id="10" name="Subtitle 9">
            <a:extLst>
              <a:ext uri="{FF2B5EF4-FFF2-40B4-BE49-F238E27FC236}">
                <a16:creationId xmlns:a16="http://schemas.microsoft.com/office/drawing/2014/main" id="{7874D24E-8BDE-6144-8AF8-743266F9E1D3}"/>
              </a:ext>
            </a:extLst>
          </p:cNvPr>
          <p:cNvSpPr>
            <a:spLocks noGrp="1"/>
          </p:cNvSpPr>
          <p:nvPr>
            <p:ph type="subTitle" idx="1"/>
          </p:nvPr>
        </p:nvSpPr>
        <p:spPr>
          <a:xfrm>
            <a:off x="4158121" y="4366114"/>
            <a:ext cx="2088682" cy="380343"/>
          </a:xfrm>
        </p:spPr>
        <p:txBody>
          <a:bodyPr>
            <a:normAutofit lnSpcReduction="10000"/>
          </a:bodyPr>
          <a:lstStyle/>
          <a:p>
            <a:pPr algn="l"/>
            <a:r>
              <a:rPr lang="en-US" sz="2000" dirty="0">
                <a:solidFill>
                  <a:schemeClr val="bg1"/>
                </a:solidFill>
              </a:rPr>
              <a:t>Presented by </a:t>
            </a:r>
            <a:r>
              <a:rPr lang="en-US" sz="2200" dirty="0">
                <a:solidFill>
                  <a:srgbClr val="666666"/>
                </a:solidFill>
              </a:rPr>
              <a:t>|</a:t>
            </a:r>
          </a:p>
        </p:txBody>
      </p:sp>
      <p:pic>
        <p:nvPicPr>
          <p:cNvPr id="11" name="Picture 10">
            <a:extLst>
              <a:ext uri="{FF2B5EF4-FFF2-40B4-BE49-F238E27FC236}">
                <a16:creationId xmlns:a16="http://schemas.microsoft.com/office/drawing/2014/main" id="{04F7B650-AAEE-E64B-BA9F-E4CCAF7FE906}"/>
              </a:ext>
            </a:extLst>
          </p:cNvPr>
          <p:cNvPicPr>
            <a:picLocks noChangeAspect="1"/>
          </p:cNvPicPr>
          <p:nvPr/>
        </p:nvPicPr>
        <p:blipFill>
          <a:blip r:embed="rId3"/>
          <a:stretch>
            <a:fillRect/>
          </a:stretch>
        </p:blipFill>
        <p:spPr>
          <a:xfrm>
            <a:off x="5964459" y="4366114"/>
            <a:ext cx="2091891" cy="380343"/>
          </a:xfrm>
          <a:prstGeom prst="rect">
            <a:avLst/>
          </a:prstGeom>
        </p:spPr>
      </p:pic>
      <p:pic>
        <p:nvPicPr>
          <p:cNvPr id="4" name="Picture 3">
            <a:extLst>
              <a:ext uri="{FF2B5EF4-FFF2-40B4-BE49-F238E27FC236}">
                <a16:creationId xmlns:a16="http://schemas.microsoft.com/office/drawing/2014/main" id="{81DF0625-1DAA-3849-B11C-E5883A501417}"/>
              </a:ext>
            </a:extLst>
          </p:cNvPr>
          <p:cNvPicPr>
            <a:picLocks noChangeAspect="1"/>
          </p:cNvPicPr>
          <p:nvPr/>
        </p:nvPicPr>
        <p:blipFill>
          <a:blip r:embed="rId4"/>
          <a:stretch>
            <a:fillRect/>
          </a:stretch>
        </p:blipFill>
        <p:spPr>
          <a:xfrm>
            <a:off x="2879674" y="2336275"/>
            <a:ext cx="6428760" cy="510391"/>
          </a:xfrm>
          <a:prstGeom prst="rect">
            <a:avLst/>
          </a:prstGeom>
        </p:spPr>
      </p:pic>
    </p:spTree>
    <p:extLst>
      <p:ext uri="{BB962C8B-B14F-4D97-AF65-F5344CB8AC3E}">
        <p14:creationId xmlns:p14="http://schemas.microsoft.com/office/powerpoint/2010/main" val="3747776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4</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3327583" y="507678"/>
            <a:ext cx="6240170"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CORPORATE FACILITIES</a:t>
            </a:r>
          </a:p>
        </p:txBody>
      </p:sp>
      <p:sp>
        <p:nvSpPr>
          <p:cNvPr id="10" name="TextBox 9">
            <a:extLst>
              <a:ext uri="{FF2B5EF4-FFF2-40B4-BE49-F238E27FC236}">
                <a16:creationId xmlns:a16="http://schemas.microsoft.com/office/drawing/2014/main" id="{C855B647-3BB3-0042-A55D-C1CAACD7EE30}"/>
              </a:ext>
            </a:extLst>
          </p:cNvPr>
          <p:cNvSpPr txBox="1"/>
          <p:nvPr/>
        </p:nvSpPr>
        <p:spPr>
          <a:xfrm>
            <a:off x="4841551" y="3921460"/>
            <a:ext cx="2890535" cy="338554"/>
          </a:xfrm>
          <a:prstGeom prst="rect">
            <a:avLst/>
          </a:prstGeom>
          <a:noFill/>
        </p:spPr>
        <p:txBody>
          <a:bodyPr wrap="none" rtlCol="0">
            <a:spAutoFit/>
          </a:bodyPr>
          <a:lstStyle/>
          <a:p>
            <a:r>
              <a:rPr lang="en-US" sz="1600" b="1" dirty="0">
                <a:solidFill>
                  <a:srgbClr val="0B9EDA"/>
                </a:solidFill>
                <a:latin typeface="Arial" panose="020B0604020202020204" pitchFamily="34" charset="0"/>
                <a:cs typeface="Arial" panose="020B0604020202020204" pitchFamily="34" charset="0"/>
              </a:rPr>
              <a:t>Sandersville Ballast Facility</a:t>
            </a:r>
          </a:p>
        </p:txBody>
      </p:sp>
      <p:pic>
        <p:nvPicPr>
          <p:cNvPr id="11" name="Picture 10" descr="Sandersville Ballast Facility">
            <a:extLst>
              <a:ext uri="{FF2B5EF4-FFF2-40B4-BE49-F238E27FC236}">
                <a16:creationId xmlns:a16="http://schemas.microsoft.com/office/drawing/2014/main" id="{50894F60-4D68-6240-B824-32638EA74748}"/>
              </a:ext>
            </a:extLst>
          </p:cNvPr>
          <p:cNvPicPr>
            <a:picLocks noChangeAspect="1"/>
          </p:cNvPicPr>
          <p:nvPr/>
        </p:nvPicPr>
        <p:blipFill rotWithShape="1">
          <a:blip r:embed="rId3">
            <a:extLst>
              <a:ext uri="{28A0092B-C50C-407E-A947-70E740481C1C}">
                <a14:useLocalDpi xmlns:a14="http://schemas.microsoft.com/office/drawing/2010/main" val="0"/>
              </a:ext>
            </a:extLst>
          </a:blip>
          <a:srcRect l="9897" b="75700"/>
          <a:stretch/>
        </p:blipFill>
        <p:spPr>
          <a:xfrm>
            <a:off x="1652078" y="3659851"/>
            <a:ext cx="3029813" cy="832338"/>
          </a:xfrm>
          <a:prstGeom prst="rect">
            <a:avLst/>
          </a:prstGeom>
        </p:spPr>
      </p:pic>
      <p:sp>
        <p:nvSpPr>
          <p:cNvPr id="15" name="TextBox 14">
            <a:extLst>
              <a:ext uri="{FF2B5EF4-FFF2-40B4-BE49-F238E27FC236}">
                <a16:creationId xmlns:a16="http://schemas.microsoft.com/office/drawing/2014/main" id="{10DA3294-2E03-0A4F-B2B8-A90F8CC381B7}"/>
              </a:ext>
            </a:extLst>
          </p:cNvPr>
          <p:cNvSpPr txBox="1"/>
          <p:nvPr/>
        </p:nvSpPr>
        <p:spPr>
          <a:xfrm>
            <a:off x="4912458" y="1843839"/>
            <a:ext cx="2821478" cy="338554"/>
          </a:xfrm>
          <a:prstGeom prst="rect">
            <a:avLst/>
          </a:prstGeom>
          <a:noFill/>
        </p:spPr>
        <p:txBody>
          <a:bodyPr wrap="none" rtlCol="0">
            <a:spAutoFit/>
          </a:bodyPr>
          <a:lstStyle/>
          <a:p>
            <a:r>
              <a:rPr lang="en-US" sz="1600" b="1" dirty="0">
                <a:solidFill>
                  <a:srgbClr val="0B9EDA"/>
                </a:solidFill>
                <a:latin typeface="Arial" panose="020B0604020202020204" pitchFamily="34" charset="0"/>
                <a:cs typeface="Arial" panose="020B0604020202020204" pitchFamily="34" charset="0"/>
              </a:rPr>
              <a:t>Laurel Transformer Facility</a:t>
            </a:r>
          </a:p>
        </p:txBody>
      </p:sp>
      <p:pic>
        <p:nvPicPr>
          <p:cNvPr id="16" name="Picture 15" descr="Laurel Transformer Facility">
            <a:extLst>
              <a:ext uri="{FF2B5EF4-FFF2-40B4-BE49-F238E27FC236}">
                <a16:creationId xmlns:a16="http://schemas.microsoft.com/office/drawing/2014/main" id="{09F97216-DA5D-904B-8C68-0C939226E156}"/>
              </a:ext>
            </a:extLst>
          </p:cNvPr>
          <p:cNvPicPr>
            <a:picLocks noChangeAspect="1"/>
          </p:cNvPicPr>
          <p:nvPr/>
        </p:nvPicPr>
        <p:blipFill rotWithShape="1">
          <a:blip r:embed="rId3">
            <a:extLst>
              <a:ext uri="{28A0092B-C50C-407E-A947-70E740481C1C}">
                <a14:useLocalDpi xmlns:a14="http://schemas.microsoft.com/office/drawing/2010/main" val="0"/>
              </a:ext>
            </a:extLst>
          </a:blip>
          <a:srcRect l="9897" t="25978" b="50541"/>
          <a:stretch/>
        </p:blipFill>
        <p:spPr>
          <a:xfrm>
            <a:off x="1642308" y="1635727"/>
            <a:ext cx="3008640" cy="798682"/>
          </a:xfrm>
          <a:prstGeom prst="rect">
            <a:avLst/>
          </a:prstGeom>
        </p:spPr>
      </p:pic>
      <p:sp>
        <p:nvSpPr>
          <p:cNvPr id="19" name="TextBox 18">
            <a:extLst>
              <a:ext uri="{FF2B5EF4-FFF2-40B4-BE49-F238E27FC236}">
                <a16:creationId xmlns:a16="http://schemas.microsoft.com/office/drawing/2014/main" id="{938190C6-2AC9-D542-B364-E0212C382BE1}"/>
              </a:ext>
            </a:extLst>
          </p:cNvPr>
          <p:cNvSpPr txBox="1"/>
          <p:nvPr/>
        </p:nvSpPr>
        <p:spPr>
          <a:xfrm>
            <a:off x="4841551" y="2812891"/>
            <a:ext cx="3326423" cy="338554"/>
          </a:xfrm>
          <a:prstGeom prst="rect">
            <a:avLst/>
          </a:prstGeom>
          <a:noFill/>
        </p:spPr>
        <p:txBody>
          <a:bodyPr wrap="none" rtlCol="0">
            <a:spAutoFit/>
          </a:bodyPr>
          <a:lstStyle/>
          <a:p>
            <a:r>
              <a:rPr lang="en-US" sz="1600" b="1" dirty="0">
                <a:solidFill>
                  <a:srgbClr val="0B9EDA"/>
                </a:solidFill>
                <a:latin typeface="Arial" panose="020B0604020202020204" pitchFamily="34" charset="0"/>
                <a:cs typeface="Arial" panose="020B0604020202020204" pitchFamily="34" charset="0"/>
              </a:rPr>
              <a:t>Ellisville Transportation Facility </a:t>
            </a:r>
          </a:p>
        </p:txBody>
      </p:sp>
      <p:pic>
        <p:nvPicPr>
          <p:cNvPr id="20" name="Picture 19" descr="Ellisville Transportation Facility">
            <a:extLst>
              <a:ext uri="{FF2B5EF4-FFF2-40B4-BE49-F238E27FC236}">
                <a16:creationId xmlns:a16="http://schemas.microsoft.com/office/drawing/2014/main" id="{185C0C2F-25A4-1F4E-B7E7-18F62F400A18}"/>
              </a:ext>
            </a:extLst>
          </p:cNvPr>
          <p:cNvPicPr>
            <a:picLocks noChangeAspect="1"/>
          </p:cNvPicPr>
          <p:nvPr/>
        </p:nvPicPr>
        <p:blipFill rotWithShape="1">
          <a:blip r:embed="rId3">
            <a:extLst>
              <a:ext uri="{28A0092B-C50C-407E-A947-70E740481C1C}">
                <a14:useLocalDpi xmlns:a14="http://schemas.microsoft.com/office/drawing/2010/main" val="0"/>
              </a:ext>
            </a:extLst>
          </a:blip>
          <a:srcRect l="9897" t="75701"/>
          <a:stretch/>
        </p:blipFill>
        <p:spPr>
          <a:xfrm>
            <a:off x="1642657" y="2616979"/>
            <a:ext cx="3008291" cy="826427"/>
          </a:xfrm>
          <a:prstGeom prst="rect">
            <a:avLst/>
          </a:prstGeom>
        </p:spPr>
      </p:pic>
      <p:sp>
        <p:nvSpPr>
          <p:cNvPr id="23" name="TextBox 22">
            <a:extLst>
              <a:ext uri="{FF2B5EF4-FFF2-40B4-BE49-F238E27FC236}">
                <a16:creationId xmlns:a16="http://schemas.microsoft.com/office/drawing/2014/main" id="{FEB5D327-5B5E-C944-A334-EC5A60479883}"/>
              </a:ext>
            </a:extLst>
          </p:cNvPr>
          <p:cNvSpPr txBox="1"/>
          <p:nvPr/>
        </p:nvSpPr>
        <p:spPr>
          <a:xfrm>
            <a:off x="4841551" y="4924252"/>
            <a:ext cx="2547492" cy="338554"/>
          </a:xfrm>
          <a:prstGeom prst="rect">
            <a:avLst/>
          </a:prstGeom>
          <a:noFill/>
        </p:spPr>
        <p:txBody>
          <a:bodyPr wrap="none" rtlCol="0">
            <a:spAutoFit/>
          </a:bodyPr>
          <a:lstStyle/>
          <a:p>
            <a:r>
              <a:rPr lang="en-US" sz="1600" b="1" dirty="0">
                <a:solidFill>
                  <a:srgbClr val="0B9EDA"/>
                </a:solidFill>
                <a:latin typeface="Arial" panose="020B0604020202020204" pitchFamily="34" charset="0"/>
                <a:cs typeface="Arial" panose="020B0604020202020204" pitchFamily="34" charset="0"/>
              </a:rPr>
              <a:t>Mendenhall HID Facility </a:t>
            </a:r>
          </a:p>
        </p:txBody>
      </p:sp>
      <p:pic>
        <p:nvPicPr>
          <p:cNvPr id="24" name="Picture 23" descr="Mendenhall HID Facility">
            <a:extLst>
              <a:ext uri="{FF2B5EF4-FFF2-40B4-BE49-F238E27FC236}">
                <a16:creationId xmlns:a16="http://schemas.microsoft.com/office/drawing/2014/main" id="{95D8E31D-62D3-6941-94B3-A3AC5EE7EEDD}"/>
              </a:ext>
            </a:extLst>
          </p:cNvPr>
          <p:cNvPicPr>
            <a:picLocks noChangeAspect="1"/>
          </p:cNvPicPr>
          <p:nvPr/>
        </p:nvPicPr>
        <p:blipFill rotWithShape="1">
          <a:blip r:embed="rId3">
            <a:extLst>
              <a:ext uri="{28A0092B-C50C-407E-A947-70E740481C1C}">
                <a14:useLocalDpi xmlns:a14="http://schemas.microsoft.com/office/drawing/2010/main" val="0"/>
              </a:ext>
            </a:extLst>
          </a:blip>
          <a:srcRect l="9897" t="50987" b="26662"/>
          <a:stretch/>
        </p:blipFill>
        <p:spPr>
          <a:xfrm>
            <a:off x="1652078" y="4689570"/>
            <a:ext cx="3064189" cy="774254"/>
          </a:xfrm>
          <a:prstGeom prst="rect">
            <a:avLst/>
          </a:prstGeom>
        </p:spPr>
      </p:pic>
      <p:sp>
        <p:nvSpPr>
          <p:cNvPr id="25" name="TextBox 24">
            <a:extLst>
              <a:ext uri="{FF2B5EF4-FFF2-40B4-BE49-F238E27FC236}">
                <a16:creationId xmlns:a16="http://schemas.microsoft.com/office/drawing/2014/main" id="{C66AFF5C-F4A1-244C-B2A7-76F9FE519D5F}"/>
              </a:ext>
            </a:extLst>
          </p:cNvPr>
          <p:cNvSpPr txBox="1"/>
          <p:nvPr/>
        </p:nvSpPr>
        <p:spPr>
          <a:xfrm>
            <a:off x="8425150" y="1775804"/>
            <a:ext cx="3264278" cy="19389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Over 4,300 employees</a:t>
            </a:r>
          </a:p>
          <a:p>
            <a:pPr>
              <a:lnSpc>
                <a:spcPct val="15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a:lnSpc>
                <a:spcPct val="15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Largest employer for the privately-held companies in the state of MS</a:t>
            </a:r>
          </a:p>
        </p:txBody>
      </p:sp>
      <p:cxnSp>
        <p:nvCxnSpPr>
          <p:cNvPr id="26" name="Straight Connector 25">
            <a:extLst>
              <a:ext uri="{FF2B5EF4-FFF2-40B4-BE49-F238E27FC236}">
                <a16:creationId xmlns:a16="http://schemas.microsoft.com/office/drawing/2014/main" id="{55FCA84A-9EC4-AB40-9B22-BF75589CEE2C}"/>
              </a:ext>
            </a:extLst>
          </p:cNvPr>
          <p:cNvCxnSpPr/>
          <p:nvPr/>
        </p:nvCxnSpPr>
        <p:spPr>
          <a:xfrm>
            <a:off x="8240089" y="1497497"/>
            <a:ext cx="0" cy="434008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A84AE42F-5C6D-5946-A01B-C0FCDB2CA32D}"/>
              </a:ext>
            </a:extLst>
          </p:cNvPr>
          <p:cNvGrpSpPr/>
          <p:nvPr/>
        </p:nvGrpSpPr>
        <p:grpSpPr>
          <a:xfrm>
            <a:off x="2417761" y="414971"/>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Oval 36">
            <a:extLst>
              <a:ext uri="{FF2B5EF4-FFF2-40B4-BE49-F238E27FC236}">
                <a16:creationId xmlns:a16="http://schemas.microsoft.com/office/drawing/2014/main" id="{89BAE69D-F3C3-1548-9A52-21003267ADBA}"/>
              </a:ext>
            </a:extLst>
          </p:cNvPr>
          <p:cNvSpPr/>
          <p:nvPr/>
        </p:nvSpPr>
        <p:spPr>
          <a:xfrm>
            <a:off x="788502" y="1805739"/>
            <a:ext cx="520700" cy="520700"/>
          </a:xfrm>
          <a:prstGeom prst="ellipse">
            <a:avLst/>
          </a:prstGeom>
          <a:solidFill>
            <a:srgbClr val="002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1</a:t>
            </a:r>
          </a:p>
        </p:txBody>
      </p:sp>
      <p:sp>
        <p:nvSpPr>
          <p:cNvPr id="38" name="Oval 37">
            <a:extLst>
              <a:ext uri="{FF2B5EF4-FFF2-40B4-BE49-F238E27FC236}">
                <a16:creationId xmlns:a16="http://schemas.microsoft.com/office/drawing/2014/main" id="{613F36F2-B175-204D-A8EF-B5F4EF6F6B77}"/>
              </a:ext>
            </a:extLst>
          </p:cNvPr>
          <p:cNvSpPr/>
          <p:nvPr/>
        </p:nvSpPr>
        <p:spPr>
          <a:xfrm>
            <a:off x="788502" y="2783639"/>
            <a:ext cx="520700" cy="520700"/>
          </a:xfrm>
          <a:prstGeom prst="ellipse">
            <a:avLst/>
          </a:prstGeom>
          <a:solidFill>
            <a:srgbClr val="002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2</a:t>
            </a:r>
          </a:p>
        </p:txBody>
      </p:sp>
      <p:sp>
        <p:nvSpPr>
          <p:cNvPr id="39" name="Oval 38">
            <a:extLst>
              <a:ext uri="{FF2B5EF4-FFF2-40B4-BE49-F238E27FC236}">
                <a16:creationId xmlns:a16="http://schemas.microsoft.com/office/drawing/2014/main" id="{44D90128-7A44-1144-927A-307ADA0484F2}"/>
              </a:ext>
            </a:extLst>
          </p:cNvPr>
          <p:cNvSpPr/>
          <p:nvPr/>
        </p:nvSpPr>
        <p:spPr>
          <a:xfrm>
            <a:off x="788502" y="3825039"/>
            <a:ext cx="520700" cy="520700"/>
          </a:xfrm>
          <a:prstGeom prst="ellipse">
            <a:avLst/>
          </a:prstGeom>
          <a:solidFill>
            <a:srgbClr val="002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3</a:t>
            </a:r>
          </a:p>
        </p:txBody>
      </p:sp>
      <p:sp>
        <p:nvSpPr>
          <p:cNvPr id="40" name="Oval 39">
            <a:extLst>
              <a:ext uri="{FF2B5EF4-FFF2-40B4-BE49-F238E27FC236}">
                <a16:creationId xmlns:a16="http://schemas.microsoft.com/office/drawing/2014/main" id="{56BFDF73-5FAC-FF44-9887-4816692E00AD}"/>
              </a:ext>
            </a:extLst>
          </p:cNvPr>
          <p:cNvSpPr/>
          <p:nvPr/>
        </p:nvSpPr>
        <p:spPr>
          <a:xfrm>
            <a:off x="788502" y="4815639"/>
            <a:ext cx="520700" cy="520700"/>
          </a:xfrm>
          <a:prstGeom prst="ellipse">
            <a:avLst/>
          </a:prstGeom>
          <a:solidFill>
            <a:srgbClr val="002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90533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5</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2690125" y="3968010"/>
            <a:ext cx="7796430"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CORPORATE HEADQUARTERS</a:t>
            </a:r>
          </a:p>
        </p:txBody>
      </p:sp>
      <p:grpSp>
        <p:nvGrpSpPr>
          <p:cNvPr id="28" name="Group 27">
            <a:extLst>
              <a:ext uri="{FF2B5EF4-FFF2-40B4-BE49-F238E27FC236}">
                <a16:creationId xmlns:a16="http://schemas.microsoft.com/office/drawing/2014/main" id="{A84AE42F-5C6D-5946-A01B-C0FCDB2CA32D}"/>
              </a:ext>
            </a:extLst>
          </p:cNvPr>
          <p:cNvGrpSpPr/>
          <p:nvPr/>
        </p:nvGrpSpPr>
        <p:grpSpPr>
          <a:xfrm>
            <a:off x="1780303" y="3875303"/>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BEF19D80-C8CF-E540-B32D-6DDFE1D0093C}"/>
              </a:ext>
            </a:extLst>
          </p:cNvPr>
          <p:cNvPicPr>
            <a:picLocks noChangeAspect="1"/>
          </p:cNvPicPr>
          <p:nvPr/>
        </p:nvPicPr>
        <p:blipFill rotWithShape="1">
          <a:blip r:embed="rId3">
            <a:extLst>
              <a:ext uri="{28A0092B-C50C-407E-A947-70E740481C1C}">
                <a14:useLocalDpi xmlns:a14="http://schemas.microsoft.com/office/drawing/2010/main" val="0"/>
              </a:ext>
            </a:extLst>
          </a:blip>
          <a:srcRect l="485" t="907" b="8897"/>
          <a:stretch/>
        </p:blipFill>
        <p:spPr>
          <a:xfrm>
            <a:off x="-19877" y="-5141"/>
            <a:ext cx="12241695" cy="3695701"/>
          </a:xfrm>
          <a:prstGeom prst="rect">
            <a:avLst/>
          </a:prstGeom>
          <a:ln>
            <a:noFill/>
          </a:ln>
        </p:spPr>
      </p:pic>
      <p:sp>
        <p:nvSpPr>
          <p:cNvPr id="16" name="TextBox 15">
            <a:extLst>
              <a:ext uri="{FF2B5EF4-FFF2-40B4-BE49-F238E27FC236}">
                <a16:creationId xmlns:a16="http://schemas.microsoft.com/office/drawing/2014/main" id="{0CB5B187-68A5-BD4C-B496-A85ED82F3972}"/>
              </a:ext>
            </a:extLst>
          </p:cNvPr>
          <p:cNvSpPr txBox="1"/>
          <p:nvPr/>
        </p:nvSpPr>
        <p:spPr>
          <a:xfrm>
            <a:off x="2231608" y="4948465"/>
            <a:ext cx="3937186" cy="923330"/>
          </a:xfrm>
          <a:prstGeom prst="rect">
            <a:avLst/>
          </a:prstGeom>
          <a:noFill/>
        </p:spPr>
        <p:txBody>
          <a:bodyPr wrap="none" rtlCol="0">
            <a:noAutofit/>
          </a:bodyPr>
          <a:lstStyle/>
          <a:p>
            <a:r>
              <a:rPr lang="en-US" sz="1600" dirty="0">
                <a:solidFill>
                  <a:schemeClr val="tx1">
                    <a:lumMod val="65000"/>
                    <a:lumOff val="35000"/>
                  </a:schemeClr>
                </a:solidFill>
                <a:latin typeface="Arial" panose="020B0604020202020204" pitchFamily="34" charset="0"/>
                <a:cs typeface="Arial" panose="020B0604020202020204" pitchFamily="34" charset="0"/>
              </a:rPr>
              <a:t>Our Corporate Headquarters, in Ellisville </a:t>
            </a:r>
          </a:p>
          <a:p>
            <a:r>
              <a:rPr lang="en-US" sz="1600" dirty="0">
                <a:solidFill>
                  <a:schemeClr val="tx1">
                    <a:lumMod val="65000"/>
                    <a:lumOff val="35000"/>
                  </a:schemeClr>
                </a:solidFill>
                <a:latin typeface="Arial" panose="020B0604020202020204" pitchFamily="34" charset="0"/>
                <a:cs typeface="Arial" panose="020B0604020202020204" pitchFamily="34" charset="0"/>
              </a:rPr>
              <a:t>Mississippi, is a 5-Story structure wrapped </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600" dirty="0">
                <a:solidFill>
                  <a:schemeClr val="tx1">
                    <a:lumMod val="65000"/>
                    <a:lumOff val="35000"/>
                  </a:schemeClr>
                </a:solidFill>
                <a:latin typeface="Arial" panose="020B0604020202020204" pitchFamily="34" charset="0"/>
                <a:cs typeface="Arial" panose="020B0604020202020204" pitchFamily="34" charset="0"/>
              </a:rPr>
              <a:t>in two tones of blue glass which includes:</a:t>
            </a:r>
          </a:p>
        </p:txBody>
      </p:sp>
      <p:sp>
        <p:nvSpPr>
          <p:cNvPr id="17" name="TextBox 16">
            <a:extLst>
              <a:ext uri="{FF2B5EF4-FFF2-40B4-BE49-F238E27FC236}">
                <a16:creationId xmlns:a16="http://schemas.microsoft.com/office/drawing/2014/main" id="{7563EC9D-4897-D442-911C-7F49F60A210A}"/>
              </a:ext>
            </a:extLst>
          </p:cNvPr>
          <p:cNvSpPr txBox="1"/>
          <p:nvPr/>
        </p:nvSpPr>
        <p:spPr>
          <a:xfrm>
            <a:off x="6923594" y="4947632"/>
            <a:ext cx="3310128" cy="923330"/>
          </a:xfrm>
          <a:prstGeom prst="rect">
            <a:avLst/>
          </a:prstGeom>
          <a:noFill/>
        </p:spPr>
        <p:txBody>
          <a:bodyPr wrap="none" rtlCol="0">
            <a:noAutofit/>
          </a:bodyPr>
          <a:lstStyle/>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60,000 ft</a:t>
            </a:r>
            <a:r>
              <a:rPr lang="en-US" sz="1600" baseline="30000" dirty="0">
                <a:solidFill>
                  <a:schemeClr val="tx1">
                    <a:lumMod val="65000"/>
                    <a:lumOff val="35000"/>
                  </a:schemeClr>
                </a:solidFill>
                <a:latin typeface="Arial" panose="020B0604020202020204" pitchFamily="34" charset="0"/>
                <a:cs typeface="Arial" panose="020B0604020202020204" pitchFamily="34" charset="0"/>
              </a:rPr>
              <a:t>2</a:t>
            </a:r>
            <a:r>
              <a:rPr lang="en-US" sz="1600" dirty="0">
                <a:solidFill>
                  <a:schemeClr val="tx1">
                    <a:lumMod val="65000"/>
                    <a:lumOff val="35000"/>
                  </a:schemeClr>
                </a:solidFill>
                <a:latin typeface="Arial" panose="020B0604020202020204" pitchFamily="34" charset="0"/>
                <a:cs typeface="Arial" panose="020B0604020202020204" pitchFamily="34" charset="0"/>
              </a:rPr>
              <a:t> of office space</a:t>
            </a:r>
          </a:p>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72,000 ft</a:t>
            </a:r>
            <a:r>
              <a:rPr lang="en-US" sz="1600" baseline="30000" dirty="0">
                <a:solidFill>
                  <a:schemeClr val="tx1">
                    <a:lumMod val="65000"/>
                    <a:lumOff val="35000"/>
                  </a:schemeClr>
                </a:solidFill>
                <a:latin typeface="Arial" panose="020B0604020202020204" pitchFamily="34" charset="0"/>
                <a:cs typeface="Arial" panose="020B0604020202020204" pitchFamily="34" charset="0"/>
              </a:rPr>
              <a:t>2 </a:t>
            </a:r>
            <a:r>
              <a:rPr lang="en-US" sz="1600" dirty="0">
                <a:solidFill>
                  <a:schemeClr val="tx1">
                    <a:lumMod val="65000"/>
                    <a:lumOff val="35000"/>
                  </a:schemeClr>
                </a:solidFill>
                <a:latin typeface="Arial" panose="020B0604020202020204" pitchFamily="34" charset="0"/>
                <a:cs typeface="Arial" panose="020B0604020202020204" pitchFamily="34" charset="0"/>
              </a:rPr>
              <a:t>manufacturing plant </a:t>
            </a:r>
          </a:p>
          <a:p>
            <a:r>
              <a:rPr lang="en-US" sz="1600" dirty="0">
                <a:solidFill>
                  <a:schemeClr val="tx1">
                    <a:lumMod val="65000"/>
                    <a:lumOff val="35000"/>
                  </a:schemeClr>
                </a:solidFill>
                <a:latin typeface="Arial" panose="020B0604020202020204" pitchFamily="34" charset="0"/>
                <a:cs typeface="Arial" panose="020B0604020202020204" pitchFamily="34" charset="0"/>
              </a:rPr>
              <a:t>   for technology products </a:t>
            </a:r>
          </a:p>
        </p:txBody>
      </p:sp>
      <p:cxnSp>
        <p:nvCxnSpPr>
          <p:cNvPr id="18" name="Straight Connector 17">
            <a:extLst>
              <a:ext uri="{FF2B5EF4-FFF2-40B4-BE49-F238E27FC236}">
                <a16:creationId xmlns:a16="http://schemas.microsoft.com/office/drawing/2014/main" id="{C7CB8311-C2E7-3642-873D-B220BCB50EE1}"/>
              </a:ext>
            </a:extLst>
          </p:cNvPr>
          <p:cNvCxnSpPr>
            <a:cxnSpLocks/>
          </p:cNvCxnSpPr>
          <p:nvPr/>
        </p:nvCxnSpPr>
        <p:spPr>
          <a:xfrm flipH="1">
            <a:off x="6547305" y="4897937"/>
            <a:ext cx="2318" cy="88663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749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6</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1447387" y="507678"/>
            <a:ext cx="9297225"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RECENTLY COMPLETED EXPANSION</a:t>
            </a:r>
          </a:p>
        </p:txBody>
      </p:sp>
      <p:sp>
        <p:nvSpPr>
          <p:cNvPr id="25" name="TextBox 24">
            <a:extLst>
              <a:ext uri="{FF2B5EF4-FFF2-40B4-BE49-F238E27FC236}">
                <a16:creationId xmlns:a16="http://schemas.microsoft.com/office/drawing/2014/main" id="{C66AFF5C-F4A1-244C-B2A7-76F9FE519D5F}"/>
              </a:ext>
            </a:extLst>
          </p:cNvPr>
          <p:cNvSpPr txBox="1"/>
          <p:nvPr/>
        </p:nvSpPr>
        <p:spPr>
          <a:xfrm>
            <a:off x="7311192" y="1637283"/>
            <a:ext cx="3721233" cy="1613775"/>
          </a:xfrm>
          <a:prstGeom prst="rect">
            <a:avLst/>
          </a:prstGeom>
          <a:noFill/>
        </p:spPr>
        <p:txBody>
          <a:bodyPr wrap="square" rtlCol="0">
            <a:spAutoFit/>
          </a:bodyPr>
          <a:lstStyle/>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Newly Expanded Production Facility</a:t>
            </a:r>
          </a:p>
          <a:p>
            <a:pPr marL="285750" indent="-285750">
              <a:lnSpc>
                <a:spcPts val="2000"/>
              </a:lnSpc>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Completed in September 2018</a:t>
            </a:r>
          </a:p>
          <a:p>
            <a:pPr marL="285750" indent="-285750">
              <a:lnSpc>
                <a:spcPts val="2000"/>
              </a:lnSpc>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New Total Production Facility Floor Space: 112,000 sq. ft.</a:t>
            </a:r>
          </a:p>
        </p:txBody>
      </p:sp>
      <p:cxnSp>
        <p:nvCxnSpPr>
          <p:cNvPr id="26" name="Straight Connector 25">
            <a:extLst>
              <a:ext uri="{FF2B5EF4-FFF2-40B4-BE49-F238E27FC236}">
                <a16:creationId xmlns:a16="http://schemas.microsoft.com/office/drawing/2014/main" id="{55FCA84A-9EC4-AB40-9B22-BF75589CEE2C}"/>
              </a:ext>
            </a:extLst>
          </p:cNvPr>
          <p:cNvCxnSpPr/>
          <p:nvPr/>
        </p:nvCxnSpPr>
        <p:spPr>
          <a:xfrm>
            <a:off x="7126132" y="1497497"/>
            <a:ext cx="0" cy="434008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sign&#10;&#10;Description automatically generated">
            <a:extLst>
              <a:ext uri="{FF2B5EF4-FFF2-40B4-BE49-F238E27FC236}">
                <a16:creationId xmlns:a16="http://schemas.microsoft.com/office/drawing/2014/main" id="{7CF9574C-4B7F-D049-BA54-351D701D3CAC}"/>
              </a:ext>
            </a:extLst>
          </p:cNvPr>
          <p:cNvPicPr>
            <a:picLocks noChangeAspect="1"/>
          </p:cNvPicPr>
          <p:nvPr/>
        </p:nvPicPr>
        <p:blipFill>
          <a:blip r:embed="rId3"/>
          <a:stretch>
            <a:fillRect/>
          </a:stretch>
        </p:blipFill>
        <p:spPr>
          <a:xfrm>
            <a:off x="1255206" y="1579726"/>
            <a:ext cx="5551413" cy="4231947"/>
          </a:xfrm>
          <a:prstGeom prst="rect">
            <a:avLst/>
          </a:prstGeom>
        </p:spPr>
      </p:pic>
    </p:spTree>
    <p:extLst>
      <p:ext uri="{BB962C8B-B14F-4D97-AF65-F5344CB8AC3E}">
        <p14:creationId xmlns:p14="http://schemas.microsoft.com/office/powerpoint/2010/main" val="1223004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BAF735-BD5B-8847-BA12-C1BD2906D5EA}"/>
              </a:ext>
            </a:extLst>
          </p:cNvPr>
          <p:cNvPicPr>
            <a:picLocks noChangeAspect="1"/>
          </p:cNvPicPr>
          <p:nvPr/>
        </p:nvPicPr>
        <p:blipFill>
          <a:blip r:embed="rId3"/>
          <a:stretch>
            <a:fillRect/>
          </a:stretch>
        </p:blipFill>
        <p:spPr>
          <a:xfrm>
            <a:off x="914333" y="1837232"/>
            <a:ext cx="3340100" cy="3340100"/>
          </a:xfrm>
          <a:prstGeom prst="rect">
            <a:avLst/>
          </a:prstGeom>
        </p:spPr>
      </p:pic>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7</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2366902" y="507678"/>
            <a:ext cx="7458196"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OUR IMPACT ON MISSISSIPPI</a:t>
            </a:r>
          </a:p>
        </p:txBody>
      </p:sp>
      <p:sp>
        <p:nvSpPr>
          <p:cNvPr id="25" name="TextBox 24">
            <a:extLst>
              <a:ext uri="{FF2B5EF4-FFF2-40B4-BE49-F238E27FC236}">
                <a16:creationId xmlns:a16="http://schemas.microsoft.com/office/drawing/2014/main" id="{C66AFF5C-F4A1-244C-B2A7-76F9FE519D5F}"/>
              </a:ext>
            </a:extLst>
          </p:cNvPr>
          <p:cNvSpPr txBox="1"/>
          <p:nvPr/>
        </p:nvSpPr>
        <p:spPr>
          <a:xfrm>
            <a:off x="4828671" y="1637283"/>
            <a:ext cx="6677528" cy="373999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Howard has approximately 4000 employees.</a:t>
            </a:r>
          </a:p>
          <a:p>
            <a:pPr marL="342900" indent="-34290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Across all verticals, we have 200+ sales teams.</a:t>
            </a:r>
          </a:p>
          <a:p>
            <a:pPr marL="342900" indent="-34290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Our employees’ annual payroll is over </a:t>
            </a:r>
            <a:r>
              <a:rPr lang="en-US" sz="1600" b="1" dirty="0">
                <a:solidFill>
                  <a:srgbClr val="63BC46"/>
                </a:solidFill>
                <a:latin typeface="Arial" panose="020B0604020202020204" pitchFamily="34" charset="0"/>
                <a:cs typeface="Arial" panose="020B0604020202020204" pitchFamily="34" charset="0"/>
              </a:rPr>
              <a:t>$135 million</a:t>
            </a:r>
            <a:r>
              <a:rPr lang="en-US" sz="1600" b="1" dirty="0">
                <a:solidFill>
                  <a:schemeClr val="tx1">
                    <a:lumMod val="65000"/>
                    <a:lumOff val="35000"/>
                  </a:schemeClr>
                </a:solidFill>
                <a:latin typeface="Arial" panose="020B0604020202020204" pitchFamily="34" charset="0"/>
                <a:cs typeface="Arial" panose="020B0604020202020204" pitchFamily="34" charset="0"/>
              </a:rPr>
              <a:t>.</a:t>
            </a:r>
          </a:p>
          <a:p>
            <a:pPr marL="342900" indent="-34290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Between Howard Industries and our employees, we pay over </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600" b="1" dirty="0">
                <a:solidFill>
                  <a:srgbClr val="63BC46"/>
                </a:solidFill>
                <a:latin typeface="Arial" panose="020B0604020202020204" pitchFamily="34" charset="0"/>
                <a:cs typeface="Arial" panose="020B0604020202020204" pitchFamily="34" charset="0"/>
              </a:rPr>
              <a:t>$50 million</a:t>
            </a:r>
            <a:r>
              <a:rPr lang="en-US" sz="1600" b="1" dirty="0">
                <a:solidFill>
                  <a:srgbClr val="012D61"/>
                </a:solidFill>
                <a:latin typeface="Arial" panose="020B0604020202020204" pitchFamily="34" charset="0"/>
                <a:cs typeface="Arial" panose="020B0604020202020204" pitchFamily="34" charset="0"/>
              </a:rPr>
              <a:t> </a:t>
            </a:r>
            <a:r>
              <a:rPr lang="en-US" sz="1600" dirty="0">
                <a:solidFill>
                  <a:schemeClr val="tx1">
                    <a:lumMod val="65000"/>
                    <a:lumOff val="35000"/>
                  </a:schemeClr>
                </a:solidFill>
                <a:latin typeface="Arial" panose="020B0604020202020204" pitchFamily="34" charset="0"/>
                <a:cs typeface="Arial" panose="020B0604020202020204" pitchFamily="34" charset="0"/>
              </a:rPr>
              <a:t>in taxes every year.</a:t>
            </a:r>
          </a:p>
          <a:p>
            <a:pPr marL="342900" indent="-34290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We’ve invested over </a:t>
            </a:r>
            <a:r>
              <a:rPr lang="en-US" sz="1600" b="1" dirty="0">
                <a:solidFill>
                  <a:srgbClr val="63BC46"/>
                </a:solidFill>
                <a:latin typeface="Arial" panose="020B0604020202020204" pitchFamily="34" charset="0"/>
                <a:cs typeface="Arial" panose="020B0604020202020204" pitchFamily="34" charset="0"/>
              </a:rPr>
              <a:t>$261 million </a:t>
            </a:r>
            <a:r>
              <a:rPr lang="en-US" sz="1600" dirty="0">
                <a:solidFill>
                  <a:schemeClr val="tx1">
                    <a:lumMod val="65000"/>
                    <a:lumOff val="35000"/>
                  </a:schemeClr>
                </a:solidFill>
                <a:latin typeface="Arial" panose="020B0604020202020204" pitchFamily="34" charset="0"/>
                <a:cs typeface="Arial" panose="020B0604020202020204" pitchFamily="34" charset="0"/>
              </a:rPr>
              <a:t>in Mississippi and purchase approximately </a:t>
            </a:r>
            <a:r>
              <a:rPr lang="en-US" sz="1600" b="1" dirty="0">
                <a:solidFill>
                  <a:srgbClr val="63BC46"/>
                </a:solidFill>
                <a:latin typeface="Arial" panose="020B0604020202020204" pitchFamily="34" charset="0"/>
                <a:cs typeface="Arial" panose="020B0604020202020204" pitchFamily="34" charset="0"/>
              </a:rPr>
              <a:t>$75 million</a:t>
            </a:r>
            <a:r>
              <a:rPr lang="en-US" sz="1600" dirty="0">
                <a:solidFill>
                  <a:srgbClr val="63BC46"/>
                </a:solidFill>
                <a:latin typeface="Arial" panose="020B0604020202020204" pitchFamily="34" charset="0"/>
                <a:cs typeface="Arial" panose="020B0604020202020204" pitchFamily="34" charset="0"/>
              </a:rPr>
              <a:t> </a:t>
            </a:r>
            <a:r>
              <a:rPr lang="en-US" sz="1600" dirty="0">
                <a:solidFill>
                  <a:schemeClr val="tx1">
                    <a:lumMod val="65000"/>
                    <a:lumOff val="35000"/>
                  </a:schemeClr>
                </a:solidFill>
                <a:latin typeface="Arial" panose="020B0604020202020204" pitchFamily="34" charset="0"/>
                <a:cs typeface="Arial" panose="020B0604020202020204" pitchFamily="34" charset="0"/>
              </a:rPr>
              <a:t>of materials from Mississippi </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600" dirty="0">
                <a:solidFill>
                  <a:schemeClr val="tx1">
                    <a:lumMod val="65000"/>
                    <a:lumOff val="35000"/>
                  </a:schemeClr>
                </a:solidFill>
                <a:latin typeface="Arial" panose="020B0604020202020204" pitchFamily="34" charset="0"/>
                <a:cs typeface="Arial" panose="020B0604020202020204" pitchFamily="34" charset="0"/>
              </a:rPr>
              <a:t>companies annually.</a:t>
            </a:r>
            <a:endParaRPr lang="en-US" sz="1600" b="1" dirty="0">
              <a:solidFill>
                <a:schemeClr val="tx1">
                  <a:lumMod val="65000"/>
                  <a:lumOff val="35000"/>
                </a:schemeClr>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According to the Mississippi Economic Authority, our total impact on </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600" dirty="0">
                <a:solidFill>
                  <a:schemeClr val="tx1">
                    <a:lumMod val="65000"/>
                    <a:lumOff val="35000"/>
                  </a:schemeClr>
                </a:solidFill>
                <a:latin typeface="Arial" panose="020B0604020202020204" pitchFamily="34" charset="0"/>
                <a:cs typeface="Arial" panose="020B0604020202020204" pitchFamily="34" charset="0"/>
              </a:rPr>
              <a:t>our state is </a:t>
            </a:r>
            <a:r>
              <a:rPr lang="en-US" sz="1600" b="1" dirty="0">
                <a:solidFill>
                  <a:srgbClr val="63BC46"/>
                </a:solidFill>
                <a:latin typeface="Arial" panose="020B0604020202020204" pitchFamily="34" charset="0"/>
                <a:cs typeface="Arial" panose="020B0604020202020204" pitchFamily="34" charset="0"/>
              </a:rPr>
              <a:t>$460 million </a:t>
            </a:r>
            <a:r>
              <a:rPr lang="en-US" sz="1600" dirty="0">
                <a:solidFill>
                  <a:schemeClr val="tx1">
                    <a:lumMod val="65000"/>
                    <a:lumOff val="35000"/>
                  </a:schemeClr>
                </a:solidFill>
                <a:latin typeface="Arial" panose="020B0604020202020204" pitchFamily="34" charset="0"/>
                <a:cs typeface="Arial" panose="020B0604020202020204" pitchFamily="34" charset="0"/>
              </a:rPr>
              <a:t>each year.</a:t>
            </a:r>
            <a:endParaRPr lang="en-US" sz="1600" b="1"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55FCA84A-9EC4-AB40-9B22-BF75589CEE2C}"/>
              </a:ext>
            </a:extLst>
          </p:cNvPr>
          <p:cNvCxnSpPr/>
          <p:nvPr/>
        </p:nvCxnSpPr>
        <p:spPr>
          <a:xfrm>
            <a:off x="4560732" y="1497497"/>
            <a:ext cx="0" cy="434008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450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8</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2202145" y="507678"/>
            <a:ext cx="7787709"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PLANS FOR FUTURE GROWTH</a:t>
            </a:r>
          </a:p>
        </p:txBody>
      </p:sp>
      <p:sp>
        <p:nvSpPr>
          <p:cNvPr id="25" name="TextBox 24">
            <a:extLst>
              <a:ext uri="{FF2B5EF4-FFF2-40B4-BE49-F238E27FC236}">
                <a16:creationId xmlns:a16="http://schemas.microsoft.com/office/drawing/2014/main" id="{C66AFF5C-F4A1-244C-B2A7-76F9FE519D5F}"/>
              </a:ext>
            </a:extLst>
          </p:cNvPr>
          <p:cNvSpPr txBox="1"/>
          <p:nvPr/>
        </p:nvSpPr>
        <p:spPr>
          <a:xfrm>
            <a:off x="7350948" y="1637283"/>
            <a:ext cx="3721233" cy="78534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Headquarters Expansion to include additional Office Towers (I and II)</a:t>
            </a:r>
          </a:p>
        </p:txBody>
      </p:sp>
      <p:cxnSp>
        <p:nvCxnSpPr>
          <p:cNvPr id="26" name="Straight Connector 25">
            <a:extLst>
              <a:ext uri="{FF2B5EF4-FFF2-40B4-BE49-F238E27FC236}">
                <a16:creationId xmlns:a16="http://schemas.microsoft.com/office/drawing/2014/main" id="{55FCA84A-9EC4-AB40-9B22-BF75589CEE2C}"/>
              </a:ext>
            </a:extLst>
          </p:cNvPr>
          <p:cNvCxnSpPr/>
          <p:nvPr/>
        </p:nvCxnSpPr>
        <p:spPr>
          <a:xfrm>
            <a:off x="7165888" y="1497497"/>
            <a:ext cx="0" cy="434008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pic>
        <p:nvPicPr>
          <p:cNvPr id="9" name="Picture 8" descr="A large green field&#10;&#10;Description automatically generated">
            <a:extLst>
              <a:ext uri="{FF2B5EF4-FFF2-40B4-BE49-F238E27FC236}">
                <a16:creationId xmlns:a16="http://schemas.microsoft.com/office/drawing/2014/main" id="{8BF4EFB1-5A89-544D-9479-B38F1C277472}"/>
              </a:ext>
            </a:extLst>
          </p:cNvPr>
          <p:cNvPicPr>
            <a:picLocks noChangeAspect="1"/>
          </p:cNvPicPr>
          <p:nvPr/>
        </p:nvPicPr>
        <p:blipFill>
          <a:blip r:embed="rId3"/>
          <a:stretch>
            <a:fillRect/>
          </a:stretch>
        </p:blipFill>
        <p:spPr>
          <a:xfrm>
            <a:off x="1199331" y="1533088"/>
            <a:ext cx="5631670" cy="4268904"/>
          </a:xfrm>
          <a:prstGeom prst="rect">
            <a:avLst/>
          </a:prstGeom>
        </p:spPr>
      </p:pic>
    </p:spTree>
    <p:extLst>
      <p:ext uri="{BB962C8B-B14F-4D97-AF65-F5344CB8AC3E}">
        <p14:creationId xmlns:p14="http://schemas.microsoft.com/office/powerpoint/2010/main" val="1523365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July 11, 2020</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a:t>Powered by Howard Innovation</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9</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2502319" y="507678"/>
            <a:ext cx="8386142"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HOWARD TRANSFORMER PLANT</a:t>
            </a:r>
          </a:p>
        </p:txBody>
      </p:sp>
      <p:sp>
        <p:nvSpPr>
          <p:cNvPr id="25" name="TextBox 24">
            <a:extLst>
              <a:ext uri="{FF2B5EF4-FFF2-40B4-BE49-F238E27FC236}">
                <a16:creationId xmlns:a16="http://schemas.microsoft.com/office/drawing/2014/main" id="{C66AFF5C-F4A1-244C-B2A7-76F9FE519D5F}"/>
              </a:ext>
            </a:extLst>
          </p:cNvPr>
          <p:cNvSpPr txBox="1"/>
          <p:nvPr/>
        </p:nvSpPr>
        <p:spPr>
          <a:xfrm>
            <a:off x="8061315" y="1490723"/>
            <a:ext cx="3264278" cy="427809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Located in Laurel, Mississippi</a:t>
            </a:r>
          </a:p>
          <a:p>
            <a:pPr marL="285750" indent="-285750">
              <a:lnSpc>
                <a:spcPct val="150000"/>
              </a:lnSpc>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2,500,000 sq. ft.</a:t>
            </a:r>
          </a:p>
          <a:p>
            <a:pPr>
              <a:lnSpc>
                <a:spcPct val="15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Equivalent to over 1,000 </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600" dirty="0">
                <a:solidFill>
                  <a:schemeClr val="tx1">
                    <a:lumMod val="65000"/>
                    <a:lumOff val="35000"/>
                  </a:schemeClr>
                </a:solidFill>
                <a:latin typeface="Arial" panose="020B0604020202020204" pitchFamily="34" charset="0"/>
                <a:cs typeface="Arial" panose="020B0604020202020204" pitchFamily="34" charset="0"/>
              </a:rPr>
              <a:t>2,500 sq. ft. homes</a:t>
            </a:r>
          </a:p>
          <a:p>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Largest single transformer manufacturing facility in the world – over 2 million ft</a:t>
            </a:r>
            <a:r>
              <a:rPr lang="en-US" sz="1600" baseline="30000" dirty="0">
                <a:solidFill>
                  <a:schemeClr val="tx1">
                    <a:lumMod val="65000"/>
                    <a:lumOff val="35000"/>
                  </a:schemeClr>
                </a:solidFill>
                <a:latin typeface="Arial" panose="020B0604020202020204" pitchFamily="34" charset="0"/>
                <a:cs typeface="Arial" panose="020B0604020202020204" pitchFamily="34" charset="0"/>
              </a:rPr>
              <a:t>2</a:t>
            </a:r>
            <a:r>
              <a:rPr lang="en-US" sz="1600" dirty="0">
                <a:solidFill>
                  <a:schemeClr val="tx1">
                    <a:lumMod val="65000"/>
                    <a:lumOff val="35000"/>
                  </a:schemeClr>
                </a:solidFill>
                <a:latin typeface="Arial" panose="020B0604020202020204" pitchFamily="34" charset="0"/>
                <a:cs typeface="Arial" panose="020B0604020202020204" pitchFamily="34" charset="0"/>
              </a:rPr>
              <a:t> </a:t>
            </a:r>
          </a:p>
          <a:p>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Transformer division is the #1 producer of oil-filled distribution transformers in the United States.</a:t>
            </a:r>
          </a:p>
        </p:txBody>
      </p:sp>
      <p:cxnSp>
        <p:nvCxnSpPr>
          <p:cNvPr id="26" name="Straight Connector 25">
            <a:extLst>
              <a:ext uri="{FF2B5EF4-FFF2-40B4-BE49-F238E27FC236}">
                <a16:creationId xmlns:a16="http://schemas.microsoft.com/office/drawing/2014/main" id="{55FCA84A-9EC4-AB40-9B22-BF75589CEE2C}"/>
              </a:ext>
            </a:extLst>
          </p:cNvPr>
          <p:cNvCxnSpPr/>
          <p:nvPr/>
        </p:nvCxnSpPr>
        <p:spPr>
          <a:xfrm>
            <a:off x="7876254" y="1497497"/>
            <a:ext cx="0" cy="434008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A84AE42F-5C6D-5946-A01B-C0FCDB2CA32D}"/>
              </a:ext>
            </a:extLst>
          </p:cNvPr>
          <p:cNvGrpSpPr/>
          <p:nvPr/>
        </p:nvGrpSpPr>
        <p:grpSpPr>
          <a:xfrm>
            <a:off x="1592497" y="414971"/>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Picture 26" descr="Howard Industries Transform Plant&#10;Description automatically generated">
            <a:extLst>
              <a:ext uri="{FF2B5EF4-FFF2-40B4-BE49-F238E27FC236}">
                <a16:creationId xmlns:a16="http://schemas.microsoft.com/office/drawing/2014/main" id="{AB800A83-E758-4C44-BCD6-3E762CCCEFD7}"/>
              </a:ext>
            </a:extLst>
          </p:cNvPr>
          <p:cNvPicPr>
            <a:picLocks noChangeAspect="1"/>
          </p:cNvPicPr>
          <p:nvPr/>
        </p:nvPicPr>
        <p:blipFill>
          <a:blip r:embed="rId3"/>
          <a:stretch>
            <a:fillRect/>
          </a:stretch>
        </p:blipFill>
        <p:spPr>
          <a:xfrm>
            <a:off x="904130" y="1490723"/>
            <a:ext cx="6526502" cy="4346861"/>
          </a:xfrm>
          <a:prstGeom prst="rect">
            <a:avLst/>
          </a:prstGeom>
        </p:spPr>
      </p:pic>
    </p:spTree>
    <p:extLst>
      <p:ext uri="{BB962C8B-B14F-4D97-AF65-F5344CB8AC3E}">
        <p14:creationId xmlns:p14="http://schemas.microsoft.com/office/powerpoint/2010/main" val="3070452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3756</TotalTime>
  <Words>1982</Words>
  <Application>Microsoft Macintosh PowerPoint</Application>
  <PresentationFormat>Widescreen</PresentationFormat>
  <Paragraphs>454</Paragraphs>
  <Slides>33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Algerian</vt:lpstr>
      <vt:lpstr>Arial</vt:lpstr>
      <vt:lpstr>Arial Black</vt:lpstr>
      <vt:lpstr>Calibri</vt:lpstr>
      <vt:lpstr>Office Theme</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Jessica Sherman</cp:lastModifiedBy>
  <cp:revision>537</cp:revision>
  <dcterms:created xsi:type="dcterms:W3CDTF">2019-08-21T13:57:26Z</dcterms:created>
  <dcterms:modified xsi:type="dcterms:W3CDTF">2020-07-11T15:05:56Z</dcterms:modified>
</cp:coreProperties>
</file>