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73" d="100"/>
          <a:sy n="73" d="100"/>
        </p:scale>
        <p:origin x="3072"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2/9/17</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g"/><Relationship Id="rId1" Type="http://schemas.openxmlformats.org/officeDocument/2006/relationships/slideLayout" Target="../slideLayouts/slideLayout5.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www.howardcomputers.com/" TargetMode="External"/><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4.png"/><Relationship Id="rId9" Type="http://schemas.openxmlformats.org/officeDocument/2006/relationships/image" Target="../media/image15.jpg"/><Relationship Id="rId10"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9" Type="http://schemas.openxmlformats.org/officeDocument/2006/relationships/image" Target="../media/image24.jpg"/><Relationship Id="rId20" Type="http://schemas.openxmlformats.org/officeDocument/2006/relationships/image" Target="../media/image35.jpg"/><Relationship Id="rId10" Type="http://schemas.openxmlformats.org/officeDocument/2006/relationships/image" Target="../media/image25.jpg"/><Relationship Id="rId11" Type="http://schemas.openxmlformats.org/officeDocument/2006/relationships/image" Target="../media/image26.jpg"/><Relationship Id="rId12" Type="http://schemas.openxmlformats.org/officeDocument/2006/relationships/image" Target="../media/image27.jpg"/><Relationship Id="rId13" Type="http://schemas.openxmlformats.org/officeDocument/2006/relationships/image" Target="../media/image28.jpg"/><Relationship Id="rId14" Type="http://schemas.openxmlformats.org/officeDocument/2006/relationships/image" Target="../media/image29.jpg"/><Relationship Id="rId15" Type="http://schemas.openxmlformats.org/officeDocument/2006/relationships/image" Target="../media/image30.jpg"/><Relationship Id="rId16" Type="http://schemas.openxmlformats.org/officeDocument/2006/relationships/image" Target="../media/image31.png"/><Relationship Id="rId17" Type="http://schemas.openxmlformats.org/officeDocument/2006/relationships/image" Target="../media/image32.jpg"/><Relationship Id="rId18" Type="http://schemas.openxmlformats.org/officeDocument/2006/relationships/image" Target="../media/image33.jpg"/><Relationship Id="rId19" Type="http://schemas.openxmlformats.org/officeDocument/2006/relationships/image" Target="../media/image34.jpg"/><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png"/><Relationship Id="rId7" Type="http://schemas.openxmlformats.org/officeDocument/2006/relationships/image" Target="../media/image22.jpg"/><Relationship Id="rId8"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jpg"/><Relationship Id="rId6" Type="http://schemas.openxmlformats.org/officeDocument/2006/relationships/image" Target="../media/image40.png"/><Relationship Id="rId7" Type="http://schemas.openxmlformats.org/officeDocument/2006/relationships/image" Target="../media/image41.jpg"/><Relationship Id="rId8" Type="http://schemas.openxmlformats.org/officeDocument/2006/relationships/image" Target="../media/image42.jp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hyperlink" Target="http://www.howardcomputers.com/" TargetMode="External"/><Relationship Id="rId1" Type="http://schemas.openxmlformats.org/officeDocument/2006/relationships/slideLayout" Target="../slideLayouts/slideLayout5.xml"/><Relationship Id="rId2"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 Id="rId3" Type="http://schemas.openxmlformats.org/officeDocument/2006/relationships/image" Target="../media/image46.jpg"/></Relationships>
</file>

<file path=ppt/slides/_rels/slide6.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png"/><Relationship Id="rId1" Type="http://schemas.openxmlformats.org/officeDocument/2006/relationships/slideLayout" Target="../slideLayouts/slideLayout5.xml"/><Relationship Id="rId2"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jpg"/><Relationship Id="rId9" Type="http://schemas.openxmlformats.org/officeDocument/2006/relationships/image" Target="../media/image56.jpg"/><Relationship Id="rId10" Type="http://schemas.openxmlformats.org/officeDocument/2006/relationships/image" Target="../media/image57.jpg"/><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8.png"/><Relationship Id="rId3"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693574"/>
            <a:ext cx="7772400" cy="1079500"/>
          </a:xfrm>
          <a:custGeom>
            <a:avLst/>
            <a:gdLst/>
            <a:ahLst/>
            <a:cxnLst/>
            <a:rect l="l" t="t" r="r" b="b"/>
            <a:pathLst>
              <a:path w="7772400" h="1079500">
                <a:moveTo>
                  <a:pt x="0" y="1078991"/>
                </a:moveTo>
                <a:lnTo>
                  <a:pt x="7772400" y="1078991"/>
                </a:lnTo>
                <a:lnTo>
                  <a:pt x="7772400" y="0"/>
                </a:lnTo>
                <a:lnTo>
                  <a:pt x="0" y="0"/>
                </a:lnTo>
                <a:lnTo>
                  <a:pt x="0" y="1078991"/>
                </a:lnTo>
                <a:close/>
              </a:path>
            </a:pathLst>
          </a:custGeom>
          <a:solidFill>
            <a:srgbClr val="1E3546"/>
          </a:solidFill>
        </p:spPr>
        <p:txBody>
          <a:bodyPr wrap="square" lIns="0" tIns="0" rIns="0" bIns="0" rtlCol="0"/>
          <a:lstStyle/>
          <a:p>
            <a:endParaRPr/>
          </a:p>
        </p:txBody>
      </p:sp>
      <p:sp>
        <p:nvSpPr>
          <p:cNvPr id="3" name="object 3"/>
          <p:cNvSpPr/>
          <p:nvPr/>
        </p:nvSpPr>
        <p:spPr>
          <a:xfrm>
            <a:off x="0" y="0"/>
            <a:ext cx="7772400" cy="52197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44500" y="5795833"/>
            <a:ext cx="4999355" cy="841375"/>
          </a:xfrm>
          <a:prstGeom prst="rect">
            <a:avLst/>
          </a:prstGeom>
        </p:spPr>
        <p:txBody>
          <a:bodyPr vert="horz" wrap="square" lIns="0" tIns="0" rIns="0" bIns="0" rtlCol="0">
            <a:spAutoFit/>
          </a:bodyPr>
          <a:lstStyle/>
          <a:p>
            <a:pPr marL="12700">
              <a:lnSpc>
                <a:spcPct val="100000"/>
              </a:lnSpc>
            </a:pPr>
            <a:r>
              <a:rPr sz="5050" spc="-120" dirty="0">
                <a:solidFill>
                  <a:srgbClr val="FFFFFF"/>
                </a:solidFill>
                <a:latin typeface="Hoefler Text"/>
                <a:cs typeface="Hoefler Text"/>
              </a:rPr>
              <a:t>Vehicle</a:t>
            </a:r>
            <a:r>
              <a:rPr sz="5050" spc="-90" dirty="0">
                <a:solidFill>
                  <a:srgbClr val="FFFFFF"/>
                </a:solidFill>
                <a:latin typeface="Hoefler Text"/>
                <a:cs typeface="Hoefler Text"/>
              </a:rPr>
              <a:t> </a:t>
            </a:r>
            <a:r>
              <a:rPr sz="5050" spc="-20" dirty="0">
                <a:solidFill>
                  <a:srgbClr val="FFFFFF"/>
                </a:solidFill>
                <a:latin typeface="Hoefler Text"/>
                <a:cs typeface="Hoefler Text"/>
              </a:rPr>
              <a:t>Outfitting</a:t>
            </a:r>
            <a:endParaRPr sz="5050">
              <a:latin typeface="Hoefler Text"/>
              <a:cs typeface="Hoefler Text"/>
            </a:endParaRPr>
          </a:p>
        </p:txBody>
      </p:sp>
      <p:sp>
        <p:nvSpPr>
          <p:cNvPr id="5" name="object 5"/>
          <p:cNvSpPr/>
          <p:nvPr/>
        </p:nvSpPr>
        <p:spPr>
          <a:xfrm>
            <a:off x="5650993" y="5452236"/>
            <a:ext cx="1583562" cy="15835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238680" y="9313347"/>
            <a:ext cx="1076515" cy="28785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44500" y="7160107"/>
            <a:ext cx="6826884" cy="1433830"/>
          </a:xfrm>
          <a:prstGeom prst="rect">
            <a:avLst/>
          </a:prstGeom>
        </p:spPr>
        <p:txBody>
          <a:bodyPr vert="horz" wrap="square" lIns="0" tIns="0" rIns="0" bIns="0" rtlCol="0">
            <a:spAutoFit/>
          </a:bodyPr>
          <a:lstStyle/>
          <a:p>
            <a:pPr marL="12700" marR="154940">
              <a:lnSpc>
                <a:spcPct val="100000"/>
              </a:lnSpc>
            </a:pPr>
            <a:r>
              <a:rPr sz="1300" spc="-10" dirty="0">
                <a:solidFill>
                  <a:srgbClr val="223C6D"/>
                </a:solidFill>
                <a:latin typeface="Gotham-Book"/>
                <a:cs typeface="Gotham-Book"/>
              </a:rPr>
              <a:t>From </a:t>
            </a:r>
            <a:r>
              <a:rPr sz="1300" dirty="0">
                <a:solidFill>
                  <a:srgbClr val="223C6D"/>
                </a:solidFill>
                <a:latin typeface="Gotham-Book"/>
                <a:cs typeface="Gotham-Book"/>
              </a:rPr>
              <a:t>outfitting a single </a:t>
            </a:r>
            <a:r>
              <a:rPr sz="1300" spc="-10" dirty="0">
                <a:solidFill>
                  <a:srgbClr val="223C6D"/>
                </a:solidFill>
                <a:latin typeface="Gotham-Book"/>
                <a:cs typeface="Gotham-Book"/>
              </a:rPr>
              <a:t>vehicle to </a:t>
            </a:r>
            <a:r>
              <a:rPr sz="1300" dirty="0">
                <a:solidFill>
                  <a:srgbClr val="223C6D"/>
                </a:solidFill>
                <a:latin typeface="Gotham-Book"/>
                <a:cs typeface="Gotham-Book"/>
              </a:rPr>
              <a:t>maintaining an </a:t>
            </a:r>
            <a:r>
              <a:rPr sz="1300" spc="-5" dirty="0">
                <a:solidFill>
                  <a:srgbClr val="223C6D"/>
                </a:solidFill>
                <a:latin typeface="Gotham-Book"/>
                <a:cs typeface="Gotham-Book"/>
              </a:rPr>
              <a:t>entire </a:t>
            </a:r>
            <a:r>
              <a:rPr sz="1300" dirty="0">
                <a:solidFill>
                  <a:srgbClr val="223C6D"/>
                </a:solidFill>
                <a:latin typeface="Gotham-Book"/>
                <a:cs typeface="Gotham-Book"/>
              </a:rPr>
              <a:t>fleet, </a:t>
            </a:r>
            <a:r>
              <a:rPr sz="1300" spc="-20" dirty="0">
                <a:solidFill>
                  <a:srgbClr val="223C6D"/>
                </a:solidFill>
                <a:latin typeface="Gotham-Book"/>
                <a:cs typeface="Gotham-Book"/>
              </a:rPr>
              <a:t>Howard </a:t>
            </a:r>
            <a:r>
              <a:rPr sz="1300" dirty="0">
                <a:solidFill>
                  <a:srgbClr val="223C6D"/>
                </a:solidFill>
                <a:latin typeface="Gotham-Book"/>
                <a:cs typeface="Gotham-Book"/>
              </a:rPr>
              <a:t>has the  </a:t>
            </a:r>
            <a:r>
              <a:rPr sz="1300" spc="-5" dirty="0">
                <a:solidFill>
                  <a:srgbClr val="223C6D"/>
                </a:solidFill>
                <a:latin typeface="Gotham-Book"/>
                <a:cs typeface="Gotham-Book"/>
              </a:rPr>
              <a:t>products </a:t>
            </a:r>
            <a:r>
              <a:rPr sz="1300" dirty="0">
                <a:solidFill>
                  <a:srgbClr val="223C6D"/>
                </a:solidFill>
                <a:latin typeface="Gotham-Book"/>
                <a:cs typeface="Gotham-Book"/>
              </a:rPr>
              <a:t>and </a:t>
            </a:r>
            <a:r>
              <a:rPr sz="1300" spc="-5" dirty="0">
                <a:solidFill>
                  <a:srgbClr val="223C6D"/>
                </a:solidFill>
                <a:latin typeface="Gotham-Book"/>
                <a:cs typeface="Gotham-Book"/>
              </a:rPr>
              <a:t>services </a:t>
            </a:r>
            <a:r>
              <a:rPr sz="1300" spc="-10" dirty="0">
                <a:solidFill>
                  <a:srgbClr val="223C6D"/>
                </a:solidFill>
                <a:latin typeface="Gotham-Book"/>
                <a:cs typeface="Gotham-Book"/>
              </a:rPr>
              <a:t>to </a:t>
            </a:r>
            <a:r>
              <a:rPr sz="1300" spc="-5" dirty="0">
                <a:solidFill>
                  <a:srgbClr val="223C6D"/>
                </a:solidFill>
                <a:latin typeface="Gotham-Book"/>
                <a:cs typeface="Gotham-Book"/>
              </a:rPr>
              <a:t>ensure that </a:t>
            </a:r>
            <a:r>
              <a:rPr sz="1300" spc="-10" dirty="0">
                <a:solidFill>
                  <a:srgbClr val="223C6D"/>
                </a:solidFill>
                <a:latin typeface="Gotham-Book"/>
                <a:cs typeface="Gotham-Book"/>
              </a:rPr>
              <a:t>law enforcement </a:t>
            </a:r>
            <a:r>
              <a:rPr sz="1300" spc="-5" dirty="0">
                <a:solidFill>
                  <a:srgbClr val="223C6D"/>
                </a:solidFill>
                <a:latin typeface="Gotham-Book"/>
                <a:cs typeface="Gotham-Book"/>
              </a:rPr>
              <a:t>vehicles </a:t>
            </a:r>
            <a:r>
              <a:rPr sz="1300" spc="-10" dirty="0">
                <a:solidFill>
                  <a:srgbClr val="223C6D"/>
                </a:solidFill>
                <a:latin typeface="Gotham-Book"/>
                <a:cs typeface="Gotham-Book"/>
              </a:rPr>
              <a:t>are </a:t>
            </a:r>
            <a:r>
              <a:rPr sz="1300" dirty="0">
                <a:solidFill>
                  <a:srgbClr val="223C6D"/>
                </a:solidFill>
                <a:latin typeface="Gotham-Book"/>
                <a:cs typeface="Gotham-Book"/>
              </a:rPr>
              <a:t>equipped with  the </a:t>
            </a:r>
            <a:r>
              <a:rPr sz="1300" spc="-5" dirty="0">
                <a:solidFill>
                  <a:srgbClr val="223C6D"/>
                </a:solidFill>
                <a:latin typeface="Gotham-Book"/>
                <a:cs typeface="Gotham-Book"/>
              </a:rPr>
              <a:t>most </a:t>
            </a:r>
            <a:r>
              <a:rPr sz="1300" spc="-10" dirty="0">
                <a:solidFill>
                  <a:srgbClr val="223C6D"/>
                </a:solidFill>
                <a:latin typeface="Gotham-Book"/>
                <a:cs typeface="Gotham-Book"/>
              </a:rPr>
              <a:t>advanced </a:t>
            </a:r>
            <a:r>
              <a:rPr sz="1300" spc="-5" dirty="0">
                <a:solidFill>
                  <a:srgbClr val="223C6D"/>
                </a:solidFill>
                <a:latin typeface="Gotham-Book"/>
                <a:cs typeface="Gotham-Book"/>
              </a:rPr>
              <a:t>technology </a:t>
            </a:r>
            <a:r>
              <a:rPr sz="1300" spc="-10" dirty="0">
                <a:solidFill>
                  <a:srgbClr val="223C6D"/>
                </a:solidFill>
                <a:latin typeface="Gotham-Book"/>
                <a:cs typeface="Gotham-Book"/>
              </a:rPr>
              <a:t>available.</a:t>
            </a:r>
            <a:endParaRPr sz="1300">
              <a:latin typeface="Gotham-Book"/>
              <a:cs typeface="Gotham-Book"/>
            </a:endParaRPr>
          </a:p>
          <a:p>
            <a:pPr marL="12700" marR="5080">
              <a:lnSpc>
                <a:spcPct val="100000"/>
              </a:lnSpc>
              <a:spcBef>
                <a:spcPts val="440"/>
              </a:spcBef>
            </a:pPr>
            <a:r>
              <a:rPr sz="1000" spc="-45" dirty="0">
                <a:solidFill>
                  <a:srgbClr val="666666"/>
                </a:solidFill>
                <a:latin typeface="Mercury"/>
                <a:cs typeface="Mercury"/>
              </a:rPr>
              <a:t>We </a:t>
            </a:r>
            <a:r>
              <a:rPr sz="1000" dirty="0">
                <a:solidFill>
                  <a:srgbClr val="666666"/>
                </a:solidFill>
                <a:latin typeface="Mercury"/>
                <a:cs typeface="Mercury"/>
              </a:rPr>
              <a:t>offer name </a:t>
            </a:r>
            <a:r>
              <a:rPr sz="1000" spc="-5" dirty="0">
                <a:solidFill>
                  <a:srgbClr val="666666"/>
                </a:solidFill>
                <a:latin typeface="Mercury"/>
                <a:cs typeface="Mercury"/>
              </a:rPr>
              <a:t>brand products </a:t>
            </a:r>
            <a:r>
              <a:rPr sz="1000" dirty="0">
                <a:solidFill>
                  <a:srgbClr val="666666"/>
                </a:solidFill>
                <a:latin typeface="Mercury"/>
                <a:cs typeface="Mercury"/>
              </a:rPr>
              <a:t>and </a:t>
            </a:r>
            <a:r>
              <a:rPr sz="1000" spc="-5" dirty="0">
                <a:solidFill>
                  <a:srgbClr val="666666"/>
                </a:solidFill>
                <a:latin typeface="Mercury"/>
                <a:cs typeface="Mercury"/>
              </a:rPr>
              <a:t>customized </a:t>
            </a:r>
            <a:r>
              <a:rPr sz="1000" dirty="0">
                <a:solidFill>
                  <a:srgbClr val="666666"/>
                </a:solidFill>
                <a:latin typeface="Mercury"/>
                <a:cs typeface="Mercury"/>
              </a:rPr>
              <a:t>solutions for a wide </a:t>
            </a:r>
            <a:r>
              <a:rPr sz="1000" spc="-5" dirty="0">
                <a:solidFill>
                  <a:srgbClr val="666666"/>
                </a:solidFill>
                <a:latin typeface="Mercury"/>
                <a:cs typeface="Mercury"/>
              </a:rPr>
              <a:t>range </a:t>
            </a:r>
            <a:r>
              <a:rPr sz="1000" dirty="0">
                <a:solidFill>
                  <a:srgbClr val="666666"/>
                </a:solidFill>
                <a:latin typeface="Mercury"/>
                <a:cs typeface="Mercury"/>
              </a:rPr>
              <a:t>of needs—everything </a:t>
            </a:r>
            <a:r>
              <a:rPr sz="1000" spc="-5" dirty="0">
                <a:solidFill>
                  <a:srgbClr val="666666"/>
                </a:solidFill>
                <a:latin typeface="Mercury"/>
                <a:cs typeface="Mercury"/>
              </a:rPr>
              <a:t>from lights, sirens, </a:t>
            </a:r>
            <a:r>
              <a:rPr sz="1000" dirty="0">
                <a:solidFill>
                  <a:srgbClr val="666666"/>
                </a:solidFill>
                <a:latin typeface="Mercury"/>
                <a:cs typeface="Mercury"/>
              </a:rPr>
              <a:t>and video  </a:t>
            </a:r>
            <a:r>
              <a:rPr sz="1000" spc="-5" dirty="0">
                <a:solidFill>
                  <a:srgbClr val="666666"/>
                </a:solidFill>
                <a:latin typeface="Mercury"/>
                <a:cs typeface="Mercury"/>
              </a:rPr>
              <a:t>cameras </a:t>
            </a:r>
            <a:r>
              <a:rPr sz="1000" dirty="0">
                <a:solidFill>
                  <a:srgbClr val="666666"/>
                </a:solidFill>
                <a:latin typeface="Mercury"/>
                <a:cs typeface="Mercury"/>
              </a:rPr>
              <a:t>to rugged notebooks and mounting </a:t>
            </a:r>
            <a:r>
              <a:rPr sz="1000" spc="-5" dirty="0">
                <a:solidFill>
                  <a:srgbClr val="666666"/>
                </a:solidFill>
                <a:latin typeface="Mercury"/>
                <a:cs typeface="Mercury"/>
              </a:rPr>
              <a:t>systems; </a:t>
            </a:r>
            <a:r>
              <a:rPr sz="1000" dirty="0">
                <a:solidFill>
                  <a:srgbClr val="666666"/>
                </a:solidFill>
                <a:latin typeface="Mercury"/>
                <a:cs typeface="Mercury"/>
              </a:rPr>
              <a:t>GPS </a:t>
            </a:r>
            <a:r>
              <a:rPr sz="1000" spc="-5" dirty="0">
                <a:solidFill>
                  <a:srgbClr val="666666"/>
                </a:solidFill>
                <a:latin typeface="Mercury"/>
                <a:cs typeface="Mercury"/>
              </a:rPr>
              <a:t>tracking, </a:t>
            </a:r>
            <a:r>
              <a:rPr sz="1000" dirty="0">
                <a:solidFill>
                  <a:srgbClr val="666666"/>
                </a:solidFill>
                <a:latin typeface="Mercury"/>
                <a:cs typeface="Mercury"/>
              </a:rPr>
              <a:t>communications </a:t>
            </a:r>
            <a:r>
              <a:rPr sz="1000" spc="-5" dirty="0">
                <a:solidFill>
                  <a:srgbClr val="666666"/>
                </a:solidFill>
                <a:latin typeface="Mercury"/>
                <a:cs typeface="Mercury"/>
              </a:rPr>
              <a:t>solutions, </a:t>
            </a:r>
            <a:r>
              <a:rPr sz="1000" dirty="0">
                <a:solidFill>
                  <a:srgbClr val="666666"/>
                </a:solidFill>
                <a:latin typeface="Mercury"/>
                <a:cs typeface="Mercury"/>
              </a:rPr>
              <a:t>and anything else necessary to  </a:t>
            </a:r>
            <a:r>
              <a:rPr sz="1000" spc="-5" dirty="0">
                <a:solidFill>
                  <a:srgbClr val="666666"/>
                </a:solidFill>
                <a:latin typeface="Mercury"/>
                <a:cs typeface="Mercury"/>
              </a:rPr>
              <a:t>streamline day-to-day operations </a:t>
            </a:r>
            <a:r>
              <a:rPr sz="1000" dirty="0">
                <a:solidFill>
                  <a:srgbClr val="666666"/>
                </a:solidFill>
                <a:latin typeface="Mercury"/>
                <a:cs typeface="Mercury"/>
              </a:rPr>
              <a:t>and enhance safety for personnel in the </a:t>
            </a:r>
            <a:r>
              <a:rPr sz="1000" spc="-5" dirty="0">
                <a:solidFill>
                  <a:srgbClr val="666666"/>
                </a:solidFill>
                <a:latin typeface="Mercury"/>
                <a:cs typeface="Mercury"/>
              </a:rPr>
              <a:t>field. </a:t>
            </a:r>
            <a:r>
              <a:rPr sz="1000" dirty="0">
                <a:solidFill>
                  <a:srgbClr val="666666"/>
                </a:solidFill>
                <a:latin typeface="Mercury"/>
                <a:cs typeface="Mercury"/>
              </a:rPr>
              <a:t>In addition to </a:t>
            </a:r>
            <a:r>
              <a:rPr sz="1000" spc="-5" dirty="0">
                <a:solidFill>
                  <a:srgbClr val="666666"/>
                </a:solidFill>
                <a:latin typeface="Mercury"/>
                <a:cs typeface="Mercury"/>
              </a:rPr>
              <a:t>providing </a:t>
            </a:r>
            <a:r>
              <a:rPr sz="1000" dirty="0">
                <a:solidFill>
                  <a:srgbClr val="666666"/>
                </a:solidFill>
                <a:latin typeface="Mercury"/>
                <a:cs typeface="Mercury"/>
              </a:rPr>
              <a:t>a full line of service and  </a:t>
            </a:r>
            <a:r>
              <a:rPr sz="1000" spc="-5" dirty="0">
                <a:solidFill>
                  <a:srgbClr val="666666"/>
                </a:solidFill>
                <a:latin typeface="Mercury"/>
                <a:cs typeface="Mercury"/>
              </a:rPr>
              <a:t>installations options, </a:t>
            </a:r>
            <a:r>
              <a:rPr sz="1000" spc="-10" dirty="0">
                <a:solidFill>
                  <a:srgbClr val="666666"/>
                </a:solidFill>
                <a:latin typeface="Mercury"/>
                <a:cs typeface="Mercury"/>
              </a:rPr>
              <a:t>Howard </a:t>
            </a:r>
            <a:r>
              <a:rPr sz="1000" spc="-5" dirty="0">
                <a:solidFill>
                  <a:srgbClr val="666666"/>
                </a:solidFill>
                <a:latin typeface="Mercury"/>
                <a:cs typeface="Mercury"/>
              </a:rPr>
              <a:t>certified </a:t>
            </a:r>
            <a:r>
              <a:rPr sz="1000" dirty="0">
                <a:solidFill>
                  <a:srgbClr val="666666"/>
                </a:solidFill>
                <a:latin typeface="Mercury"/>
                <a:cs typeface="Mercury"/>
              </a:rPr>
              <a:t>technicians do what it </a:t>
            </a:r>
            <a:r>
              <a:rPr sz="1000" spc="-5" dirty="0">
                <a:solidFill>
                  <a:srgbClr val="666666"/>
                </a:solidFill>
                <a:latin typeface="Mercury"/>
                <a:cs typeface="Mercury"/>
              </a:rPr>
              <a:t>takes </a:t>
            </a:r>
            <a:r>
              <a:rPr sz="1000" dirty="0">
                <a:solidFill>
                  <a:srgbClr val="666666"/>
                </a:solidFill>
                <a:latin typeface="Mercury"/>
                <a:cs typeface="Mercury"/>
              </a:rPr>
              <a:t>to </a:t>
            </a:r>
            <a:r>
              <a:rPr sz="1000" spc="-5" dirty="0">
                <a:solidFill>
                  <a:srgbClr val="666666"/>
                </a:solidFill>
                <a:latin typeface="Mercury"/>
                <a:cs typeface="Mercury"/>
              </a:rPr>
              <a:t>keep abreast </a:t>
            </a:r>
            <a:r>
              <a:rPr sz="1000" dirty="0">
                <a:solidFill>
                  <a:srgbClr val="666666"/>
                </a:solidFill>
                <a:latin typeface="Mercury"/>
                <a:cs typeface="Mercury"/>
              </a:rPr>
              <a:t>of </a:t>
            </a:r>
            <a:r>
              <a:rPr sz="1000" spc="-5" dirty="0">
                <a:solidFill>
                  <a:srgbClr val="666666"/>
                </a:solidFill>
                <a:latin typeface="Mercury"/>
                <a:cs typeface="Mercury"/>
              </a:rPr>
              <a:t>developments </a:t>
            </a:r>
            <a:r>
              <a:rPr sz="1000" dirty="0">
                <a:solidFill>
                  <a:srgbClr val="666666"/>
                </a:solidFill>
                <a:latin typeface="Mercury"/>
                <a:cs typeface="Mercury"/>
              </a:rPr>
              <a:t>within the </a:t>
            </a:r>
            <a:r>
              <a:rPr sz="1000" spc="-15" dirty="0">
                <a:solidFill>
                  <a:srgbClr val="666666"/>
                </a:solidFill>
                <a:latin typeface="Mercury"/>
                <a:cs typeface="Mercury"/>
              </a:rPr>
              <a:t>industry, </a:t>
            </a:r>
            <a:r>
              <a:rPr sz="1000" spc="-5" dirty="0">
                <a:solidFill>
                  <a:srgbClr val="666666"/>
                </a:solidFill>
                <a:latin typeface="Mercury"/>
                <a:cs typeface="Mercury"/>
              </a:rPr>
              <a:t>ever  </a:t>
            </a:r>
            <a:r>
              <a:rPr sz="1000" dirty="0">
                <a:solidFill>
                  <a:srgbClr val="666666"/>
                </a:solidFill>
                <a:latin typeface="Mercury"/>
                <a:cs typeface="Mercury"/>
              </a:rPr>
              <a:t>alert for </a:t>
            </a:r>
            <a:r>
              <a:rPr sz="1000" spc="-5" dirty="0">
                <a:solidFill>
                  <a:srgbClr val="666666"/>
                </a:solidFill>
                <a:latin typeface="Mercury"/>
                <a:cs typeface="Mercury"/>
              </a:rPr>
              <a:t>innovative products </a:t>
            </a:r>
            <a:r>
              <a:rPr sz="1000" dirty="0">
                <a:solidFill>
                  <a:srgbClr val="666666"/>
                </a:solidFill>
                <a:latin typeface="Mercury"/>
                <a:cs typeface="Mercury"/>
              </a:rPr>
              <a:t>and new</a:t>
            </a:r>
            <a:r>
              <a:rPr sz="1000" spc="5" dirty="0">
                <a:solidFill>
                  <a:srgbClr val="666666"/>
                </a:solidFill>
                <a:latin typeface="Mercury"/>
                <a:cs typeface="Mercury"/>
              </a:rPr>
              <a:t> </a:t>
            </a:r>
            <a:r>
              <a:rPr sz="1000" spc="-5" dirty="0">
                <a:solidFill>
                  <a:srgbClr val="666666"/>
                </a:solidFill>
                <a:latin typeface="Mercury"/>
                <a:cs typeface="Mercury"/>
              </a:rPr>
              <a:t>applications.</a:t>
            </a:r>
            <a:endParaRPr sz="1000">
              <a:latin typeface="Mercury"/>
              <a:cs typeface="Mercury"/>
            </a:endParaRPr>
          </a:p>
        </p:txBody>
      </p:sp>
      <p:sp>
        <p:nvSpPr>
          <p:cNvPr id="8" name="object 8"/>
          <p:cNvSpPr txBox="1"/>
          <p:nvPr/>
        </p:nvSpPr>
        <p:spPr>
          <a:xfrm>
            <a:off x="444500" y="5312411"/>
            <a:ext cx="1536700" cy="279400"/>
          </a:xfrm>
          <a:prstGeom prst="rect">
            <a:avLst/>
          </a:prstGeom>
        </p:spPr>
        <p:txBody>
          <a:bodyPr vert="horz" wrap="square" lIns="0" tIns="0" rIns="0" bIns="0" rtlCol="0">
            <a:spAutoFit/>
          </a:bodyPr>
          <a:lstStyle/>
          <a:p>
            <a:pPr marL="12700">
              <a:lnSpc>
                <a:spcPct val="100000"/>
              </a:lnSpc>
            </a:pPr>
            <a:r>
              <a:rPr sz="1800" dirty="0">
                <a:solidFill>
                  <a:srgbClr val="006FA0"/>
                </a:solidFill>
                <a:latin typeface="Gotham-Medium"/>
                <a:cs typeface="Gotham-Medium"/>
              </a:rPr>
              <a:t>Public</a:t>
            </a:r>
            <a:r>
              <a:rPr sz="1800" spc="-85" dirty="0">
                <a:solidFill>
                  <a:srgbClr val="006FA0"/>
                </a:solidFill>
                <a:latin typeface="Gotham-Medium"/>
                <a:cs typeface="Gotham-Medium"/>
              </a:rPr>
              <a:t> </a:t>
            </a:r>
            <a:r>
              <a:rPr sz="1800" spc="-5" dirty="0">
                <a:solidFill>
                  <a:srgbClr val="006FA0"/>
                </a:solidFill>
                <a:latin typeface="Gotham-Medium"/>
                <a:cs typeface="Gotham-Medium"/>
              </a:rPr>
              <a:t>Safety</a:t>
            </a:r>
            <a:endParaRPr sz="1800">
              <a:latin typeface="Gotham-Medium"/>
              <a:cs typeface="Gotham-Medium"/>
            </a:endParaRPr>
          </a:p>
        </p:txBody>
      </p:sp>
      <p:sp>
        <p:nvSpPr>
          <p:cNvPr id="9" name="object 9"/>
          <p:cNvSpPr/>
          <p:nvPr/>
        </p:nvSpPr>
        <p:spPr>
          <a:xfrm>
            <a:off x="923860" y="8739527"/>
            <a:ext cx="158115" cy="251460"/>
          </a:xfrm>
          <a:custGeom>
            <a:avLst/>
            <a:gdLst/>
            <a:ahLst/>
            <a:cxnLst/>
            <a:rect l="l" t="t" r="r" b="b"/>
            <a:pathLst>
              <a:path w="158115" h="251459">
                <a:moveTo>
                  <a:pt x="46659" y="38963"/>
                </a:moveTo>
                <a:lnTo>
                  <a:pt x="0" y="38963"/>
                </a:lnTo>
                <a:lnTo>
                  <a:pt x="71399" y="250939"/>
                </a:lnTo>
                <a:lnTo>
                  <a:pt x="118046" y="250939"/>
                </a:lnTo>
                <a:lnTo>
                  <a:pt x="46659" y="38963"/>
                </a:lnTo>
                <a:close/>
              </a:path>
              <a:path w="158115" h="251459">
                <a:moveTo>
                  <a:pt x="96913" y="0"/>
                </a:moveTo>
                <a:lnTo>
                  <a:pt x="50266" y="0"/>
                </a:lnTo>
                <a:lnTo>
                  <a:pt x="111328" y="181292"/>
                </a:lnTo>
                <a:lnTo>
                  <a:pt x="157975" y="181292"/>
                </a:lnTo>
                <a:lnTo>
                  <a:pt x="96913" y="0"/>
                </a:lnTo>
                <a:close/>
              </a:path>
            </a:pathLst>
          </a:custGeom>
          <a:solidFill>
            <a:srgbClr val="EB7B28"/>
          </a:solidFill>
        </p:spPr>
        <p:txBody>
          <a:bodyPr wrap="square" lIns="0" tIns="0" rIns="0" bIns="0" rtlCol="0"/>
          <a:lstStyle/>
          <a:p>
            <a:endParaRPr/>
          </a:p>
        </p:txBody>
      </p:sp>
      <p:sp>
        <p:nvSpPr>
          <p:cNvPr id="10" name="object 10"/>
          <p:cNvSpPr/>
          <p:nvPr/>
        </p:nvSpPr>
        <p:spPr>
          <a:xfrm>
            <a:off x="730793" y="8775522"/>
            <a:ext cx="595630" cy="148590"/>
          </a:xfrm>
          <a:custGeom>
            <a:avLst/>
            <a:gdLst/>
            <a:ahLst/>
            <a:cxnLst/>
            <a:rect l="l" t="t" r="r" b="b"/>
            <a:pathLst>
              <a:path w="595630" h="148590">
                <a:moveTo>
                  <a:pt x="509612" y="98475"/>
                </a:moveTo>
                <a:lnTo>
                  <a:pt x="465785" y="98475"/>
                </a:lnTo>
                <a:lnTo>
                  <a:pt x="471101" y="121776"/>
                </a:lnTo>
                <a:lnTo>
                  <a:pt x="485368" y="137164"/>
                </a:lnTo>
                <a:lnTo>
                  <a:pt x="506065" y="145654"/>
                </a:lnTo>
                <a:lnTo>
                  <a:pt x="530669" y="148259"/>
                </a:lnTo>
                <a:lnTo>
                  <a:pt x="555177" y="145435"/>
                </a:lnTo>
                <a:lnTo>
                  <a:pt x="575884" y="137048"/>
                </a:lnTo>
                <a:lnTo>
                  <a:pt x="590205" y="123228"/>
                </a:lnTo>
                <a:lnTo>
                  <a:pt x="591995" y="116827"/>
                </a:lnTo>
                <a:lnTo>
                  <a:pt x="530669" y="116827"/>
                </a:lnTo>
                <a:lnTo>
                  <a:pt x="521180" y="115877"/>
                </a:lnTo>
                <a:lnTo>
                  <a:pt x="514630" y="112766"/>
                </a:lnTo>
                <a:lnTo>
                  <a:pt x="510836" y="107097"/>
                </a:lnTo>
                <a:lnTo>
                  <a:pt x="509612" y="98475"/>
                </a:lnTo>
                <a:close/>
              </a:path>
              <a:path w="595630" h="148590">
                <a:moveTo>
                  <a:pt x="530669" y="0"/>
                </a:moveTo>
                <a:lnTo>
                  <a:pt x="507916" y="2109"/>
                </a:lnTo>
                <a:lnTo>
                  <a:pt x="487899" y="9207"/>
                </a:lnTo>
                <a:lnTo>
                  <a:pt x="473658" y="22449"/>
                </a:lnTo>
                <a:lnTo>
                  <a:pt x="468236" y="42989"/>
                </a:lnTo>
                <a:lnTo>
                  <a:pt x="480916" y="70968"/>
                </a:lnTo>
                <a:lnTo>
                  <a:pt x="508812" y="84799"/>
                </a:lnTo>
                <a:lnTo>
                  <a:pt x="536709" y="93594"/>
                </a:lnTo>
                <a:lnTo>
                  <a:pt x="549389" y="106464"/>
                </a:lnTo>
                <a:lnTo>
                  <a:pt x="549389" y="113588"/>
                </a:lnTo>
                <a:lnTo>
                  <a:pt x="540054" y="116827"/>
                </a:lnTo>
                <a:lnTo>
                  <a:pt x="591995" y="116827"/>
                </a:lnTo>
                <a:lnTo>
                  <a:pt x="595553" y="104101"/>
                </a:lnTo>
                <a:lnTo>
                  <a:pt x="582877" y="73499"/>
                </a:lnTo>
                <a:lnTo>
                  <a:pt x="554990" y="60161"/>
                </a:lnTo>
                <a:lnTo>
                  <a:pt x="527102" y="52922"/>
                </a:lnTo>
                <a:lnTo>
                  <a:pt x="514426" y="40614"/>
                </a:lnTo>
                <a:lnTo>
                  <a:pt x="514426" y="36258"/>
                </a:lnTo>
                <a:lnTo>
                  <a:pt x="518655" y="30454"/>
                </a:lnTo>
                <a:lnTo>
                  <a:pt x="586802" y="30454"/>
                </a:lnTo>
                <a:lnTo>
                  <a:pt x="585379" y="24297"/>
                </a:lnTo>
                <a:lnTo>
                  <a:pt x="571950" y="10037"/>
                </a:lnTo>
                <a:lnTo>
                  <a:pt x="552825" y="2319"/>
                </a:lnTo>
                <a:lnTo>
                  <a:pt x="530669" y="0"/>
                </a:lnTo>
                <a:close/>
              </a:path>
              <a:path w="595630" h="148590">
                <a:moveTo>
                  <a:pt x="586802" y="30454"/>
                </a:moveTo>
                <a:lnTo>
                  <a:pt x="536702" y="30454"/>
                </a:lnTo>
                <a:lnTo>
                  <a:pt x="546620" y="31978"/>
                </a:lnTo>
                <a:lnTo>
                  <a:pt x="546620" y="46240"/>
                </a:lnTo>
                <a:lnTo>
                  <a:pt x="590448" y="46240"/>
                </a:lnTo>
                <a:lnTo>
                  <a:pt x="586802" y="30454"/>
                </a:lnTo>
                <a:close/>
              </a:path>
              <a:path w="595630" h="148590">
                <a:moveTo>
                  <a:pt x="451434" y="2971"/>
                </a:moveTo>
                <a:lnTo>
                  <a:pt x="409282" y="2971"/>
                </a:lnTo>
                <a:lnTo>
                  <a:pt x="409282" y="145300"/>
                </a:lnTo>
                <a:lnTo>
                  <a:pt x="451434" y="145300"/>
                </a:lnTo>
                <a:lnTo>
                  <a:pt x="451434" y="2971"/>
                </a:lnTo>
                <a:close/>
              </a:path>
              <a:path w="595630" h="148590">
                <a:moveTo>
                  <a:pt x="42151" y="2971"/>
                </a:moveTo>
                <a:lnTo>
                  <a:pt x="0" y="2971"/>
                </a:lnTo>
                <a:lnTo>
                  <a:pt x="0" y="145300"/>
                </a:lnTo>
                <a:lnTo>
                  <a:pt x="42151" y="145300"/>
                </a:lnTo>
                <a:lnTo>
                  <a:pt x="42151" y="91376"/>
                </a:lnTo>
                <a:lnTo>
                  <a:pt x="137134" y="91376"/>
                </a:lnTo>
                <a:lnTo>
                  <a:pt x="137134" y="54698"/>
                </a:lnTo>
                <a:lnTo>
                  <a:pt x="42151" y="54698"/>
                </a:lnTo>
                <a:lnTo>
                  <a:pt x="42151" y="2971"/>
                </a:lnTo>
                <a:close/>
              </a:path>
              <a:path w="595630" h="148590">
                <a:moveTo>
                  <a:pt x="137134" y="91376"/>
                </a:moveTo>
                <a:lnTo>
                  <a:pt x="94970" y="91376"/>
                </a:lnTo>
                <a:lnTo>
                  <a:pt x="94970" y="145300"/>
                </a:lnTo>
                <a:lnTo>
                  <a:pt x="137134" y="145300"/>
                </a:lnTo>
                <a:lnTo>
                  <a:pt x="137134" y="91376"/>
                </a:lnTo>
                <a:close/>
              </a:path>
              <a:path w="595630" h="148590">
                <a:moveTo>
                  <a:pt x="137134" y="2971"/>
                </a:moveTo>
                <a:lnTo>
                  <a:pt x="94970" y="2971"/>
                </a:lnTo>
                <a:lnTo>
                  <a:pt x="94970" y="54698"/>
                </a:lnTo>
                <a:lnTo>
                  <a:pt x="137134" y="54698"/>
                </a:lnTo>
                <a:lnTo>
                  <a:pt x="137134" y="2971"/>
                </a:lnTo>
                <a:close/>
              </a:path>
              <a:path w="595630" h="148590">
                <a:moveTo>
                  <a:pt x="401307" y="2971"/>
                </a:moveTo>
                <a:lnTo>
                  <a:pt x="356450" y="2971"/>
                </a:lnTo>
                <a:lnTo>
                  <a:pt x="329145" y="80289"/>
                </a:lnTo>
                <a:lnTo>
                  <a:pt x="351040" y="145300"/>
                </a:lnTo>
                <a:lnTo>
                  <a:pt x="401307" y="2971"/>
                </a:lnTo>
                <a:close/>
              </a:path>
              <a:path w="595630" h="148590">
                <a:moveTo>
                  <a:pt x="193065" y="2971"/>
                </a:moveTo>
                <a:lnTo>
                  <a:pt x="141744" y="145300"/>
                </a:lnTo>
                <a:lnTo>
                  <a:pt x="184556" y="145300"/>
                </a:lnTo>
                <a:lnTo>
                  <a:pt x="191858" y="123672"/>
                </a:lnTo>
                <a:lnTo>
                  <a:pt x="233730" y="123672"/>
                </a:lnTo>
                <a:lnTo>
                  <a:pt x="223583" y="93573"/>
                </a:lnTo>
                <a:lnTo>
                  <a:pt x="201028" y="93573"/>
                </a:lnTo>
                <a:lnTo>
                  <a:pt x="212318" y="60121"/>
                </a:lnTo>
                <a:lnTo>
                  <a:pt x="193065" y="2971"/>
                </a:lnTo>
                <a:close/>
              </a:path>
            </a:pathLst>
          </a:custGeom>
          <a:solidFill>
            <a:srgbClr val="003E69"/>
          </a:solidFill>
        </p:spPr>
        <p:txBody>
          <a:bodyPr wrap="square" lIns="0" tIns="0" rIns="0" bIns="0" rtlCol="0"/>
          <a:lstStyle/>
          <a:p>
            <a:endParaRPr/>
          </a:p>
        </p:txBody>
      </p:sp>
      <p:sp>
        <p:nvSpPr>
          <p:cNvPr id="11" name="object 11"/>
          <p:cNvSpPr/>
          <p:nvPr/>
        </p:nvSpPr>
        <p:spPr>
          <a:xfrm>
            <a:off x="1835385" y="8777248"/>
            <a:ext cx="671328" cy="17594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978758" y="8778929"/>
            <a:ext cx="671156" cy="17251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4037958" y="8710574"/>
            <a:ext cx="837736" cy="30930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195925" y="8771178"/>
            <a:ext cx="807262" cy="188099"/>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385420" y="8710574"/>
            <a:ext cx="715294" cy="309308"/>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47522" y="8309609"/>
            <a:ext cx="1014437" cy="7979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117079"/>
            <a:ext cx="7772400" cy="474980"/>
          </a:xfrm>
          <a:custGeom>
            <a:avLst/>
            <a:gdLst/>
            <a:ahLst/>
            <a:cxnLst/>
            <a:rect l="l" t="t" r="r" b="b"/>
            <a:pathLst>
              <a:path w="7772400" h="474980">
                <a:moveTo>
                  <a:pt x="0" y="474510"/>
                </a:moveTo>
                <a:lnTo>
                  <a:pt x="7772400" y="474510"/>
                </a:lnTo>
                <a:lnTo>
                  <a:pt x="7772400" y="0"/>
                </a:lnTo>
                <a:lnTo>
                  <a:pt x="0" y="0"/>
                </a:lnTo>
                <a:lnTo>
                  <a:pt x="0" y="474510"/>
                </a:lnTo>
                <a:close/>
              </a:path>
            </a:pathLst>
          </a:custGeom>
          <a:solidFill>
            <a:srgbClr val="1E3546"/>
          </a:solidFill>
        </p:spPr>
        <p:txBody>
          <a:bodyPr wrap="square" lIns="0" tIns="0" rIns="0" bIns="0" rtlCol="0"/>
          <a:lstStyle/>
          <a:p>
            <a:endParaRPr/>
          </a:p>
        </p:txBody>
      </p:sp>
      <p:sp>
        <p:nvSpPr>
          <p:cNvPr id="4" name="object 4"/>
          <p:cNvSpPr/>
          <p:nvPr/>
        </p:nvSpPr>
        <p:spPr>
          <a:xfrm>
            <a:off x="0" y="9372600"/>
            <a:ext cx="7315200" cy="228600"/>
          </a:xfrm>
          <a:custGeom>
            <a:avLst/>
            <a:gdLst/>
            <a:ahLst/>
            <a:cxnLst/>
            <a:rect l="l" t="t" r="r" b="b"/>
            <a:pathLst>
              <a:path w="7315200" h="228600">
                <a:moveTo>
                  <a:pt x="0" y="228600"/>
                </a:moveTo>
                <a:lnTo>
                  <a:pt x="7315200" y="228600"/>
                </a:lnTo>
                <a:lnTo>
                  <a:pt x="7315200" y="0"/>
                </a:lnTo>
                <a:lnTo>
                  <a:pt x="0" y="0"/>
                </a:lnTo>
                <a:lnTo>
                  <a:pt x="0" y="228600"/>
                </a:lnTo>
                <a:close/>
              </a:path>
            </a:pathLst>
          </a:custGeom>
          <a:solidFill>
            <a:srgbClr val="1E3546"/>
          </a:solidFill>
        </p:spPr>
        <p:txBody>
          <a:bodyPr wrap="square" lIns="0" tIns="0" rIns="0" bIns="0" rtlCol="0"/>
          <a:lstStyle/>
          <a:p>
            <a:endParaRPr/>
          </a:p>
        </p:txBody>
      </p:sp>
      <p:sp>
        <p:nvSpPr>
          <p:cNvPr id="5" name="object 5"/>
          <p:cNvSpPr txBox="1"/>
          <p:nvPr/>
        </p:nvSpPr>
        <p:spPr>
          <a:xfrm>
            <a:off x="444500" y="9429368"/>
            <a:ext cx="6805295" cy="116839"/>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Gotham-Medium"/>
                <a:cs typeface="Gotham-Medium"/>
              </a:rPr>
              <a:t>For more information </a:t>
            </a:r>
            <a:r>
              <a:rPr sz="700" dirty="0">
                <a:solidFill>
                  <a:srgbClr val="FFFFFF"/>
                </a:solidFill>
                <a:latin typeface="Gotham-Medium"/>
                <a:cs typeface="Gotham-Medium"/>
              </a:rPr>
              <a:t>on these </a:t>
            </a:r>
            <a:r>
              <a:rPr sz="700" spc="-5" dirty="0">
                <a:solidFill>
                  <a:srgbClr val="FFFFFF"/>
                </a:solidFill>
                <a:latin typeface="Gotham-Medium"/>
                <a:cs typeface="Gotham-Medium"/>
              </a:rPr>
              <a:t>products, </a:t>
            </a:r>
            <a:r>
              <a:rPr sz="700" dirty="0">
                <a:solidFill>
                  <a:srgbClr val="FFFFFF"/>
                </a:solidFill>
                <a:latin typeface="Gotham-Medium"/>
                <a:cs typeface="Gotham-Medium"/>
              </a:rPr>
              <a:t>please </a:t>
            </a:r>
            <a:r>
              <a:rPr sz="700" spc="-5" dirty="0">
                <a:solidFill>
                  <a:srgbClr val="FFFFFF"/>
                </a:solidFill>
                <a:latin typeface="Gotham-Medium"/>
                <a:cs typeface="Gotham-Medium"/>
              </a:rPr>
              <a:t>contact </a:t>
            </a:r>
            <a:r>
              <a:rPr sz="700" spc="-10" dirty="0">
                <a:solidFill>
                  <a:srgbClr val="FFFFFF"/>
                </a:solidFill>
                <a:latin typeface="Gotham-Medium"/>
                <a:cs typeface="Gotham-Medium"/>
              </a:rPr>
              <a:t>your Howard </a:t>
            </a:r>
            <a:r>
              <a:rPr sz="700" spc="-5" dirty="0">
                <a:solidFill>
                  <a:srgbClr val="FFFFFF"/>
                </a:solidFill>
                <a:latin typeface="Gotham-Medium"/>
                <a:cs typeface="Gotham-Medium"/>
              </a:rPr>
              <a:t>Representative at </a:t>
            </a:r>
            <a:r>
              <a:rPr sz="700" dirty="0">
                <a:solidFill>
                  <a:srgbClr val="FFFFFF"/>
                </a:solidFill>
                <a:latin typeface="Gotham-Medium"/>
                <a:cs typeface="Gotham-Medium"/>
              </a:rPr>
              <a:t>(888) </a:t>
            </a:r>
            <a:r>
              <a:rPr sz="700" spc="-5" dirty="0">
                <a:solidFill>
                  <a:srgbClr val="FFFFFF"/>
                </a:solidFill>
                <a:latin typeface="Gotham-Medium"/>
                <a:cs typeface="Gotham-Medium"/>
              </a:rPr>
              <a:t>912-3151 </a:t>
            </a:r>
            <a:r>
              <a:rPr sz="700" dirty="0">
                <a:solidFill>
                  <a:srgbClr val="FFFFFF"/>
                </a:solidFill>
                <a:latin typeface="Gotham-Medium"/>
                <a:cs typeface="Gotham-Medium"/>
              </a:rPr>
              <a:t>or visit our </a:t>
            </a:r>
            <a:r>
              <a:rPr sz="700" spc="-5" dirty="0">
                <a:solidFill>
                  <a:srgbClr val="FFFFFF"/>
                </a:solidFill>
                <a:latin typeface="Gotham-Medium"/>
                <a:cs typeface="Gotham-Medium"/>
              </a:rPr>
              <a:t>websit</a:t>
            </a:r>
            <a:r>
              <a:rPr sz="700" spc="-5" dirty="0">
                <a:solidFill>
                  <a:srgbClr val="FFFFFF"/>
                </a:solidFill>
                <a:latin typeface="Gotham-Medium"/>
                <a:cs typeface="Gotham-Medium"/>
                <a:hlinkClick r:id="rId3"/>
              </a:rPr>
              <a:t>e</a:t>
            </a:r>
            <a:r>
              <a:rPr sz="700" spc="190" dirty="0">
                <a:solidFill>
                  <a:srgbClr val="FFFFFF"/>
                </a:solidFill>
                <a:latin typeface="Gotham-Medium"/>
                <a:cs typeface="Gotham-Medium"/>
                <a:hlinkClick r:id="rId3"/>
              </a:rPr>
              <a:t> </a:t>
            </a:r>
            <a:r>
              <a:rPr sz="700" spc="-10" dirty="0">
                <a:solidFill>
                  <a:srgbClr val="FFFFFF"/>
                </a:solidFill>
                <a:latin typeface="Gotham-Medium"/>
                <a:cs typeface="Gotham-Medium"/>
                <a:hlinkClick r:id="rId3"/>
              </a:rPr>
              <a:t>www.howardcomputers.com.</a:t>
            </a:r>
            <a:endParaRPr sz="700">
              <a:latin typeface="Gotham-Medium"/>
              <a:cs typeface="Gotham-Medium"/>
            </a:endParaRPr>
          </a:p>
        </p:txBody>
      </p:sp>
      <p:sp>
        <p:nvSpPr>
          <p:cNvPr id="6" name="object 6"/>
          <p:cNvSpPr/>
          <p:nvPr/>
        </p:nvSpPr>
        <p:spPr>
          <a:xfrm>
            <a:off x="357446" y="8307323"/>
            <a:ext cx="1079286" cy="73647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86293" y="8308593"/>
            <a:ext cx="1079280" cy="67848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597404" y="8308593"/>
            <a:ext cx="946866" cy="78857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689951" y="8308593"/>
            <a:ext cx="667001" cy="79797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60604" y="457200"/>
            <a:ext cx="7168896" cy="5997092"/>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444500" y="6623618"/>
            <a:ext cx="6748145" cy="1288415"/>
          </a:xfrm>
          <a:prstGeom prst="rect">
            <a:avLst/>
          </a:prstGeom>
        </p:spPr>
        <p:txBody>
          <a:bodyPr vert="horz" wrap="square" lIns="0" tIns="0" rIns="0" bIns="0" rtlCol="0">
            <a:spAutoFit/>
          </a:bodyPr>
          <a:lstStyle/>
          <a:p>
            <a:pPr marL="12700" marR="30480">
              <a:lnSpc>
                <a:spcPct val="101899"/>
              </a:lnSpc>
            </a:pPr>
            <a:r>
              <a:rPr sz="900" spc="-75" dirty="0">
                <a:solidFill>
                  <a:srgbClr val="1E3546"/>
                </a:solidFill>
                <a:latin typeface="Mercury"/>
                <a:cs typeface="Mercury"/>
              </a:rPr>
              <a:t>There’s </a:t>
            </a:r>
            <a:r>
              <a:rPr sz="900" dirty="0">
                <a:solidFill>
                  <a:srgbClr val="1E3546"/>
                </a:solidFill>
                <a:latin typeface="Mercury"/>
                <a:cs typeface="Mercury"/>
              </a:rPr>
              <a:t>no doubt that we think Getac rugged computers are hands down the best. But, </a:t>
            </a:r>
            <a:r>
              <a:rPr sz="900" spc="-90" dirty="0">
                <a:solidFill>
                  <a:srgbClr val="1E3546"/>
                </a:solidFill>
                <a:latin typeface="Mercury"/>
                <a:cs typeface="Mercury"/>
              </a:rPr>
              <a:t>we’re </a:t>
            </a:r>
            <a:r>
              <a:rPr sz="900" dirty="0">
                <a:solidFill>
                  <a:srgbClr val="1E3546"/>
                </a:solidFill>
                <a:latin typeface="Mercury"/>
                <a:cs typeface="Mercury"/>
              </a:rPr>
              <a:t>biased. Getac has over 250 full-time engineers  dedicated to finding solutions to real life problems. From sunlight </a:t>
            </a:r>
            <a:r>
              <a:rPr sz="900" spc="-10" dirty="0">
                <a:solidFill>
                  <a:srgbClr val="1E3546"/>
                </a:solidFill>
                <a:latin typeface="Mercury"/>
                <a:cs typeface="Mercury"/>
              </a:rPr>
              <a:t>readability, </a:t>
            </a:r>
            <a:r>
              <a:rPr sz="900" dirty="0">
                <a:solidFill>
                  <a:srgbClr val="1E3546"/>
                </a:solidFill>
                <a:latin typeface="Mercury"/>
                <a:cs typeface="Mercury"/>
              </a:rPr>
              <a:t>thermal heat dissipation, power management and</a:t>
            </a:r>
            <a:r>
              <a:rPr sz="900" spc="-60" dirty="0">
                <a:solidFill>
                  <a:srgbClr val="1E3546"/>
                </a:solidFill>
                <a:latin typeface="Mercury"/>
                <a:cs typeface="Mercury"/>
              </a:rPr>
              <a:t> </a:t>
            </a:r>
            <a:r>
              <a:rPr sz="900" dirty="0">
                <a:solidFill>
                  <a:srgbClr val="1E3546"/>
                </a:solidFill>
                <a:latin typeface="Mercury"/>
                <a:cs typeface="Mercury"/>
              </a:rPr>
              <a:t>mechanical  design to unique technologies like night vision and salt fog protection, Getac has you</a:t>
            </a:r>
            <a:r>
              <a:rPr sz="900" spc="-100" dirty="0">
                <a:solidFill>
                  <a:srgbClr val="1E3546"/>
                </a:solidFill>
                <a:latin typeface="Mercury"/>
                <a:cs typeface="Mercury"/>
              </a:rPr>
              <a:t> </a:t>
            </a:r>
            <a:r>
              <a:rPr sz="900" dirty="0">
                <a:solidFill>
                  <a:srgbClr val="1E3546"/>
                </a:solidFill>
                <a:latin typeface="Mercury"/>
                <a:cs typeface="Mercury"/>
              </a:rPr>
              <a:t>covered.</a:t>
            </a:r>
            <a:endParaRPr sz="900">
              <a:latin typeface="Mercury"/>
              <a:cs typeface="Mercury"/>
            </a:endParaRPr>
          </a:p>
          <a:p>
            <a:pPr>
              <a:lnSpc>
                <a:spcPct val="100000"/>
              </a:lnSpc>
              <a:spcBef>
                <a:spcPts val="5"/>
              </a:spcBef>
            </a:pPr>
            <a:endParaRPr sz="950">
              <a:latin typeface="Times New Roman"/>
              <a:cs typeface="Times New Roman"/>
            </a:endParaRPr>
          </a:p>
          <a:p>
            <a:pPr marL="12700" marR="5080">
              <a:lnSpc>
                <a:spcPct val="101899"/>
              </a:lnSpc>
            </a:pPr>
            <a:r>
              <a:rPr sz="900" dirty="0">
                <a:solidFill>
                  <a:srgbClr val="1E3546"/>
                </a:solidFill>
                <a:latin typeface="Mercury"/>
                <a:cs typeface="Mercury"/>
              </a:rPr>
              <a:t>Since </a:t>
            </a:r>
            <a:r>
              <a:rPr sz="900" spc="-15" dirty="0">
                <a:solidFill>
                  <a:srgbClr val="1E3546"/>
                </a:solidFill>
                <a:latin typeface="Mercury"/>
                <a:cs typeface="Mercury"/>
              </a:rPr>
              <a:t>1989, </a:t>
            </a:r>
            <a:r>
              <a:rPr sz="900" dirty="0">
                <a:solidFill>
                  <a:srgbClr val="1E3546"/>
                </a:solidFill>
                <a:latin typeface="Mercury"/>
                <a:cs typeface="Mercury"/>
              </a:rPr>
              <a:t>Getac has been manufacturing rugged computers for some of the most demanding users in some of the most demanding envi-  ronments. As one of the leading rugged computer manufacturers, Getac offers the most extensive rugged computing product lines</a:t>
            </a:r>
            <a:r>
              <a:rPr sz="900" spc="-100" dirty="0">
                <a:solidFill>
                  <a:srgbClr val="1E3546"/>
                </a:solidFill>
                <a:latin typeface="Mercury"/>
                <a:cs typeface="Mercury"/>
              </a:rPr>
              <a:t> </a:t>
            </a:r>
            <a:r>
              <a:rPr sz="900" dirty="0">
                <a:solidFill>
                  <a:srgbClr val="1E3546"/>
                </a:solidFill>
                <a:latin typeface="Mercury"/>
                <a:cs typeface="Mercury"/>
              </a:rPr>
              <a:t>including  notebook, tablets and handheld computers. Our products are found across the globe in a wide range of sectors from military and defense,  law</a:t>
            </a:r>
            <a:endParaRPr sz="900">
              <a:latin typeface="Mercury"/>
              <a:cs typeface="Mercury"/>
            </a:endParaRPr>
          </a:p>
          <a:p>
            <a:pPr marL="12700">
              <a:lnSpc>
                <a:spcPct val="100000"/>
              </a:lnSpc>
              <a:spcBef>
                <a:spcPts val="15"/>
              </a:spcBef>
            </a:pPr>
            <a:r>
              <a:rPr sz="900" spc="-5" dirty="0">
                <a:solidFill>
                  <a:srgbClr val="1E3546"/>
                </a:solidFill>
                <a:latin typeface="Mercury"/>
                <a:cs typeface="Mercury"/>
              </a:rPr>
              <a:t>enforcement </a:t>
            </a:r>
            <a:r>
              <a:rPr sz="900" spc="-5" dirty="0">
                <a:solidFill>
                  <a:srgbClr val="1E3546"/>
                </a:solidFill>
                <a:latin typeface="Minion Pro"/>
                <a:cs typeface="Minion Pro"/>
              </a:rPr>
              <a:t>and public </a:t>
            </a:r>
            <a:r>
              <a:rPr sz="900" spc="-15" dirty="0">
                <a:solidFill>
                  <a:srgbClr val="1E3546"/>
                </a:solidFill>
                <a:latin typeface="Minion Pro"/>
                <a:cs typeface="Minion Pro"/>
              </a:rPr>
              <a:t>safety, utility, </a:t>
            </a:r>
            <a:r>
              <a:rPr sz="900" spc="-10" dirty="0">
                <a:solidFill>
                  <a:srgbClr val="1E3546"/>
                </a:solidFill>
                <a:latin typeface="Minion Pro"/>
                <a:cs typeface="Minion Pro"/>
              </a:rPr>
              <a:t>field </a:t>
            </a:r>
            <a:r>
              <a:rPr sz="900" dirty="0">
                <a:solidFill>
                  <a:srgbClr val="1E3546"/>
                </a:solidFill>
                <a:latin typeface="Minion Pro"/>
                <a:cs typeface="Minion Pro"/>
              </a:rPr>
              <a:t>service, </a:t>
            </a:r>
            <a:r>
              <a:rPr sz="900" spc="-5" dirty="0">
                <a:solidFill>
                  <a:srgbClr val="1E3546"/>
                </a:solidFill>
                <a:latin typeface="Minion Pro"/>
                <a:cs typeface="Minion Pro"/>
              </a:rPr>
              <a:t>oil and gas, telecommunications, transportation to</a:t>
            </a:r>
            <a:r>
              <a:rPr sz="900" spc="155" dirty="0">
                <a:solidFill>
                  <a:srgbClr val="1E3546"/>
                </a:solidFill>
                <a:latin typeface="Minion Pro"/>
                <a:cs typeface="Minion Pro"/>
              </a:rPr>
              <a:t> </a:t>
            </a:r>
            <a:r>
              <a:rPr sz="900" spc="-5" dirty="0">
                <a:solidFill>
                  <a:srgbClr val="1E3546"/>
                </a:solidFill>
                <a:latin typeface="Minion Pro"/>
                <a:cs typeface="Minion Pro"/>
              </a:rPr>
              <a:t>manufacturing.</a:t>
            </a:r>
            <a:endParaRPr sz="900">
              <a:latin typeface="Minion Pro"/>
              <a:cs typeface="Minion Pro"/>
            </a:endParaRPr>
          </a:p>
        </p:txBody>
      </p:sp>
      <p:sp>
        <p:nvSpPr>
          <p:cNvPr id="12" name="object 12"/>
          <p:cNvSpPr/>
          <p:nvPr/>
        </p:nvSpPr>
        <p:spPr>
          <a:xfrm>
            <a:off x="457200" y="6208776"/>
            <a:ext cx="1027925" cy="31476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5392893" y="8333637"/>
            <a:ext cx="1897385" cy="73681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26664" y="5861303"/>
            <a:ext cx="1636852" cy="29660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13862" y="3071959"/>
            <a:ext cx="4287520" cy="1137920"/>
          </a:xfrm>
          <a:prstGeom prst="rect">
            <a:avLst/>
          </a:prstGeom>
        </p:spPr>
        <p:txBody>
          <a:bodyPr vert="horz" wrap="square" lIns="0" tIns="0" rIns="0" bIns="0" rtlCol="0">
            <a:spAutoFit/>
          </a:bodyPr>
          <a:lstStyle/>
          <a:p>
            <a:pPr marL="12700" marR="5080">
              <a:lnSpc>
                <a:spcPct val="101800"/>
              </a:lnSpc>
            </a:pPr>
            <a:r>
              <a:rPr sz="900" dirty="0">
                <a:solidFill>
                  <a:srgbClr val="1E3546"/>
                </a:solidFill>
                <a:latin typeface="Mercury"/>
                <a:cs typeface="Mercury"/>
              </a:rPr>
              <a:t>When the going gets tough—the tough get ToughPads! Powerful, secure, and</a:t>
            </a:r>
            <a:r>
              <a:rPr sz="900" spc="-60" dirty="0">
                <a:solidFill>
                  <a:srgbClr val="1E3546"/>
                </a:solidFill>
                <a:latin typeface="Mercury"/>
                <a:cs typeface="Mercury"/>
              </a:rPr>
              <a:t> </a:t>
            </a:r>
            <a:r>
              <a:rPr sz="900" dirty="0">
                <a:solidFill>
                  <a:srgbClr val="1E3546"/>
                </a:solidFill>
                <a:latin typeface="Mercury"/>
                <a:cs typeface="Mercury"/>
              </a:rPr>
              <a:t>field-tested  to MIL-STD-810G and IP65/68 standards for flawless operation in every environment,  from intense heat and sunlight to pouring rain and freezing temperatures, ToughPads  de-liver a level of reliability that is second to none. ToughPads also offer the broadest  range of size and configuration options available for maximum </a:t>
            </a:r>
            <a:r>
              <a:rPr sz="900" spc="-10" dirty="0">
                <a:solidFill>
                  <a:srgbClr val="1E3546"/>
                </a:solidFill>
                <a:latin typeface="Mercury"/>
                <a:cs typeface="Mercury"/>
              </a:rPr>
              <a:t>flexibility, </a:t>
            </a:r>
            <a:r>
              <a:rPr sz="900" dirty="0">
                <a:solidFill>
                  <a:srgbClr val="1E3546"/>
                </a:solidFill>
                <a:latin typeface="Mercury"/>
                <a:cs typeface="Mercury"/>
              </a:rPr>
              <a:t>from a 5-inch  rugged tablet that is small enough to drop in a pocket all the way to an impressive 4K  model that offers spectacular resolution of up to four times 1080p </a:t>
            </a:r>
            <a:r>
              <a:rPr sz="900" spc="-15" dirty="0">
                <a:solidFill>
                  <a:srgbClr val="1E3546"/>
                </a:solidFill>
                <a:latin typeface="Mercury"/>
                <a:cs typeface="Mercury"/>
              </a:rPr>
              <a:t>display. </a:t>
            </a:r>
            <a:r>
              <a:rPr sz="900" dirty="0">
                <a:solidFill>
                  <a:srgbClr val="1E3546"/>
                </a:solidFill>
                <a:latin typeface="Mercury"/>
                <a:cs typeface="Mercury"/>
              </a:rPr>
              <a:t>Mobilize your  office with Panasonic</a:t>
            </a:r>
            <a:r>
              <a:rPr sz="900" spc="-100" dirty="0">
                <a:solidFill>
                  <a:srgbClr val="1E3546"/>
                </a:solidFill>
                <a:latin typeface="Mercury"/>
                <a:cs typeface="Mercury"/>
              </a:rPr>
              <a:t> </a:t>
            </a:r>
            <a:r>
              <a:rPr sz="900" dirty="0">
                <a:solidFill>
                  <a:srgbClr val="1E3546"/>
                </a:solidFill>
                <a:latin typeface="Mercury"/>
                <a:cs typeface="Mercury"/>
              </a:rPr>
              <a:t>ToughPads.</a:t>
            </a:r>
            <a:endParaRPr sz="900">
              <a:latin typeface="Mercury"/>
              <a:cs typeface="Mercury"/>
            </a:endParaRPr>
          </a:p>
        </p:txBody>
      </p:sp>
      <p:sp>
        <p:nvSpPr>
          <p:cNvPr id="4" name="object 4"/>
          <p:cNvSpPr/>
          <p:nvPr/>
        </p:nvSpPr>
        <p:spPr>
          <a:xfrm>
            <a:off x="0" y="1117079"/>
            <a:ext cx="7772400" cy="474980"/>
          </a:xfrm>
          <a:custGeom>
            <a:avLst/>
            <a:gdLst/>
            <a:ahLst/>
            <a:cxnLst/>
            <a:rect l="l" t="t" r="r" b="b"/>
            <a:pathLst>
              <a:path w="7772400" h="474980">
                <a:moveTo>
                  <a:pt x="0" y="474510"/>
                </a:moveTo>
                <a:lnTo>
                  <a:pt x="7772400" y="474510"/>
                </a:lnTo>
                <a:lnTo>
                  <a:pt x="7772400" y="0"/>
                </a:lnTo>
                <a:lnTo>
                  <a:pt x="0" y="0"/>
                </a:lnTo>
                <a:lnTo>
                  <a:pt x="0" y="474510"/>
                </a:lnTo>
                <a:close/>
              </a:path>
            </a:pathLst>
          </a:custGeom>
          <a:solidFill>
            <a:srgbClr val="1E3546"/>
          </a:solidFill>
        </p:spPr>
        <p:txBody>
          <a:bodyPr wrap="square" lIns="0" tIns="0" rIns="0" bIns="0" rtlCol="0"/>
          <a:lstStyle/>
          <a:p>
            <a:endParaRPr/>
          </a:p>
        </p:txBody>
      </p:sp>
      <p:sp>
        <p:nvSpPr>
          <p:cNvPr id="5" name="object 5"/>
          <p:cNvSpPr/>
          <p:nvPr/>
        </p:nvSpPr>
        <p:spPr>
          <a:xfrm>
            <a:off x="6285886" y="838194"/>
            <a:ext cx="1029309" cy="102932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720842" y="1108305"/>
            <a:ext cx="3400425" cy="419100"/>
          </a:xfrm>
          <a:prstGeom prst="rect">
            <a:avLst/>
          </a:prstGeom>
        </p:spPr>
        <p:txBody>
          <a:bodyPr vert="horz" wrap="square" lIns="0" tIns="0" rIns="0" bIns="0" rtlCol="0">
            <a:spAutoFit/>
          </a:bodyPr>
          <a:lstStyle/>
          <a:p>
            <a:pPr marL="12700">
              <a:lnSpc>
                <a:spcPct val="100000"/>
              </a:lnSpc>
            </a:pPr>
            <a:r>
              <a:rPr sz="2500" spc="-5" dirty="0">
                <a:solidFill>
                  <a:srgbClr val="FFFFFF"/>
                </a:solidFill>
                <a:latin typeface="Hoefler Text"/>
                <a:cs typeface="Hoefler Text"/>
              </a:rPr>
              <a:t>toughpads </a:t>
            </a:r>
            <a:r>
              <a:rPr sz="2500" dirty="0">
                <a:solidFill>
                  <a:srgbClr val="FFFFFF"/>
                </a:solidFill>
                <a:latin typeface="Hoefler Text"/>
                <a:cs typeface="Hoefler Text"/>
              </a:rPr>
              <a:t>&amp;</a:t>
            </a:r>
            <a:r>
              <a:rPr sz="2500" spc="-80" dirty="0">
                <a:solidFill>
                  <a:srgbClr val="FFFFFF"/>
                </a:solidFill>
                <a:latin typeface="Hoefler Text"/>
                <a:cs typeface="Hoefler Text"/>
              </a:rPr>
              <a:t> </a:t>
            </a:r>
            <a:r>
              <a:rPr sz="2500" spc="-5" dirty="0">
                <a:solidFill>
                  <a:srgbClr val="FFFFFF"/>
                </a:solidFill>
                <a:latin typeface="Hoefler Text"/>
                <a:cs typeface="Hoefler Text"/>
              </a:rPr>
              <a:t>toughbooks</a:t>
            </a:r>
            <a:endParaRPr sz="2500">
              <a:latin typeface="Hoefler Text"/>
              <a:cs typeface="Hoefler Text"/>
            </a:endParaRPr>
          </a:p>
        </p:txBody>
      </p:sp>
      <p:sp>
        <p:nvSpPr>
          <p:cNvPr id="7" name="object 7"/>
          <p:cNvSpPr/>
          <p:nvPr/>
        </p:nvSpPr>
        <p:spPr>
          <a:xfrm>
            <a:off x="3026664" y="2637802"/>
            <a:ext cx="1636852" cy="33101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57200" y="2148839"/>
            <a:ext cx="2244763" cy="219971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013875" y="6253286"/>
            <a:ext cx="4246880" cy="1277620"/>
          </a:xfrm>
          <a:prstGeom prst="rect">
            <a:avLst/>
          </a:prstGeom>
        </p:spPr>
        <p:txBody>
          <a:bodyPr vert="horz" wrap="square" lIns="0" tIns="0" rIns="0" bIns="0" rtlCol="0">
            <a:spAutoFit/>
          </a:bodyPr>
          <a:lstStyle/>
          <a:p>
            <a:pPr marL="12700" marR="5080">
              <a:lnSpc>
                <a:spcPct val="101899"/>
              </a:lnSpc>
            </a:pPr>
            <a:r>
              <a:rPr sz="900" dirty="0">
                <a:solidFill>
                  <a:srgbClr val="1E3546"/>
                </a:solidFill>
                <a:latin typeface="Mercury"/>
                <a:cs typeface="Mercury"/>
              </a:rPr>
              <a:t>For some jobs, your computer just has to be rugged; </a:t>
            </a:r>
            <a:r>
              <a:rPr sz="900" spc="-90" dirty="0">
                <a:solidFill>
                  <a:srgbClr val="1E3546"/>
                </a:solidFill>
                <a:latin typeface="Mercury"/>
                <a:cs typeface="Mercury"/>
              </a:rPr>
              <a:t>that’s </a:t>
            </a:r>
            <a:r>
              <a:rPr sz="900" dirty="0">
                <a:solidFill>
                  <a:srgbClr val="1E3546"/>
                </a:solidFill>
                <a:latin typeface="Mercury"/>
                <a:cs typeface="Mercury"/>
              </a:rPr>
              <a:t>when you need a ToughBook.  Military-grade toughness paired with enterprise-class mobile computing power has  made </a:t>
            </a:r>
            <a:r>
              <a:rPr sz="900" spc="-50" dirty="0">
                <a:solidFill>
                  <a:srgbClr val="1E3546"/>
                </a:solidFill>
                <a:latin typeface="Mercury"/>
                <a:cs typeface="Mercury"/>
              </a:rPr>
              <a:t>Panasonic’s </a:t>
            </a:r>
            <a:r>
              <a:rPr sz="900" dirty="0">
                <a:solidFill>
                  <a:srgbClr val="1E3546"/>
                </a:solidFill>
                <a:latin typeface="Mercury"/>
                <a:cs typeface="Mercury"/>
              </a:rPr>
              <a:t>Toughbook the laptop of choice for many governmental  organizations. Engineered to withstand drops, spills, dust and grime, and to perform in  conditions that would damage ordinary computers, ToughBooks enable an  uncompromising level of productivity no matter where your work takes you. From its  sealed, all-weather design to its shock-mounted hard drive that protects against vehicle  vibrations, </a:t>
            </a:r>
            <a:r>
              <a:rPr sz="900" spc="-50" dirty="0">
                <a:solidFill>
                  <a:srgbClr val="1E3546"/>
                </a:solidFill>
                <a:latin typeface="Mercury"/>
                <a:cs typeface="Mercury"/>
              </a:rPr>
              <a:t>Panasonic’s </a:t>
            </a:r>
            <a:r>
              <a:rPr sz="900" dirty="0">
                <a:solidFill>
                  <a:srgbClr val="1E3546"/>
                </a:solidFill>
                <a:latin typeface="Mercury"/>
                <a:cs typeface="Mercury"/>
              </a:rPr>
              <a:t>Tough-Book laptops stand up to the challenges of a mobile  environment.</a:t>
            </a:r>
            <a:endParaRPr sz="900">
              <a:latin typeface="Mercury"/>
              <a:cs typeface="Mercury"/>
            </a:endParaRPr>
          </a:p>
        </p:txBody>
      </p:sp>
      <p:sp>
        <p:nvSpPr>
          <p:cNvPr id="10" name="object 10"/>
          <p:cNvSpPr/>
          <p:nvPr/>
        </p:nvSpPr>
        <p:spPr>
          <a:xfrm>
            <a:off x="3026669" y="2148844"/>
            <a:ext cx="1221968" cy="31425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57200" y="5861303"/>
            <a:ext cx="2244763" cy="219971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57200" y="8308771"/>
            <a:ext cx="923582" cy="95977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434109" y="8359267"/>
            <a:ext cx="1042784" cy="858799"/>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437663" y="8316312"/>
            <a:ext cx="967104" cy="904611"/>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3459327" y="8372545"/>
            <a:ext cx="1030630" cy="83223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4558538" y="8343951"/>
            <a:ext cx="881570" cy="889427"/>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457200" y="4620666"/>
            <a:ext cx="775779" cy="948601"/>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426463" y="4667300"/>
            <a:ext cx="601675" cy="872337"/>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2221992" y="4657687"/>
            <a:ext cx="502919" cy="883348"/>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2971800" y="4692904"/>
            <a:ext cx="1016812" cy="825280"/>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4114800" y="4678273"/>
            <a:ext cx="1035100" cy="851814"/>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5340096" y="4859324"/>
            <a:ext cx="1101686" cy="513892"/>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6601968" y="4583722"/>
            <a:ext cx="466344" cy="948601"/>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5486400" y="8304365"/>
            <a:ext cx="957199" cy="1003908"/>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6528816" y="8331797"/>
            <a:ext cx="957211" cy="965830"/>
          </a:xfrm>
          <a:prstGeom prst="rect">
            <a:avLst/>
          </a:prstGeom>
          <a:blipFill>
            <a:blip r:embed="rId20"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13872" y="2165401"/>
            <a:ext cx="4225290" cy="1173480"/>
          </a:xfrm>
          <a:prstGeom prst="rect">
            <a:avLst/>
          </a:prstGeom>
        </p:spPr>
        <p:txBody>
          <a:bodyPr vert="horz" wrap="square" lIns="0" tIns="0" rIns="0" bIns="0" rtlCol="0">
            <a:spAutoFit/>
          </a:bodyPr>
          <a:lstStyle/>
          <a:p>
            <a:pPr marL="12700">
              <a:lnSpc>
                <a:spcPct val="100000"/>
              </a:lnSpc>
            </a:pPr>
            <a:r>
              <a:rPr sz="1400" spc="-5" dirty="0">
                <a:solidFill>
                  <a:srgbClr val="006FA0"/>
                </a:solidFill>
                <a:latin typeface="Gotham-Book"/>
                <a:cs typeface="Gotham-Book"/>
              </a:rPr>
              <a:t>MOUNTS </a:t>
            </a:r>
            <a:r>
              <a:rPr sz="1400" dirty="0">
                <a:solidFill>
                  <a:srgbClr val="006FA0"/>
                </a:solidFill>
                <a:latin typeface="Gotham-Book"/>
                <a:cs typeface="Gotham-Book"/>
              </a:rPr>
              <a:t>&amp; DOCKING</a:t>
            </a:r>
            <a:r>
              <a:rPr sz="1400" spc="-75" dirty="0">
                <a:solidFill>
                  <a:srgbClr val="006FA0"/>
                </a:solidFill>
                <a:latin typeface="Gotham-Book"/>
                <a:cs typeface="Gotham-Book"/>
              </a:rPr>
              <a:t> </a:t>
            </a:r>
            <a:r>
              <a:rPr sz="1400" spc="-5" dirty="0">
                <a:solidFill>
                  <a:srgbClr val="006FA0"/>
                </a:solidFill>
                <a:latin typeface="Gotham-Book"/>
                <a:cs typeface="Gotham-Book"/>
              </a:rPr>
              <a:t>SOLUTIONS</a:t>
            </a:r>
            <a:endParaRPr sz="1400">
              <a:latin typeface="Gotham-Book"/>
              <a:cs typeface="Gotham-Book"/>
            </a:endParaRPr>
          </a:p>
          <a:p>
            <a:pPr>
              <a:lnSpc>
                <a:spcPct val="100000"/>
              </a:lnSpc>
              <a:spcBef>
                <a:spcPts val="25"/>
              </a:spcBef>
            </a:pPr>
            <a:endParaRPr sz="1300">
              <a:latin typeface="Times New Roman"/>
              <a:cs typeface="Times New Roman"/>
            </a:endParaRPr>
          </a:p>
          <a:p>
            <a:pPr marL="12700">
              <a:lnSpc>
                <a:spcPct val="100000"/>
              </a:lnSpc>
            </a:pPr>
            <a:r>
              <a:rPr sz="900" b="1" spc="-5" dirty="0">
                <a:solidFill>
                  <a:srgbClr val="1E3546"/>
                </a:solidFill>
                <a:latin typeface="Gotham"/>
                <a:cs typeface="Gotham"/>
              </a:rPr>
              <a:t>LAPTOP </a:t>
            </a:r>
            <a:r>
              <a:rPr sz="900" b="1" dirty="0">
                <a:solidFill>
                  <a:srgbClr val="006FA0"/>
                </a:solidFill>
                <a:latin typeface="Gotham"/>
                <a:cs typeface="Gotham"/>
              </a:rPr>
              <a:t>|</a:t>
            </a:r>
            <a:r>
              <a:rPr sz="900" b="1" spc="-90" dirty="0">
                <a:solidFill>
                  <a:srgbClr val="006FA0"/>
                </a:solidFill>
                <a:latin typeface="Gotham"/>
                <a:cs typeface="Gotham"/>
              </a:rPr>
              <a:t> </a:t>
            </a:r>
            <a:r>
              <a:rPr sz="900" b="1" spc="-15" dirty="0">
                <a:solidFill>
                  <a:srgbClr val="1E3546"/>
                </a:solidFill>
                <a:latin typeface="Gotham"/>
                <a:cs typeface="Gotham"/>
              </a:rPr>
              <a:t>TABLET</a:t>
            </a:r>
            <a:endParaRPr sz="900">
              <a:latin typeface="Gotham"/>
              <a:cs typeface="Gotham"/>
            </a:endParaRPr>
          </a:p>
          <a:p>
            <a:pPr marL="12700" marR="5080">
              <a:lnSpc>
                <a:spcPts val="1000"/>
              </a:lnSpc>
              <a:spcBef>
                <a:spcPts val="820"/>
              </a:spcBef>
            </a:pPr>
            <a:r>
              <a:rPr sz="900" spc="-85" dirty="0">
                <a:solidFill>
                  <a:srgbClr val="1E3546"/>
                </a:solidFill>
                <a:latin typeface="Mercury"/>
                <a:cs typeface="Mercury"/>
              </a:rPr>
              <a:t>Havis’ </a:t>
            </a:r>
            <a:r>
              <a:rPr sz="900" dirty="0">
                <a:solidFill>
                  <a:srgbClr val="1E3546"/>
                </a:solidFill>
                <a:latin typeface="Mercury"/>
                <a:cs typeface="Mercury"/>
              </a:rPr>
              <a:t>wide </a:t>
            </a:r>
            <a:r>
              <a:rPr sz="900" spc="-5" dirty="0">
                <a:solidFill>
                  <a:srgbClr val="1E3546"/>
                </a:solidFill>
                <a:latin typeface="Mercury"/>
                <a:cs typeface="Mercury"/>
              </a:rPr>
              <a:t>range </a:t>
            </a:r>
            <a:r>
              <a:rPr sz="900" dirty="0">
                <a:solidFill>
                  <a:srgbClr val="1E3546"/>
                </a:solidFill>
                <a:latin typeface="Mercury"/>
                <a:cs typeface="Mercury"/>
              </a:rPr>
              <a:t>of computing and mounting solutions and </a:t>
            </a:r>
            <a:r>
              <a:rPr sz="900" spc="-5" dirty="0">
                <a:solidFill>
                  <a:srgbClr val="1E3546"/>
                </a:solidFill>
                <a:latin typeface="Mercury"/>
                <a:cs typeface="Mercury"/>
              </a:rPr>
              <a:t>peripheral </a:t>
            </a:r>
            <a:r>
              <a:rPr sz="900" dirty="0">
                <a:solidFill>
                  <a:srgbClr val="1E3546"/>
                </a:solidFill>
                <a:latin typeface="Mercury"/>
                <a:cs typeface="Mercury"/>
              </a:rPr>
              <a:t>accessories </a:t>
            </a:r>
            <a:r>
              <a:rPr sz="900" spc="-5" dirty="0">
                <a:solidFill>
                  <a:srgbClr val="1E3546"/>
                </a:solidFill>
                <a:latin typeface="Mercury"/>
                <a:cs typeface="Mercury"/>
              </a:rPr>
              <a:t>are  </a:t>
            </a:r>
            <a:r>
              <a:rPr sz="900" dirty="0">
                <a:solidFill>
                  <a:srgbClr val="1E3546"/>
                </a:solidFill>
                <a:latin typeface="Mercury"/>
                <a:cs typeface="Mercury"/>
              </a:rPr>
              <a:t>a perfect </a:t>
            </a:r>
            <a:r>
              <a:rPr sz="900" spc="-10" dirty="0">
                <a:solidFill>
                  <a:srgbClr val="1E3546"/>
                </a:solidFill>
                <a:latin typeface="Mercury"/>
                <a:cs typeface="Mercury"/>
              </a:rPr>
              <a:t>fit </a:t>
            </a:r>
            <a:r>
              <a:rPr sz="900" dirty="0">
                <a:solidFill>
                  <a:srgbClr val="1E3546"/>
                </a:solidFill>
                <a:latin typeface="Mercury"/>
                <a:cs typeface="Mercury"/>
              </a:rPr>
              <a:t>for any agency using their </a:t>
            </a:r>
            <a:r>
              <a:rPr sz="900" spc="-5" dirty="0">
                <a:solidFill>
                  <a:srgbClr val="1E3546"/>
                </a:solidFill>
                <a:latin typeface="Mercury"/>
                <a:cs typeface="Mercury"/>
              </a:rPr>
              <a:t>vehicle </a:t>
            </a:r>
            <a:r>
              <a:rPr sz="900" dirty="0">
                <a:solidFill>
                  <a:srgbClr val="1E3546"/>
                </a:solidFill>
                <a:latin typeface="Mercury"/>
                <a:cs typeface="Mercury"/>
              </a:rPr>
              <a:t>as a mobile </a:t>
            </a:r>
            <a:r>
              <a:rPr sz="900" spc="-5" dirty="0">
                <a:solidFill>
                  <a:srgbClr val="1E3546"/>
                </a:solidFill>
                <a:latin typeface="Mercury"/>
                <a:cs typeface="Mercury"/>
              </a:rPr>
              <a:t>workstation. </a:t>
            </a:r>
            <a:r>
              <a:rPr sz="900" spc="-40" dirty="0">
                <a:solidFill>
                  <a:srgbClr val="1E3546"/>
                </a:solidFill>
                <a:latin typeface="Mercury"/>
                <a:cs typeface="Mercury"/>
              </a:rPr>
              <a:t>We </a:t>
            </a:r>
            <a:r>
              <a:rPr sz="900" dirty="0">
                <a:solidFill>
                  <a:srgbClr val="1E3546"/>
                </a:solidFill>
                <a:latin typeface="Mercury"/>
                <a:cs typeface="Mercury"/>
              </a:rPr>
              <a:t>offer the  </a:t>
            </a:r>
            <a:r>
              <a:rPr sz="900" spc="-55" dirty="0">
                <a:solidFill>
                  <a:srgbClr val="1E3546"/>
                </a:solidFill>
                <a:latin typeface="Mercury"/>
                <a:cs typeface="Mercury"/>
              </a:rPr>
              <a:t>industry’s </a:t>
            </a:r>
            <a:r>
              <a:rPr sz="900" spc="-5" dirty="0">
                <a:solidFill>
                  <a:srgbClr val="1E3546"/>
                </a:solidFill>
                <a:latin typeface="Mercury"/>
                <a:cs typeface="Mercury"/>
              </a:rPr>
              <a:t>most reliable </a:t>
            </a:r>
            <a:r>
              <a:rPr sz="900" dirty="0">
                <a:solidFill>
                  <a:srgbClr val="1E3546"/>
                </a:solidFill>
                <a:latin typeface="Mercury"/>
                <a:cs typeface="Mercury"/>
              </a:rPr>
              <a:t>platform for connecting </a:t>
            </a:r>
            <a:r>
              <a:rPr sz="900" spc="-5" dirty="0">
                <a:solidFill>
                  <a:srgbClr val="1E3546"/>
                </a:solidFill>
                <a:latin typeface="Mercury"/>
                <a:cs typeface="Mercury"/>
              </a:rPr>
              <a:t>peripherals, </a:t>
            </a:r>
            <a:r>
              <a:rPr sz="900" dirty="0">
                <a:solidFill>
                  <a:srgbClr val="1E3546"/>
                </a:solidFill>
                <a:latin typeface="Mercury"/>
                <a:cs typeface="Mercury"/>
              </a:rPr>
              <a:t>which will </a:t>
            </a:r>
            <a:r>
              <a:rPr sz="900" spc="-5" dirty="0">
                <a:solidFill>
                  <a:srgbClr val="1E3546"/>
                </a:solidFill>
                <a:latin typeface="Mercury"/>
                <a:cs typeface="Mercury"/>
              </a:rPr>
              <a:t>greatly improve  </a:t>
            </a:r>
            <a:r>
              <a:rPr sz="900" spc="-10" dirty="0">
                <a:solidFill>
                  <a:srgbClr val="1E3546"/>
                </a:solidFill>
                <a:latin typeface="Mercury"/>
                <a:cs typeface="Mercury"/>
              </a:rPr>
              <a:t>productivity.</a:t>
            </a:r>
            <a:endParaRPr sz="900">
              <a:latin typeface="Mercury"/>
              <a:cs typeface="Mercury"/>
            </a:endParaRPr>
          </a:p>
        </p:txBody>
      </p:sp>
      <p:sp>
        <p:nvSpPr>
          <p:cNvPr id="3" name="object 3"/>
          <p:cNvSpPr/>
          <p:nvPr/>
        </p:nvSpPr>
        <p:spPr>
          <a:xfrm>
            <a:off x="457200" y="2057400"/>
            <a:ext cx="2244763" cy="22050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02780" y="3686175"/>
            <a:ext cx="613214" cy="6898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15244" y="3584447"/>
            <a:ext cx="524114" cy="94165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903549" y="3584447"/>
            <a:ext cx="524110" cy="94412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701984" y="3686175"/>
            <a:ext cx="613214" cy="68985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0" y="1117079"/>
            <a:ext cx="7772400" cy="474980"/>
          </a:xfrm>
          <a:custGeom>
            <a:avLst/>
            <a:gdLst/>
            <a:ahLst/>
            <a:cxnLst/>
            <a:rect l="l" t="t" r="r" b="b"/>
            <a:pathLst>
              <a:path w="7772400" h="474980">
                <a:moveTo>
                  <a:pt x="0" y="474510"/>
                </a:moveTo>
                <a:lnTo>
                  <a:pt x="7772400" y="474510"/>
                </a:lnTo>
                <a:lnTo>
                  <a:pt x="7772400" y="0"/>
                </a:lnTo>
                <a:lnTo>
                  <a:pt x="0" y="0"/>
                </a:lnTo>
                <a:lnTo>
                  <a:pt x="0" y="474510"/>
                </a:lnTo>
                <a:close/>
              </a:path>
            </a:pathLst>
          </a:custGeom>
          <a:solidFill>
            <a:srgbClr val="1E3546"/>
          </a:solidFill>
        </p:spPr>
        <p:txBody>
          <a:bodyPr wrap="square" lIns="0" tIns="0" rIns="0" bIns="0" rtlCol="0"/>
          <a:lstStyle/>
          <a:p>
            <a:endParaRPr/>
          </a:p>
        </p:txBody>
      </p:sp>
      <p:sp>
        <p:nvSpPr>
          <p:cNvPr id="9" name="object 9"/>
          <p:cNvSpPr/>
          <p:nvPr/>
        </p:nvSpPr>
        <p:spPr>
          <a:xfrm>
            <a:off x="457203" y="838194"/>
            <a:ext cx="1029309" cy="1029322"/>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1678939" y="1120872"/>
            <a:ext cx="4188460" cy="419100"/>
          </a:xfrm>
          <a:prstGeom prst="rect">
            <a:avLst/>
          </a:prstGeom>
        </p:spPr>
        <p:txBody>
          <a:bodyPr vert="horz" wrap="square" lIns="0" tIns="0" rIns="0" bIns="0" rtlCol="0">
            <a:spAutoFit/>
          </a:bodyPr>
          <a:lstStyle/>
          <a:p>
            <a:pPr marL="12700">
              <a:lnSpc>
                <a:spcPct val="100000"/>
              </a:lnSpc>
            </a:pPr>
            <a:r>
              <a:rPr sz="2500" dirty="0">
                <a:solidFill>
                  <a:srgbClr val="FFFFFF"/>
                </a:solidFill>
                <a:latin typeface="Hoefler Text"/>
                <a:cs typeface="Hoefler Text"/>
              </a:rPr>
              <a:t>mounts, </a:t>
            </a:r>
            <a:r>
              <a:rPr sz="2500" spc="-5" dirty="0">
                <a:solidFill>
                  <a:srgbClr val="FFFFFF"/>
                </a:solidFill>
                <a:latin typeface="Hoefler Text"/>
                <a:cs typeface="Hoefler Text"/>
              </a:rPr>
              <a:t>consoles, </a:t>
            </a:r>
            <a:r>
              <a:rPr sz="2500" dirty="0">
                <a:solidFill>
                  <a:srgbClr val="FFFFFF"/>
                </a:solidFill>
                <a:latin typeface="Hoefler Text"/>
                <a:cs typeface="Hoefler Text"/>
              </a:rPr>
              <a:t>&amp;</a:t>
            </a:r>
            <a:r>
              <a:rPr sz="2500" spc="-55" dirty="0">
                <a:solidFill>
                  <a:srgbClr val="FFFFFF"/>
                </a:solidFill>
                <a:latin typeface="Hoefler Text"/>
                <a:cs typeface="Hoefler Text"/>
              </a:rPr>
              <a:t> </a:t>
            </a:r>
            <a:r>
              <a:rPr sz="2500" dirty="0">
                <a:solidFill>
                  <a:srgbClr val="FFFFFF"/>
                </a:solidFill>
                <a:latin typeface="Hoefler Text"/>
                <a:cs typeface="Hoefler Text"/>
              </a:rPr>
              <a:t>transports</a:t>
            </a:r>
            <a:endParaRPr sz="2500">
              <a:latin typeface="Hoefler Text"/>
              <a:cs typeface="Hoefler Text"/>
            </a:endParaRPr>
          </a:p>
        </p:txBody>
      </p:sp>
      <p:sp>
        <p:nvSpPr>
          <p:cNvPr id="11" name="object 11"/>
          <p:cNvSpPr/>
          <p:nvPr/>
        </p:nvSpPr>
        <p:spPr>
          <a:xfrm>
            <a:off x="4857115" y="3805301"/>
            <a:ext cx="834326" cy="44673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200440" y="8217889"/>
            <a:ext cx="455295" cy="722630"/>
          </a:xfrm>
          <a:custGeom>
            <a:avLst/>
            <a:gdLst/>
            <a:ahLst/>
            <a:cxnLst/>
            <a:rect l="l" t="t" r="r" b="b"/>
            <a:pathLst>
              <a:path w="455294" h="722629">
                <a:moveTo>
                  <a:pt x="134277" y="112153"/>
                </a:moveTo>
                <a:lnTo>
                  <a:pt x="0" y="112153"/>
                </a:lnTo>
                <a:lnTo>
                  <a:pt x="205498" y="722274"/>
                </a:lnTo>
                <a:lnTo>
                  <a:pt x="339763" y="722274"/>
                </a:lnTo>
                <a:lnTo>
                  <a:pt x="134277" y="112153"/>
                </a:lnTo>
                <a:close/>
              </a:path>
              <a:path w="455294" h="722629">
                <a:moveTo>
                  <a:pt x="278942" y="0"/>
                </a:moveTo>
                <a:lnTo>
                  <a:pt x="144665" y="0"/>
                </a:lnTo>
                <a:lnTo>
                  <a:pt x="320420" y="521817"/>
                </a:lnTo>
                <a:lnTo>
                  <a:pt x="454685" y="521817"/>
                </a:lnTo>
                <a:lnTo>
                  <a:pt x="278942" y="0"/>
                </a:lnTo>
                <a:close/>
              </a:path>
            </a:pathLst>
          </a:custGeom>
          <a:solidFill>
            <a:srgbClr val="EB7B28"/>
          </a:solidFill>
        </p:spPr>
        <p:txBody>
          <a:bodyPr wrap="square" lIns="0" tIns="0" rIns="0" bIns="0" rtlCol="0"/>
          <a:lstStyle/>
          <a:p>
            <a:endParaRPr/>
          </a:p>
        </p:txBody>
      </p:sp>
      <p:sp>
        <p:nvSpPr>
          <p:cNvPr id="13" name="object 13"/>
          <p:cNvSpPr/>
          <p:nvPr/>
        </p:nvSpPr>
        <p:spPr>
          <a:xfrm>
            <a:off x="644733" y="8321511"/>
            <a:ext cx="1714500" cy="426720"/>
          </a:xfrm>
          <a:custGeom>
            <a:avLst/>
            <a:gdLst/>
            <a:ahLst/>
            <a:cxnLst/>
            <a:rect l="l" t="t" r="r" b="b"/>
            <a:pathLst>
              <a:path w="1714500" h="426720">
                <a:moveTo>
                  <a:pt x="1466811" y="283425"/>
                </a:moveTo>
                <a:lnTo>
                  <a:pt x="1340650" y="283425"/>
                </a:lnTo>
                <a:lnTo>
                  <a:pt x="1347630" y="330813"/>
                </a:lnTo>
                <a:lnTo>
                  <a:pt x="1367135" y="367648"/>
                </a:lnTo>
                <a:lnTo>
                  <a:pt x="1397015" y="394793"/>
                </a:lnTo>
                <a:lnTo>
                  <a:pt x="1435119" y="413113"/>
                </a:lnTo>
                <a:lnTo>
                  <a:pt x="1479294" y="423471"/>
                </a:lnTo>
                <a:lnTo>
                  <a:pt x="1527390" y="426732"/>
                </a:lnTo>
                <a:lnTo>
                  <a:pt x="1575263" y="423109"/>
                </a:lnTo>
                <a:lnTo>
                  <a:pt x="1619377" y="412313"/>
                </a:lnTo>
                <a:lnTo>
                  <a:pt x="1657529" y="394454"/>
                </a:lnTo>
                <a:lnTo>
                  <a:pt x="1687511" y="369642"/>
                </a:lnTo>
                <a:lnTo>
                  <a:pt x="1707437" y="336245"/>
                </a:lnTo>
                <a:lnTo>
                  <a:pt x="1527390" y="336245"/>
                </a:lnTo>
                <a:lnTo>
                  <a:pt x="1500083" y="333512"/>
                </a:lnTo>
                <a:lnTo>
                  <a:pt x="1481242" y="324556"/>
                </a:lnTo>
                <a:lnTo>
                  <a:pt x="1470330" y="308239"/>
                </a:lnTo>
                <a:lnTo>
                  <a:pt x="1466811" y="283425"/>
                </a:lnTo>
                <a:close/>
              </a:path>
              <a:path w="1714500" h="426720">
                <a:moveTo>
                  <a:pt x="1527390" y="0"/>
                </a:moveTo>
                <a:lnTo>
                  <a:pt x="1474648" y="3812"/>
                </a:lnTo>
                <a:lnTo>
                  <a:pt x="1425827" y="16384"/>
                </a:lnTo>
                <a:lnTo>
                  <a:pt x="1385409" y="39422"/>
                </a:lnTo>
                <a:lnTo>
                  <a:pt x="1357872" y="74629"/>
                </a:lnTo>
                <a:lnTo>
                  <a:pt x="1347698" y="123710"/>
                </a:lnTo>
                <a:lnTo>
                  <a:pt x="1355708" y="166211"/>
                </a:lnTo>
                <a:lnTo>
                  <a:pt x="1377176" y="197789"/>
                </a:lnTo>
                <a:lnTo>
                  <a:pt x="1408255" y="220746"/>
                </a:lnTo>
                <a:lnTo>
                  <a:pt x="1445103" y="237385"/>
                </a:lnTo>
                <a:lnTo>
                  <a:pt x="1483872" y="250010"/>
                </a:lnTo>
                <a:lnTo>
                  <a:pt x="1520719" y="260922"/>
                </a:lnTo>
                <a:lnTo>
                  <a:pt x="1551799" y="272425"/>
                </a:lnTo>
                <a:lnTo>
                  <a:pt x="1573266" y="286821"/>
                </a:lnTo>
                <a:lnTo>
                  <a:pt x="1581277" y="306412"/>
                </a:lnTo>
                <a:lnTo>
                  <a:pt x="1576657" y="319721"/>
                </a:lnTo>
                <a:lnTo>
                  <a:pt x="1564468" y="329015"/>
                </a:lnTo>
                <a:lnTo>
                  <a:pt x="1547212" y="334466"/>
                </a:lnTo>
                <a:lnTo>
                  <a:pt x="1527390" y="336245"/>
                </a:lnTo>
                <a:lnTo>
                  <a:pt x="1707437" y="336245"/>
                </a:lnTo>
                <a:lnTo>
                  <a:pt x="1706137" y="252272"/>
                </a:lnTo>
                <a:lnTo>
                  <a:pt x="1684677" y="218282"/>
                </a:lnTo>
                <a:lnTo>
                  <a:pt x="1653610" y="194811"/>
                </a:lnTo>
                <a:lnTo>
                  <a:pt x="1616777" y="179040"/>
                </a:lnTo>
                <a:lnTo>
                  <a:pt x="1578022" y="168145"/>
                </a:lnTo>
                <a:lnTo>
                  <a:pt x="1541189" y="159306"/>
                </a:lnTo>
                <a:lnTo>
                  <a:pt x="1510121" y="149700"/>
                </a:lnTo>
                <a:lnTo>
                  <a:pt x="1488662" y="136507"/>
                </a:lnTo>
                <a:lnTo>
                  <a:pt x="1480654" y="116903"/>
                </a:lnTo>
                <a:lnTo>
                  <a:pt x="1483096" y="107035"/>
                </a:lnTo>
                <a:lnTo>
                  <a:pt x="1491059" y="97561"/>
                </a:lnTo>
                <a:lnTo>
                  <a:pt x="1505504" y="90439"/>
                </a:lnTo>
                <a:lnTo>
                  <a:pt x="1527390" y="87629"/>
                </a:lnTo>
                <a:lnTo>
                  <a:pt x="1691222" y="87629"/>
                </a:lnTo>
                <a:lnTo>
                  <a:pt x="1689963" y="80681"/>
                </a:lnTo>
                <a:lnTo>
                  <a:pt x="1664079" y="42857"/>
                </a:lnTo>
                <a:lnTo>
                  <a:pt x="1625739" y="17924"/>
                </a:lnTo>
                <a:lnTo>
                  <a:pt x="1578868" y="4200"/>
                </a:lnTo>
                <a:lnTo>
                  <a:pt x="1527390" y="0"/>
                </a:lnTo>
                <a:close/>
              </a:path>
              <a:path w="1714500" h="426720">
                <a:moveTo>
                  <a:pt x="1691222" y="87629"/>
                </a:moveTo>
                <a:lnTo>
                  <a:pt x="1527390" y="87629"/>
                </a:lnTo>
                <a:lnTo>
                  <a:pt x="1541901" y="88959"/>
                </a:lnTo>
                <a:lnTo>
                  <a:pt x="1556872" y="94964"/>
                </a:lnTo>
                <a:lnTo>
                  <a:pt x="1568583" y="108664"/>
                </a:lnTo>
                <a:lnTo>
                  <a:pt x="1573314" y="133083"/>
                </a:lnTo>
                <a:lnTo>
                  <a:pt x="1699463" y="133083"/>
                </a:lnTo>
                <a:lnTo>
                  <a:pt x="1691222" y="87629"/>
                </a:lnTo>
                <a:close/>
              </a:path>
              <a:path w="1714500" h="426720">
                <a:moveTo>
                  <a:pt x="1299362" y="8534"/>
                </a:moveTo>
                <a:lnTo>
                  <a:pt x="1178039" y="8534"/>
                </a:lnTo>
                <a:lnTo>
                  <a:pt x="1178039" y="418198"/>
                </a:lnTo>
                <a:lnTo>
                  <a:pt x="1299362" y="418198"/>
                </a:lnTo>
                <a:lnTo>
                  <a:pt x="1299362" y="8534"/>
                </a:lnTo>
                <a:close/>
              </a:path>
              <a:path w="1714500" h="426720">
                <a:moveTo>
                  <a:pt x="121335" y="8534"/>
                </a:moveTo>
                <a:lnTo>
                  <a:pt x="0" y="8534"/>
                </a:lnTo>
                <a:lnTo>
                  <a:pt x="0" y="418198"/>
                </a:lnTo>
                <a:lnTo>
                  <a:pt x="121335" y="418198"/>
                </a:lnTo>
                <a:lnTo>
                  <a:pt x="121335" y="262991"/>
                </a:lnTo>
                <a:lnTo>
                  <a:pt x="394703" y="262991"/>
                </a:lnTo>
                <a:lnTo>
                  <a:pt x="394703" y="157429"/>
                </a:lnTo>
                <a:lnTo>
                  <a:pt x="121335" y="157429"/>
                </a:lnTo>
                <a:lnTo>
                  <a:pt x="121335" y="8534"/>
                </a:lnTo>
                <a:close/>
              </a:path>
              <a:path w="1714500" h="426720">
                <a:moveTo>
                  <a:pt x="394703" y="262991"/>
                </a:moveTo>
                <a:lnTo>
                  <a:pt x="273380" y="262991"/>
                </a:lnTo>
                <a:lnTo>
                  <a:pt x="273380" y="418198"/>
                </a:lnTo>
                <a:lnTo>
                  <a:pt x="394703" y="418198"/>
                </a:lnTo>
                <a:lnTo>
                  <a:pt x="394703" y="262991"/>
                </a:lnTo>
                <a:close/>
              </a:path>
              <a:path w="1714500" h="426720">
                <a:moveTo>
                  <a:pt x="394703" y="8534"/>
                </a:moveTo>
                <a:lnTo>
                  <a:pt x="273380" y="8534"/>
                </a:lnTo>
                <a:lnTo>
                  <a:pt x="273380" y="157429"/>
                </a:lnTo>
                <a:lnTo>
                  <a:pt x="394703" y="157429"/>
                </a:lnTo>
                <a:lnTo>
                  <a:pt x="394703" y="8534"/>
                </a:lnTo>
                <a:close/>
              </a:path>
              <a:path w="1714500" h="426720">
                <a:moveTo>
                  <a:pt x="1155077" y="8534"/>
                </a:moveTo>
                <a:lnTo>
                  <a:pt x="1025969" y="8534"/>
                </a:lnTo>
                <a:lnTo>
                  <a:pt x="947369" y="231063"/>
                </a:lnTo>
                <a:lnTo>
                  <a:pt x="1010399" y="418198"/>
                </a:lnTo>
                <a:lnTo>
                  <a:pt x="1155077" y="8534"/>
                </a:lnTo>
                <a:close/>
              </a:path>
              <a:path w="1714500" h="426720">
                <a:moveTo>
                  <a:pt x="555713" y="8534"/>
                </a:moveTo>
                <a:lnTo>
                  <a:pt x="407987" y="418198"/>
                </a:lnTo>
                <a:lnTo>
                  <a:pt x="531215" y="418198"/>
                </a:lnTo>
                <a:lnTo>
                  <a:pt x="552221" y="355955"/>
                </a:lnTo>
                <a:lnTo>
                  <a:pt x="672731" y="355955"/>
                </a:lnTo>
                <a:lnTo>
                  <a:pt x="643547" y="269303"/>
                </a:lnTo>
                <a:lnTo>
                  <a:pt x="578624" y="269303"/>
                </a:lnTo>
                <a:lnTo>
                  <a:pt x="611123" y="173024"/>
                </a:lnTo>
                <a:lnTo>
                  <a:pt x="555713" y="8534"/>
                </a:lnTo>
                <a:close/>
              </a:path>
            </a:pathLst>
          </a:custGeom>
          <a:solidFill>
            <a:srgbClr val="003E69"/>
          </a:solidFill>
        </p:spPr>
        <p:txBody>
          <a:bodyPr wrap="square" lIns="0" tIns="0" rIns="0" bIns="0" rtlCol="0"/>
          <a:lstStyle/>
          <a:p>
            <a:endParaRPr/>
          </a:p>
        </p:txBody>
      </p:sp>
      <p:sp>
        <p:nvSpPr>
          <p:cNvPr id="14" name="object 14"/>
          <p:cNvSpPr/>
          <p:nvPr/>
        </p:nvSpPr>
        <p:spPr>
          <a:xfrm>
            <a:off x="457200" y="5102352"/>
            <a:ext cx="2244852" cy="220505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770632" y="6913397"/>
            <a:ext cx="3518964" cy="2751821"/>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3013872" y="5073192"/>
            <a:ext cx="4274185" cy="1630680"/>
          </a:xfrm>
          <a:prstGeom prst="rect">
            <a:avLst/>
          </a:prstGeom>
        </p:spPr>
        <p:txBody>
          <a:bodyPr vert="horz" wrap="square" lIns="0" tIns="0" rIns="0" bIns="0" rtlCol="0">
            <a:spAutoFit/>
          </a:bodyPr>
          <a:lstStyle/>
          <a:p>
            <a:pPr marL="12700">
              <a:lnSpc>
                <a:spcPct val="100000"/>
              </a:lnSpc>
            </a:pPr>
            <a:r>
              <a:rPr sz="1400" spc="-5" dirty="0">
                <a:solidFill>
                  <a:srgbClr val="006FA0"/>
                </a:solidFill>
                <a:latin typeface="Gotham-Book"/>
                <a:cs typeface="Gotham-Book"/>
              </a:rPr>
              <a:t>TRANSPORT</a:t>
            </a:r>
            <a:r>
              <a:rPr sz="1400" spc="-50" dirty="0">
                <a:solidFill>
                  <a:srgbClr val="006FA0"/>
                </a:solidFill>
                <a:latin typeface="Gotham-Book"/>
                <a:cs typeface="Gotham-Book"/>
              </a:rPr>
              <a:t> </a:t>
            </a:r>
            <a:r>
              <a:rPr sz="1400" spc="-5" dirty="0">
                <a:solidFill>
                  <a:srgbClr val="006FA0"/>
                </a:solidFill>
                <a:latin typeface="Gotham-Book"/>
                <a:cs typeface="Gotham-Book"/>
              </a:rPr>
              <a:t>SOLUTIONS</a:t>
            </a:r>
            <a:endParaRPr sz="1400">
              <a:latin typeface="Gotham-Book"/>
              <a:cs typeface="Gotham-Book"/>
            </a:endParaRPr>
          </a:p>
          <a:p>
            <a:pPr>
              <a:lnSpc>
                <a:spcPct val="100000"/>
              </a:lnSpc>
              <a:spcBef>
                <a:spcPts val="25"/>
              </a:spcBef>
            </a:pPr>
            <a:endParaRPr sz="1300">
              <a:latin typeface="Times New Roman"/>
              <a:cs typeface="Times New Roman"/>
            </a:endParaRPr>
          </a:p>
          <a:p>
            <a:pPr marL="12700">
              <a:lnSpc>
                <a:spcPct val="100000"/>
              </a:lnSpc>
            </a:pPr>
            <a:r>
              <a:rPr sz="900" b="1" dirty="0">
                <a:solidFill>
                  <a:srgbClr val="1E3546"/>
                </a:solidFill>
                <a:latin typeface="Gotham"/>
                <a:cs typeface="Gotham"/>
              </a:rPr>
              <a:t>K9 </a:t>
            </a:r>
            <a:r>
              <a:rPr sz="900" b="1" dirty="0">
                <a:solidFill>
                  <a:srgbClr val="006FA0"/>
                </a:solidFill>
                <a:latin typeface="Gotham"/>
                <a:cs typeface="Gotham"/>
              </a:rPr>
              <a:t>|</a:t>
            </a:r>
            <a:r>
              <a:rPr sz="900" b="1" spc="-100" dirty="0">
                <a:solidFill>
                  <a:srgbClr val="006FA0"/>
                </a:solidFill>
                <a:latin typeface="Gotham"/>
                <a:cs typeface="Gotham"/>
              </a:rPr>
              <a:t> </a:t>
            </a:r>
            <a:r>
              <a:rPr sz="900" b="1" dirty="0">
                <a:solidFill>
                  <a:srgbClr val="1E3546"/>
                </a:solidFill>
                <a:latin typeface="Gotham"/>
                <a:cs typeface="Gotham"/>
              </a:rPr>
              <a:t>PRISONER</a:t>
            </a:r>
            <a:endParaRPr sz="900">
              <a:latin typeface="Gotham"/>
              <a:cs typeface="Gotham"/>
            </a:endParaRPr>
          </a:p>
          <a:p>
            <a:pPr marL="12700" marR="5080">
              <a:lnSpc>
                <a:spcPct val="101800"/>
              </a:lnSpc>
              <a:spcBef>
                <a:spcPts val="700"/>
              </a:spcBef>
            </a:pPr>
            <a:r>
              <a:rPr sz="900" spc="-10" dirty="0">
                <a:solidFill>
                  <a:srgbClr val="1E3546"/>
                </a:solidFill>
                <a:latin typeface="Mercury"/>
                <a:cs typeface="Mercury"/>
              </a:rPr>
              <a:t>Kwik-Kit® </a:t>
            </a:r>
            <a:r>
              <a:rPr sz="900" spc="-5" dirty="0">
                <a:solidFill>
                  <a:srgbClr val="1E3546"/>
                </a:solidFill>
                <a:latin typeface="Mercury"/>
                <a:cs typeface="Mercury"/>
              </a:rPr>
              <a:t>transport systems </a:t>
            </a:r>
            <a:r>
              <a:rPr sz="900" dirty="0">
                <a:solidFill>
                  <a:srgbClr val="1E3546"/>
                </a:solidFill>
                <a:latin typeface="Mercury"/>
                <a:cs typeface="Mercury"/>
              </a:rPr>
              <a:t>easily </a:t>
            </a:r>
            <a:r>
              <a:rPr sz="900" spc="-5" dirty="0">
                <a:solidFill>
                  <a:srgbClr val="1E3546"/>
                </a:solidFill>
                <a:latin typeface="Mercury"/>
                <a:cs typeface="Mercury"/>
              </a:rPr>
              <a:t>convert cargo </a:t>
            </a:r>
            <a:r>
              <a:rPr sz="900" dirty="0">
                <a:solidFill>
                  <a:srgbClr val="1E3546"/>
                </a:solidFill>
                <a:latin typeface="Mercury"/>
                <a:cs typeface="Mercury"/>
              </a:rPr>
              <a:t>and passenger </a:t>
            </a:r>
            <a:r>
              <a:rPr sz="900" spc="-5" dirty="0">
                <a:solidFill>
                  <a:srgbClr val="1E3546"/>
                </a:solidFill>
                <a:latin typeface="Mercury"/>
                <a:cs typeface="Mercury"/>
              </a:rPr>
              <a:t>vans </a:t>
            </a:r>
            <a:r>
              <a:rPr sz="900" dirty="0">
                <a:solidFill>
                  <a:srgbClr val="1E3546"/>
                </a:solidFill>
                <a:latin typeface="Mercury"/>
                <a:cs typeface="Mercury"/>
              </a:rPr>
              <a:t>into </a:t>
            </a:r>
            <a:r>
              <a:rPr sz="900" spc="-5" dirty="0">
                <a:solidFill>
                  <a:srgbClr val="1E3546"/>
                </a:solidFill>
                <a:latin typeface="Mercury"/>
                <a:cs typeface="Mercury"/>
              </a:rPr>
              <a:t>heavy-duty  </a:t>
            </a:r>
            <a:r>
              <a:rPr sz="900" dirty="0">
                <a:solidFill>
                  <a:srgbClr val="1E3546"/>
                </a:solidFill>
                <a:latin typeface="Mercury"/>
                <a:cs typeface="Mercury"/>
              </a:rPr>
              <a:t>inmate </a:t>
            </a:r>
            <a:r>
              <a:rPr sz="900" spc="-5" dirty="0">
                <a:solidFill>
                  <a:srgbClr val="1E3546"/>
                </a:solidFill>
                <a:latin typeface="Mercury"/>
                <a:cs typeface="Mercury"/>
              </a:rPr>
              <a:t>transports </a:t>
            </a:r>
            <a:r>
              <a:rPr sz="900" dirty="0">
                <a:solidFill>
                  <a:srgbClr val="1E3546"/>
                </a:solidFill>
                <a:latin typeface="Mercury"/>
                <a:cs typeface="Mercury"/>
              </a:rPr>
              <a:t>while ensuring </a:t>
            </a:r>
            <a:r>
              <a:rPr sz="900" spc="-5" dirty="0">
                <a:solidFill>
                  <a:srgbClr val="1E3546"/>
                </a:solidFill>
                <a:latin typeface="Mercury"/>
                <a:cs typeface="Mercury"/>
              </a:rPr>
              <a:t>officer </a:t>
            </a:r>
            <a:r>
              <a:rPr sz="900" dirty="0">
                <a:solidFill>
                  <a:srgbClr val="1E3546"/>
                </a:solidFill>
                <a:latin typeface="Mercury"/>
                <a:cs typeface="Mercury"/>
              </a:rPr>
              <a:t>and passenger </a:t>
            </a:r>
            <a:r>
              <a:rPr sz="900" spc="-15" dirty="0">
                <a:solidFill>
                  <a:srgbClr val="1E3546"/>
                </a:solidFill>
                <a:latin typeface="Mercury"/>
                <a:cs typeface="Mercury"/>
              </a:rPr>
              <a:t>safety. </a:t>
            </a:r>
            <a:r>
              <a:rPr sz="900" spc="-5" dirty="0">
                <a:solidFill>
                  <a:srgbClr val="1E3546"/>
                </a:solidFill>
                <a:latin typeface="Mercury"/>
                <a:cs typeface="Mercury"/>
              </a:rPr>
              <a:t>Offered </a:t>
            </a:r>
            <a:r>
              <a:rPr sz="900" dirty="0">
                <a:solidFill>
                  <a:srgbClr val="1E3546"/>
                </a:solidFill>
                <a:latin typeface="Mercury"/>
                <a:cs typeface="Mercury"/>
              </a:rPr>
              <a:t>in four </a:t>
            </a:r>
            <a:r>
              <a:rPr sz="900" spc="-5" dirty="0">
                <a:solidFill>
                  <a:srgbClr val="1E3546"/>
                </a:solidFill>
                <a:latin typeface="Mercury"/>
                <a:cs typeface="Mercury"/>
              </a:rPr>
              <a:t>different  </a:t>
            </a:r>
            <a:r>
              <a:rPr sz="900" dirty="0">
                <a:solidFill>
                  <a:srgbClr val="1E3546"/>
                </a:solidFill>
                <a:latin typeface="Mercury"/>
                <a:cs typeface="Mercury"/>
              </a:rPr>
              <a:t>lengths and one to four compartment </a:t>
            </a:r>
            <a:r>
              <a:rPr sz="900" spc="-5" dirty="0">
                <a:solidFill>
                  <a:srgbClr val="1E3546"/>
                </a:solidFill>
                <a:latin typeface="Mercury"/>
                <a:cs typeface="Mercury"/>
              </a:rPr>
              <a:t>options, </a:t>
            </a:r>
            <a:r>
              <a:rPr sz="900" dirty="0">
                <a:solidFill>
                  <a:srgbClr val="1E3546"/>
                </a:solidFill>
                <a:latin typeface="Mercury"/>
                <a:cs typeface="Mercury"/>
              </a:rPr>
              <a:t>these units not only help </a:t>
            </a:r>
            <a:r>
              <a:rPr sz="900" spc="-5" dirty="0">
                <a:solidFill>
                  <a:srgbClr val="1E3546"/>
                </a:solidFill>
                <a:latin typeface="Mercury"/>
                <a:cs typeface="Mercury"/>
              </a:rPr>
              <a:t>transport</a:t>
            </a:r>
            <a:r>
              <a:rPr sz="900" spc="-30" dirty="0">
                <a:solidFill>
                  <a:srgbClr val="1E3546"/>
                </a:solidFill>
                <a:latin typeface="Mercury"/>
                <a:cs typeface="Mercury"/>
              </a:rPr>
              <a:t> </a:t>
            </a:r>
            <a:r>
              <a:rPr sz="900" dirty="0">
                <a:solidFill>
                  <a:srgbClr val="1E3546"/>
                </a:solidFill>
                <a:latin typeface="Mercury"/>
                <a:cs typeface="Mercury"/>
              </a:rPr>
              <a:t>people  but can also be used for </a:t>
            </a:r>
            <a:r>
              <a:rPr sz="900" spc="-5" dirty="0">
                <a:solidFill>
                  <a:srgbClr val="1E3546"/>
                </a:solidFill>
                <a:latin typeface="Mercury"/>
                <a:cs typeface="Mercury"/>
              </a:rPr>
              <a:t>evidence </a:t>
            </a:r>
            <a:r>
              <a:rPr sz="900" dirty="0">
                <a:solidFill>
                  <a:srgbClr val="1E3546"/>
                </a:solidFill>
                <a:latin typeface="Mercury"/>
                <a:cs typeface="Mercury"/>
              </a:rPr>
              <a:t>or </a:t>
            </a:r>
            <a:r>
              <a:rPr sz="900" spc="-5" dirty="0">
                <a:solidFill>
                  <a:srgbClr val="1E3546"/>
                </a:solidFill>
                <a:latin typeface="Mercury"/>
                <a:cs typeface="Mercury"/>
              </a:rPr>
              <a:t>storage. </a:t>
            </a:r>
            <a:r>
              <a:rPr sz="900" spc="-10" dirty="0">
                <a:solidFill>
                  <a:srgbClr val="1E3546"/>
                </a:solidFill>
                <a:latin typeface="Mercury"/>
                <a:cs typeface="Mercury"/>
              </a:rPr>
              <a:t>Havis </a:t>
            </a:r>
            <a:r>
              <a:rPr sz="900" dirty="0">
                <a:solidFill>
                  <a:srgbClr val="1E3546"/>
                </a:solidFill>
                <a:latin typeface="Mercury"/>
                <a:cs typeface="Mercury"/>
              </a:rPr>
              <a:t>K9 units </a:t>
            </a:r>
            <a:r>
              <a:rPr sz="900" spc="-5" dirty="0">
                <a:solidFill>
                  <a:srgbClr val="1E3546"/>
                </a:solidFill>
                <a:latin typeface="Mercury"/>
                <a:cs typeface="Mercury"/>
              </a:rPr>
              <a:t>are </a:t>
            </a:r>
            <a:r>
              <a:rPr sz="900" dirty="0">
                <a:solidFill>
                  <a:srgbClr val="1E3546"/>
                </a:solidFill>
                <a:latin typeface="Mercury"/>
                <a:cs typeface="Mercury"/>
              </a:rPr>
              <a:t>designed for </a:t>
            </a:r>
            <a:r>
              <a:rPr sz="900" spc="-5" dirty="0">
                <a:solidFill>
                  <a:srgbClr val="1E3546"/>
                </a:solidFill>
                <a:latin typeface="Mercury"/>
                <a:cs typeface="Mercury"/>
              </a:rPr>
              <a:t>officers </a:t>
            </a:r>
            <a:r>
              <a:rPr sz="900" dirty="0">
                <a:solidFill>
                  <a:srgbClr val="1E3546"/>
                </a:solidFill>
                <a:latin typeface="Mercury"/>
                <a:cs typeface="Mercury"/>
              </a:rPr>
              <a:t>and  their canine partners with </a:t>
            </a:r>
            <a:r>
              <a:rPr sz="900" spc="-15" dirty="0">
                <a:solidFill>
                  <a:srgbClr val="1E3546"/>
                </a:solidFill>
                <a:latin typeface="Mercury"/>
                <a:cs typeface="Mercury"/>
              </a:rPr>
              <a:t>safety, </a:t>
            </a:r>
            <a:r>
              <a:rPr sz="900" dirty="0">
                <a:solidFill>
                  <a:srgbClr val="1E3546"/>
                </a:solidFill>
                <a:latin typeface="Mercury"/>
                <a:cs typeface="Mercury"/>
              </a:rPr>
              <a:t>comfort, </a:t>
            </a:r>
            <a:r>
              <a:rPr sz="900" spc="-10" dirty="0">
                <a:solidFill>
                  <a:srgbClr val="1E3546"/>
                </a:solidFill>
                <a:latin typeface="Mercury"/>
                <a:cs typeface="Mercury"/>
              </a:rPr>
              <a:t>visibility, </a:t>
            </a:r>
            <a:r>
              <a:rPr sz="900" dirty="0">
                <a:solidFill>
                  <a:srgbClr val="1E3546"/>
                </a:solidFill>
                <a:latin typeface="Mercury"/>
                <a:cs typeface="Mercury"/>
              </a:rPr>
              <a:t>and space in mind. </a:t>
            </a:r>
            <a:r>
              <a:rPr sz="900" spc="-10" dirty="0">
                <a:solidFill>
                  <a:srgbClr val="1E3546"/>
                </a:solidFill>
                <a:latin typeface="Mercury"/>
                <a:cs typeface="Mercury"/>
              </a:rPr>
              <a:t>Available </a:t>
            </a:r>
            <a:r>
              <a:rPr sz="900" dirty="0">
                <a:solidFill>
                  <a:srgbClr val="1E3546"/>
                </a:solidFill>
                <a:latin typeface="Mercury"/>
                <a:cs typeface="Mercury"/>
              </a:rPr>
              <a:t>for  sedans and for </a:t>
            </a:r>
            <a:r>
              <a:rPr sz="900" spc="-20" dirty="0">
                <a:solidFill>
                  <a:srgbClr val="1E3546"/>
                </a:solidFill>
                <a:latin typeface="Mercury"/>
                <a:cs typeface="Mercury"/>
              </a:rPr>
              <a:t>SUVs, </a:t>
            </a:r>
            <a:r>
              <a:rPr sz="900" dirty="0">
                <a:solidFill>
                  <a:srgbClr val="1E3546"/>
                </a:solidFill>
                <a:latin typeface="Mercury"/>
                <a:cs typeface="Mercury"/>
              </a:rPr>
              <a:t>these </a:t>
            </a:r>
            <a:r>
              <a:rPr sz="900" spc="-5" dirty="0">
                <a:solidFill>
                  <a:srgbClr val="1E3546"/>
                </a:solidFill>
                <a:latin typeface="Mercury"/>
                <a:cs typeface="Mercury"/>
              </a:rPr>
              <a:t>systems </a:t>
            </a:r>
            <a:r>
              <a:rPr sz="900" dirty="0">
                <a:solidFill>
                  <a:srgbClr val="1E3546"/>
                </a:solidFill>
                <a:latin typeface="Mercury"/>
                <a:cs typeface="Mercury"/>
              </a:rPr>
              <a:t>offer </a:t>
            </a:r>
            <a:r>
              <a:rPr sz="900" spc="-5" dirty="0">
                <a:solidFill>
                  <a:srgbClr val="1E3546"/>
                </a:solidFill>
                <a:latin typeface="Mercury"/>
                <a:cs typeface="Mercury"/>
              </a:rPr>
              <a:t>large </a:t>
            </a:r>
            <a:r>
              <a:rPr sz="900" dirty="0">
                <a:solidFill>
                  <a:srgbClr val="1E3546"/>
                </a:solidFill>
                <a:latin typeface="Mercury"/>
                <a:cs typeface="Mercury"/>
              </a:rPr>
              <a:t>side openings for </a:t>
            </a:r>
            <a:r>
              <a:rPr sz="900" spc="-5" dirty="0">
                <a:solidFill>
                  <a:srgbClr val="1E3546"/>
                </a:solidFill>
                <a:latin typeface="Mercury"/>
                <a:cs typeface="Mercury"/>
              </a:rPr>
              <a:t>improved </a:t>
            </a:r>
            <a:r>
              <a:rPr sz="900" dirty="0">
                <a:solidFill>
                  <a:srgbClr val="1E3546"/>
                </a:solidFill>
                <a:latin typeface="Mercury"/>
                <a:cs typeface="Mercury"/>
              </a:rPr>
              <a:t>K9 entry and  </a:t>
            </a:r>
            <a:r>
              <a:rPr sz="900" spc="-5" dirty="0">
                <a:solidFill>
                  <a:srgbClr val="1E3546"/>
                </a:solidFill>
                <a:latin typeface="Mercury"/>
                <a:cs typeface="Mercury"/>
              </a:rPr>
              <a:t>exit </a:t>
            </a:r>
            <a:r>
              <a:rPr sz="900" dirty="0">
                <a:solidFill>
                  <a:srgbClr val="1E3546"/>
                </a:solidFill>
                <a:latin typeface="Mercury"/>
                <a:cs typeface="Mercury"/>
              </a:rPr>
              <a:t>as </a:t>
            </a:r>
            <a:r>
              <a:rPr sz="900" spc="-5" dirty="0">
                <a:solidFill>
                  <a:srgbClr val="1E3546"/>
                </a:solidFill>
                <a:latin typeface="Mercury"/>
                <a:cs typeface="Mercury"/>
              </a:rPr>
              <a:t>well </a:t>
            </a:r>
            <a:r>
              <a:rPr sz="900" dirty="0">
                <a:solidFill>
                  <a:srgbClr val="1E3546"/>
                </a:solidFill>
                <a:latin typeface="Mercury"/>
                <a:cs typeface="Mercury"/>
              </a:rPr>
              <a:t>as easier access for</a:t>
            </a:r>
            <a:r>
              <a:rPr sz="900" spc="-35" dirty="0">
                <a:solidFill>
                  <a:srgbClr val="1E3546"/>
                </a:solidFill>
                <a:latin typeface="Mercury"/>
                <a:cs typeface="Mercury"/>
              </a:rPr>
              <a:t> </a:t>
            </a:r>
            <a:r>
              <a:rPr sz="900" spc="-5" dirty="0">
                <a:solidFill>
                  <a:srgbClr val="1E3546"/>
                </a:solidFill>
                <a:latin typeface="Mercury"/>
                <a:cs typeface="Mercury"/>
              </a:rPr>
              <a:t>cleaning.</a:t>
            </a:r>
            <a:endParaRPr sz="900">
              <a:latin typeface="Mercury"/>
              <a:cs typeface="Mercury"/>
            </a:endParaRPr>
          </a:p>
        </p:txBody>
      </p:sp>
      <p:sp>
        <p:nvSpPr>
          <p:cNvPr id="17" name="object 17"/>
          <p:cNvSpPr/>
          <p:nvPr/>
        </p:nvSpPr>
        <p:spPr>
          <a:xfrm>
            <a:off x="4297679" y="7452982"/>
            <a:ext cx="3363264" cy="2605417"/>
          </a:xfrm>
          <a:prstGeom prst="rect">
            <a:avLst/>
          </a:prstGeom>
          <a:blipFill>
            <a:blip r:embed="rId10" cstate="print"/>
            <a:stretch>
              <a:fillRect/>
            </a:stretch>
          </a:blipFill>
        </p:spPr>
        <p:txBody>
          <a:bodyPr wrap="square" lIns="0" tIns="0" rIns="0" bIns="0" rtlCol="0"/>
          <a:lstStyle/>
          <a:p>
            <a:endParaRPr/>
          </a:p>
        </p:txBody>
      </p:sp>
      <p:sp>
        <p:nvSpPr>
          <p:cNvPr id="18" name="object 18"/>
          <p:cNvSpPr txBox="1"/>
          <p:nvPr/>
        </p:nvSpPr>
        <p:spPr>
          <a:xfrm>
            <a:off x="457200" y="4262475"/>
            <a:ext cx="2245360" cy="154305"/>
          </a:xfrm>
          <a:prstGeom prst="rect">
            <a:avLst/>
          </a:prstGeom>
          <a:solidFill>
            <a:srgbClr val="006FA0"/>
          </a:solidFill>
        </p:spPr>
        <p:txBody>
          <a:bodyPr vert="horz" wrap="square" lIns="0" tIns="9525" rIns="0" bIns="0" rtlCol="0">
            <a:spAutoFit/>
          </a:bodyPr>
          <a:lstStyle/>
          <a:p>
            <a:pPr marL="56515">
              <a:lnSpc>
                <a:spcPct val="100000"/>
              </a:lnSpc>
              <a:spcBef>
                <a:spcPts val="75"/>
              </a:spcBef>
            </a:pPr>
            <a:r>
              <a:rPr sz="800" dirty="0">
                <a:solidFill>
                  <a:srgbClr val="FFFFFF"/>
                </a:solidFill>
                <a:latin typeface="Gotham-Book"/>
                <a:cs typeface="Gotham-Book"/>
              </a:rPr>
              <a:t>HAVIS </a:t>
            </a:r>
            <a:r>
              <a:rPr sz="800" spc="5" dirty="0">
                <a:solidFill>
                  <a:srgbClr val="FFFFFF"/>
                </a:solidFill>
                <a:latin typeface="Gotham-Book"/>
                <a:cs typeface="Gotham-Book"/>
              </a:rPr>
              <a:t>TABLET</a:t>
            </a:r>
            <a:r>
              <a:rPr sz="800" spc="-15" dirty="0">
                <a:solidFill>
                  <a:srgbClr val="FFFFFF"/>
                </a:solidFill>
                <a:latin typeface="Gotham-Book"/>
                <a:cs typeface="Gotham-Book"/>
              </a:rPr>
              <a:t> </a:t>
            </a:r>
            <a:r>
              <a:rPr sz="800" spc="20" dirty="0">
                <a:solidFill>
                  <a:srgbClr val="FFFFFF"/>
                </a:solidFill>
                <a:latin typeface="Gotham-Book"/>
                <a:cs typeface="Gotham-Book"/>
              </a:rPr>
              <a:t>MOUNT</a:t>
            </a:r>
            <a:endParaRPr sz="800">
              <a:latin typeface="Gotham-Book"/>
              <a:cs typeface="Gotham-Book"/>
            </a:endParaRPr>
          </a:p>
        </p:txBody>
      </p:sp>
      <p:sp>
        <p:nvSpPr>
          <p:cNvPr id="19" name="object 19"/>
          <p:cNvSpPr txBox="1"/>
          <p:nvPr/>
        </p:nvSpPr>
        <p:spPr>
          <a:xfrm>
            <a:off x="501192" y="4444822"/>
            <a:ext cx="1921510" cy="210185"/>
          </a:xfrm>
          <a:prstGeom prst="rect">
            <a:avLst/>
          </a:prstGeom>
        </p:spPr>
        <p:txBody>
          <a:bodyPr vert="horz" wrap="square" lIns="0" tIns="0" rIns="0" bIns="0" rtlCol="0">
            <a:spAutoFit/>
          </a:bodyPr>
          <a:lstStyle/>
          <a:p>
            <a:pPr marL="12700" marR="5080">
              <a:lnSpc>
                <a:spcPts val="800"/>
              </a:lnSpc>
            </a:pPr>
            <a:r>
              <a:rPr sz="700" spc="5" dirty="0">
                <a:solidFill>
                  <a:srgbClr val="223C6D"/>
                </a:solidFill>
                <a:latin typeface="Gotham-Book"/>
                <a:cs typeface="Gotham-Book"/>
              </a:rPr>
              <a:t>Howard </a:t>
            </a:r>
            <a:r>
              <a:rPr sz="700" spc="15" dirty="0">
                <a:solidFill>
                  <a:srgbClr val="223C6D"/>
                </a:solidFill>
                <a:latin typeface="Gotham-Book"/>
                <a:cs typeface="Gotham-Book"/>
              </a:rPr>
              <a:t>Eliminator outfitted with </a:t>
            </a:r>
            <a:r>
              <a:rPr sz="700" dirty="0">
                <a:solidFill>
                  <a:srgbClr val="223C6D"/>
                </a:solidFill>
                <a:latin typeface="Gotham-Book"/>
                <a:cs typeface="Gotham-Book"/>
              </a:rPr>
              <a:t>a </a:t>
            </a:r>
            <a:r>
              <a:rPr sz="700" spc="15" dirty="0">
                <a:solidFill>
                  <a:srgbClr val="223C6D"/>
                </a:solidFill>
                <a:latin typeface="Gotham-Book"/>
                <a:cs typeface="Gotham-Book"/>
              </a:rPr>
              <a:t>Havis  </a:t>
            </a:r>
            <a:r>
              <a:rPr sz="700" dirty="0">
                <a:solidFill>
                  <a:srgbClr val="223C6D"/>
                </a:solidFill>
                <a:latin typeface="Gotham-Book"/>
                <a:cs typeface="Gotham-Book"/>
              </a:rPr>
              <a:t>Tablet</a:t>
            </a:r>
            <a:r>
              <a:rPr sz="700" spc="-55" dirty="0">
                <a:solidFill>
                  <a:srgbClr val="223C6D"/>
                </a:solidFill>
                <a:latin typeface="Gotham-Book"/>
                <a:cs typeface="Gotham-Book"/>
              </a:rPr>
              <a:t> </a:t>
            </a:r>
            <a:r>
              <a:rPr sz="700" spc="20" dirty="0">
                <a:solidFill>
                  <a:srgbClr val="223C6D"/>
                </a:solidFill>
                <a:latin typeface="Gotham-Book"/>
                <a:cs typeface="Gotham-Book"/>
              </a:rPr>
              <a:t>Mount</a:t>
            </a:r>
            <a:endParaRPr sz="700">
              <a:latin typeface="Gotham-Book"/>
              <a:cs typeface="Gotham-Book"/>
            </a:endParaRPr>
          </a:p>
        </p:txBody>
      </p:sp>
      <p:sp>
        <p:nvSpPr>
          <p:cNvPr id="20" name="object 20"/>
          <p:cNvSpPr txBox="1"/>
          <p:nvPr/>
        </p:nvSpPr>
        <p:spPr>
          <a:xfrm>
            <a:off x="457200" y="7307160"/>
            <a:ext cx="2245360" cy="154305"/>
          </a:xfrm>
          <a:prstGeom prst="rect">
            <a:avLst/>
          </a:prstGeom>
          <a:solidFill>
            <a:srgbClr val="006FA0"/>
          </a:solidFill>
        </p:spPr>
        <p:txBody>
          <a:bodyPr vert="horz" wrap="square" lIns="0" tIns="9525" rIns="0" bIns="0" rtlCol="0">
            <a:spAutoFit/>
          </a:bodyPr>
          <a:lstStyle/>
          <a:p>
            <a:pPr marL="56515">
              <a:lnSpc>
                <a:spcPct val="100000"/>
              </a:lnSpc>
              <a:spcBef>
                <a:spcPts val="75"/>
              </a:spcBef>
            </a:pPr>
            <a:r>
              <a:rPr sz="800" dirty="0">
                <a:solidFill>
                  <a:srgbClr val="FFFFFF"/>
                </a:solidFill>
                <a:latin typeface="Gotham-Book"/>
                <a:cs typeface="Gotham-Book"/>
              </a:rPr>
              <a:t>HAVIS </a:t>
            </a:r>
            <a:r>
              <a:rPr sz="800" spc="10" dirty="0">
                <a:solidFill>
                  <a:srgbClr val="FFFFFF"/>
                </a:solidFill>
                <a:latin typeface="Gotham-Book"/>
                <a:cs typeface="Gotham-Book"/>
              </a:rPr>
              <a:t>K9</a:t>
            </a:r>
            <a:r>
              <a:rPr sz="800" spc="5" dirty="0">
                <a:solidFill>
                  <a:srgbClr val="FFFFFF"/>
                </a:solidFill>
                <a:latin typeface="Gotham-Book"/>
                <a:cs typeface="Gotham-Book"/>
              </a:rPr>
              <a:t> </a:t>
            </a:r>
            <a:r>
              <a:rPr sz="800" spc="15" dirty="0">
                <a:solidFill>
                  <a:srgbClr val="FFFFFF"/>
                </a:solidFill>
                <a:latin typeface="Gotham-Book"/>
                <a:cs typeface="Gotham-Book"/>
              </a:rPr>
              <a:t>TRANSPORT</a:t>
            </a:r>
            <a:endParaRPr sz="800">
              <a:latin typeface="Gotham-Book"/>
              <a:cs typeface="Gotham-Book"/>
            </a:endParaRPr>
          </a:p>
        </p:txBody>
      </p:sp>
      <p:sp>
        <p:nvSpPr>
          <p:cNvPr id="21" name="object 21"/>
          <p:cNvSpPr txBox="1"/>
          <p:nvPr/>
        </p:nvSpPr>
        <p:spPr>
          <a:xfrm>
            <a:off x="501192" y="7489507"/>
            <a:ext cx="2116455" cy="210185"/>
          </a:xfrm>
          <a:prstGeom prst="rect">
            <a:avLst/>
          </a:prstGeom>
        </p:spPr>
        <p:txBody>
          <a:bodyPr vert="horz" wrap="square" lIns="0" tIns="0" rIns="0" bIns="0" rtlCol="0">
            <a:spAutoFit/>
          </a:bodyPr>
          <a:lstStyle/>
          <a:p>
            <a:pPr marL="12700" marR="5080">
              <a:lnSpc>
                <a:spcPts val="800"/>
              </a:lnSpc>
            </a:pPr>
            <a:r>
              <a:rPr sz="700" spc="15" dirty="0">
                <a:solidFill>
                  <a:srgbClr val="223C6D"/>
                </a:solidFill>
                <a:latin typeface="Gotham-Book"/>
                <a:cs typeface="Gotham-Book"/>
              </a:rPr>
              <a:t>Partnered with </a:t>
            </a:r>
            <a:r>
              <a:rPr sz="700" spc="10" dirty="0">
                <a:solidFill>
                  <a:srgbClr val="223C6D"/>
                </a:solidFill>
                <a:latin typeface="Gotham-Book"/>
                <a:cs typeface="Gotham-Book"/>
              </a:rPr>
              <a:t>Havis, </a:t>
            </a:r>
            <a:r>
              <a:rPr sz="700" spc="5" dirty="0">
                <a:solidFill>
                  <a:srgbClr val="223C6D"/>
                </a:solidFill>
                <a:latin typeface="Gotham-Book"/>
                <a:cs typeface="Gotham-Book"/>
              </a:rPr>
              <a:t>Howard </a:t>
            </a:r>
            <a:r>
              <a:rPr sz="700" spc="10" dirty="0">
                <a:solidFill>
                  <a:srgbClr val="223C6D"/>
                </a:solidFill>
                <a:latin typeface="Gotham-Book"/>
                <a:cs typeface="Gotham-Book"/>
              </a:rPr>
              <a:t>can make </a:t>
            </a:r>
            <a:r>
              <a:rPr sz="700" spc="15" dirty="0">
                <a:solidFill>
                  <a:srgbClr val="223C6D"/>
                </a:solidFill>
                <a:latin typeface="Gotham-Book"/>
                <a:cs typeface="Gotham-Book"/>
              </a:rPr>
              <a:t>your  </a:t>
            </a:r>
            <a:r>
              <a:rPr sz="700" spc="10" dirty="0">
                <a:solidFill>
                  <a:srgbClr val="223C6D"/>
                </a:solidFill>
                <a:latin typeface="Gotham-Book"/>
                <a:cs typeface="Gotham-Book"/>
              </a:rPr>
              <a:t>K9 as </a:t>
            </a:r>
            <a:r>
              <a:rPr sz="700" spc="15" dirty="0">
                <a:solidFill>
                  <a:srgbClr val="223C6D"/>
                </a:solidFill>
                <a:latin typeface="Gotham-Book"/>
                <a:cs typeface="Gotham-Book"/>
              </a:rPr>
              <a:t>comfortable </a:t>
            </a:r>
            <a:r>
              <a:rPr sz="700" spc="10" dirty="0">
                <a:solidFill>
                  <a:srgbClr val="223C6D"/>
                </a:solidFill>
                <a:latin typeface="Gotham-Book"/>
                <a:cs typeface="Gotham-Book"/>
              </a:rPr>
              <a:t>as </a:t>
            </a:r>
            <a:r>
              <a:rPr sz="700" spc="5" dirty="0">
                <a:solidFill>
                  <a:srgbClr val="223C6D"/>
                </a:solidFill>
                <a:latin typeface="Gotham-Book"/>
                <a:cs typeface="Gotham-Book"/>
              </a:rPr>
              <a:t>you</a:t>
            </a:r>
            <a:r>
              <a:rPr sz="700" spc="80" dirty="0">
                <a:solidFill>
                  <a:srgbClr val="223C6D"/>
                </a:solidFill>
                <a:latin typeface="Gotham-Book"/>
                <a:cs typeface="Gotham-Book"/>
              </a:rPr>
              <a:t> </a:t>
            </a:r>
            <a:r>
              <a:rPr sz="700" spc="5" dirty="0">
                <a:solidFill>
                  <a:srgbClr val="223C6D"/>
                </a:solidFill>
                <a:latin typeface="Gotham-Book"/>
                <a:cs typeface="Gotham-Book"/>
              </a:rPr>
              <a:t>are</a:t>
            </a:r>
            <a:endParaRPr sz="700">
              <a:latin typeface="Gotham-Book"/>
              <a:cs typeface="Gotham-Book"/>
            </a:endParaRPr>
          </a:p>
        </p:txBody>
      </p:sp>
      <p:sp>
        <p:nvSpPr>
          <p:cNvPr id="22" name="object 22"/>
          <p:cNvSpPr/>
          <p:nvPr/>
        </p:nvSpPr>
        <p:spPr>
          <a:xfrm>
            <a:off x="0" y="9372600"/>
            <a:ext cx="7315200" cy="228600"/>
          </a:xfrm>
          <a:custGeom>
            <a:avLst/>
            <a:gdLst/>
            <a:ahLst/>
            <a:cxnLst/>
            <a:rect l="l" t="t" r="r" b="b"/>
            <a:pathLst>
              <a:path w="7315200" h="228600">
                <a:moveTo>
                  <a:pt x="0" y="228600"/>
                </a:moveTo>
                <a:lnTo>
                  <a:pt x="7315200" y="228600"/>
                </a:lnTo>
                <a:lnTo>
                  <a:pt x="7315200" y="0"/>
                </a:lnTo>
                <a:lnTo>
                  <a:pt x="0" y="0"/>
                </a:lnTo>
                <a:lnTo>
                  <a:pt x="0" y="228600"/>
                </a:lnTo>
                <a:close/>
              </a:path>
            </a:pathLst>
          </a:custGeom>
          <a:solidFill>
            <a:srgbClr val="1E3546"/>
          </a:solidFill>
        </p:spPr>
        <p:txBody>
          <a:bodyPr wrap="square" lIns="0" tIns="0" rIns="0" bIns="0" rtlCol="0"/>
          <a:lstStyle/>
          <a:p>
            <a:endParaRPr/>
          </a:p>
        </p:txBody>
      </p:sp>
      <p:sp>
        <p:nvSpPr>
          <p:cNvPr id="23" name="object 23"/>
          <p:cNvSpPr txBox="1"/>
          <p:nvPr/>
        </p:nvSpPr>
        <p:spPr>
          <a:xfrm>
            <a:off x="444500" y="9429368"/>
            <a:ext cx="6805295" cy="116839"/>
          </a:xfrm>
          <a:prstGeom prst="rect">
            <a:avLst/>
          </a:prstGeom>
        </p:spPr>
        <p:txBody>
          <a:bodyPr vert="horz" wrap="square" lIns="0" tIns="0" rIns="0" bIns="0" rtlCol="0">
            <a:spAutoFit/>
          </a:bodyPr>
          <a:lstStyle/>
          <a:p>
            <a:pPr marL="12700">
              <a:lnSpc>
                <a:spcPct val="100000"/>
              </a:lnSpc>
            </a:pPr>
            <a:r>
              <a:rPr sz="700" spc="-5" dirty="0">
                <a:solidFill>
                  <a:srgbClr val="FFFFFF"/>
                </a:solidFill>
                <a:latin typeface="Gotham-Medium"/>
                <a:cs typeface="Gotham-Medium"/>
              </a:rPr>
              <a:t>For more information </a:t>
            </a:r>
            <a:r>
              <a:rPr sz="700" dirty="0">
                <a:solidFill>
                  <a:srgbClr val="FFFFFF"/>
                </a:solidFill>
                <a:latin typeface="Gotham-Medium"/>
                <a:cs typeface="Gotham-Medium"/>
              </a:rPr>
              <a:t>on these </a:t>
            </a:r>
            <a:r>
              <a:rPr sz="700" spc="-5" dirty="0">
                <a:solidFill>
                  <a:srgbClr val="FFFFFF"/>
                </a:solidFill>
                <a:latin typeface="Gotham-Medium"/>
                <a:cs typeface="Gotham-Medium"/>
              </a:rPr>
              <a:t>products, </a:t>
            </a:r>
            <a:r>
              <a:rPr sz="700" dirty="0">
                <a:solidFill>
                  <a:srgbClr val="FFFFFF"/>
                </a:solidFill>
                <a:latin typeface="Gotham-Medium"/>
                <a:cs typeface="Gotham-Medium"/>
              </a:rPr>
              <a:t>please </a:t>
            </a:r>
            <a:r>
              <a:rPr sz="700" spc="-5" dirty="0">
                <a:solidFill>
                  <a:srgbClr val="FFFFFF"/>
                </a:solidFill>
                <a:latin typeface="Gotham-Medium"/>
                <a:cs typeface="Gotham-Medium"/>
              </a:rPr>
              <a:t>contact </a:t>
            </a:r>
            <a:r>
              <a:rPr sz="700" spc="-10" dirty="0">
                <a:solidFill>
                  <a:srgbClr val="FFFFFF"/>
                </a:solidFill>
                <a:latin typeface="Gotham-Medium"/>
                <a:cs typeface="Gotham-Medium"/>
              </a:rPr>
              <a:t>your Howard </a:t>
            </a:r>
            <a:r>
              <a:rPr sz="700" spc="-5" dirty="0">
                <a:solidFill>
                  <a:srgbClr val="FFFFFF"/>
                </a:solidFill>
                <a:latin typeface="Gotham-Medium"/>
                <a:cs typeface="Gotham-Medium"/>
              </a:rPr>
              <a:t>Representative at </a:t>
            </a:r>
            <a:r>
              <a:rPr sz="700" dirty="0">
                <a:solidFill>
                  <a:srgbClr val="FFFFFF"/>
                </a:solidFill>
                <a:latin typeface="Gotham-Medium"/>
                <a:cs typeface="Gotham-Medium"/>
              </a:rPr>
              <a:t>(888) </a:t>
            </a:r>
            <a:r>
              <a:rPr sz="700" spc="-5" dirty="0">
                <a:solidFill>
                  <a:srgbClr val="FFFFFF"/>
                </a:solidFill>
                <a:latin typeface="Gotham-Medium"/>
                <a:cs typeface="Gotham-Medium"/>
              </a:rPr>
              <a:t>912-3151 </a:t>
            </a:r>
            <a:r>
              <a:rPr sz="700" dirty="0">
                <a:solidFill>
                  <a:srgbClr val="FFFFFF"/>
                </a:solidFill>
                <a:latin typeface="Gotham-Medium"/>
                <a:cs typeface="Gotham-Medium"/>
              </a:rPr>
              <a:t>or visit our </a:t>
            </a:r>
            <a:r>
              <a:rPr sz="700" spc="-5" dirty="0">
                <a:solidFill>
                  <a:srgbClr val="FFFFFF"/>
                </a:solidFill>
                <a:latin typeface="Gotham-Medium"/>
                <a:cs typeface="Gotham-Medium"/>
              </a:rPr>
              <a:t>websit</a:t>
            </a:r>
            <a:r>
              <a:rPr sz="700" spc="-5" dirty="0">
                <a:solidFill>
                  <a:srgbClr val="FFFFFF"/>
                </a:solidFill>
                <a:latin typeface="Gotham-Medium"/>
                <a:cs typeface="Gotham-Medium"/>
                <a:hlinkClick r:id="rId11"/>
              </a:rPr>
              <a:t>e</a:t>
            </a:r>
            <a:r>
              <a:rPr sz="700" spc="190" dirty="0">
                <a:solidFill>
                  <a:srgbClr val="FFFFFF"/>
                </a:solidFill>
                <a:latin typeface="Gotham-Medium"/>
                <a:cs typeface="Gotham-Medium"/>
                <a:hlinkClick r:id="rId11"/>
              </a:rPr>
              <a:t> </a:t>
            </a:r>
            <a:r>
              <a:rPr sz="700" spc="-10" dirty="0">
                <a:solidFill>
                  <a:srgbClr val="FFFFFF"/>
                </a:solidFill>
                <a:latin typeface="Gotham-Medium"/>
                <a:cs typeface="Gotham-Medium"/>
                <a:hlinkClick r:id="rId11"/>
              </a:rPr>
              <a:t>www.howardcomputers.com.</a:t>
            </a:r>
            <a:endParaRPr sz="700">
              <a:latin typeface="Gotham-Medium"/>
              <a:cs typeface="Gotham-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17079"/>
            <a:ext cx="7772400" cy="474980"/>
          </a:xfrm>
          <a:custGeom>
            <a:avLst/>
            <a:gdLst/>
            <a:ahLst/>
            <a:cxnLst/>
            <a:rect l="l" t="t" r="r" b="b"/>
            <a:pathLst>
              <a:path w="7772400" h="474980">
                <a:moveTo>
                  <a:pt x="0" y="474510"/>
                </a:moveTo>
                <a:lnTo>
                  <a:pt x="7772400" y="474510"/>
                </a:lnTo>
                <a:lnTo>
                  <a:pt x="7772400" y="0"/>
                </a:lnTo>
                <a:lnTo>
                  <a:pt x="0" y="0"/>
                </a:lnTo>
                <a:lnTo>
                  <a:pt x="0" y="474510"/>
                </a:lnTo>
                <a:close/>
              </a:path>
            </a:pathLst>
          </a:custGeom>
          <a:solidFill>
            <a:srgbClr val="1E3546"/>
          </a:solidFill>
        </p:spPr>
        <p:txBody>
          <a:bodyPr wrap="square" lIns="0" tIns="0" rIns="0" bIns="0" rtlCol="0"/>
          <a:lstStyle/>
          <a:p>
            <a:endParaRPr/>
          </a:p>
        </p:txBody>
      </p:sp>
      <p:sp>
        <p:nvSpPr>
          <p:cNvPr id="3" name="object 3"/>
          <p:cNvSpPr/>
          <p:nvPr/>
        </p:nvSpPr>
        <p:spPr>
          <a:xfrm>
            <a:off x="822960" y="238099"/>
            <a:ext cx="6078334" cy="714665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013872" y="7138898"/>
            <a:ext cx="4224655" cy="1351280"/>
          </a:xfrm>
          <a:prstGeom prst="rect">
            <a:avLst/>
          </a:prstGeom>
        </p:spPr>
        <p:txBody>
          <a:bodyPr vert="horz" wrap="square" lIns="0" tIns="0" rIns="0" bIns="0" rtlCol="0">
            <a:spAutoFit/>
          </a:bodyPr>
          <a:lstStyle/>
          <a:p>
            <a:pPr marL="12700">
              <a:lnSpc>
                <a:spcPct val="100000"/>
              </a:lnSpc>
            </a:pPr>
            <a:r>
              <a:rPr sz="1400" spc="-5" dirty="0">
                <a:solidFill>
                  <a:srgbClr val="006FA0"/>
                </a:solidFill>
                <a:latin typeface="Gotham-Book"/>
                <a:cs typeface="Gotham-Book"/>
              </a:rPr>
              <a:t>CONSOLE</a:t>
            </a:r>
            <a:r>
              <a:rPr sz="1400" spc="-80" dirty="0">
                <a:solidFill>
                  <a:srgbClr val="006FA0"/>
                </a:solidFill>
                <a:latin typeface="Gotham-Book"/>
                <a:cs typeface="Gotham-Book"/>
              </a:rPr>
              <a:t> </a:t>
            </a:r>
            <a:r>
              <a:rPr sz="1400" spc="-5" dirty="0">
                <a:solidFill>
                  <a:srgbClr val="006FA0"/>
                </a:solidFill>
                <a:latin typeface="Gotham-Book"/>
                <a:cs typeface="Gotham-Book"/>
              </a:rPr>
              <a:t>SOLUTIONS</a:t>
            </a:r>
            <a:endParaRPr sz="1400">
              <a:latin typeface="Gotham-Book"/>
              <a:cs typeface="Gotham-Book"/>
            </a:endParaRPr>
          </a:p>
          <a:p>
            <a:pPr>
              <a:lnSpc>
                <a:spcPct val="100000"/>
              </a:lnSpc>
              <a:spcBef>
                <a:spcPts val="25"/>
              </a:spcBef>
            </a:pPr>
            <a:endParaRPr sz="1300">
              <a:latin typeface="Times New Roman"/>
              <a:cs typeface="Times New Roman"/>
            </a:endParaRPr>
          </a:p>
          <a:p>
            <a:pPr marL="12700">
              <a:lnSpc>
                <a:spcPct val="100000"/>
              </a:lnSpc>
            </a:pPr>
            <a:r>
              <a:rPr sz="900" b="1" spc="-25" dirty="0">
                <a:solidFill>
                  <a:srgbClr val="1E3546"/>
                </a:solidFill>
                <a:latin typeface="Gotham"/>
                <a:cs typeface="Gotham"/>
              </a:rPr>
              <a:t>HEAVY </a:t>
            </a:r>
            <a:r>
              <a:rPr sz="900" b="1" dirty="0">
                <a:solidFill>
                  <a:srgbClr val="1E3546"/>
                </a:solidFill>
                <a:latin typeface="Gotham"/>
                <a:cs typeface="Gotham"/>
              </a:rPr>
              <a:t>DUTY </a:t>
            </a:r>
            <a:r>
              <a:rPr sz="900" b="1" dirty="0">
                <a:solidFill>
                  <a:srgbClr val="006FA0"/>
                </a:solidFill>
                <a:latin typeface="Gotham"/>
                <a:cs typeface="Gotham"/>
              </a:rPr>
              <a:t>| </a:t>
            </a:r>
            <a:r>
              <a:rPr sz="900" b="1" dirty="0">
                <a:solidFill>
                  <a:srgbClr val="1E3546"/>
                </a:solidFill>
                <a:latin typeface="Gotham"/>
                <a:cs typeface="Gotham"/>
              </a:rPr>
              <a:t>MEDIUM DUTY </a:t>
            </a:r>
            <a:r>
              <a:rPr sz="900" b="1" dirty="0">
                <a:solidFill>
                  <a:srgbClr val="006FA0"/>
                </a:solidFill>
                <a:latin typeface="Gotham"/>
                <a:cs typeface="Gotham"/>
              </a:rPr>
              <a:t>| </a:t>
            </a:r>
            <a:r>
              <a:rPr sz="900" b="1" dirty="0">
                <a:solidFill>
                  <a:srgbClr val="1E3546"/>
                </a:solidFill>
                <a:latin typeface="Gotham"/>
                <a:cs typeface="Gotham"/>
              </a:rPr>
              <a:t>VEHICLE SPECIFIC </a:t>
            </a:r>
            <a:r>
              <a:rPr sz="900" b="1" dirty="0">
                <a:solidFill>
                  <a:srgbClr val="006FA0"/>
                </a:solidFill>
                <a:latin typeface="Gotham"/>
                <a:cs typeface="Gotham"/>
              </a:rPr>
              <a:t>|</a:t>
            </a:r>
            <a:r>
              <a:rPr sz="900" b="1" spc="-25" dirty="0">
                <a:solidFill>
                  <a:srgbClr val="006FA0"/>
                </a:solidFill>
                <a:latin typeface="Gotham"/>
                <a:cs typeface="Gotham"/>
              </a:rPr>
              <a:t> </a:t>
            </a:r>
            <a:r>
              <a:rPr sz="900" b="1" spc="-10" dirty="0">
                <a:solidFill>
                  <a:srgbClr val="1E3546"/>
                </a:solidFill>
                <a:latin typeface="Gotham"/>
                <a:cs typeface="Gotham"/>
              </a:rPr>
              <a:t>ACCESSORIES</a:t>
            </a:r>
            <a:endParaRPr sz="900">
              <a:latin typeface="Gotham"/>
              <a:cs typeface="Gotham"/>
            </a:endParaRPr>
          </a:p>
          <a:p>
            <a:pPr marL="12700" marR="5080">
              <a:lnSpc>
                <a:spcPct val="101800"/>
              </a:lnSpc>
              <a:spcBef>
                <a:spcPts val="700"/>
              </a:spcBef>
            </a:pPr>
            <a:r>
              <a:rPr sz="900" spc="-10" dirty="0">
                <a:solidFill>
                  <a:srgbClr val="1E3546"/>
                </a:solidFill>
                <a:latin typeface="Mercury"/>
                <a:cs typeface="Mercury"/>
              </a:rPr>
              <a:t>Havis </a:t>
            </a:r>
            <a:r>
              <a:rPr sz="900" dirty="0">
                <a:solidFill>
                  <a:srgbClr val="1E3546"/>
                </a:solidFill>
                <a:latin typeface="Mercury"/>
                <a:cs typeface="Mercury"/>
              </a:rPr>
              <a:t>Consolidator® consoles </a:t>
            </a:r>
            <a:r>
              <a:rPr sz="900" spc="-5" dirty="0">
                <a:solidFill>
                  <a:srgbClr val="1E3546"/>
                </a:solidFill>
                <a:latin typeface="Mercury"/>
                <a:cs typeface="Mercury"/>
              </a:rPr>
              <a:t>are ergonomically </a:t>
            </a:r>
            <a:r>
              <a:rPr sz="900" dirty="0">
                <a:solidFill>
                  <a:srgbClr val="1E3546"/>
                </a:solidFill>
                <a:latin typeface="Mercury"/>
                <a:cs typeface="Mercury"/>
              </a:rPr>
              <a:t>designed to </a:t>
            </a:r>
            <a:r>
              <a:rPr sz="900" spc="-5" dirty="0">
                <a:solidFill>
                  <a:srgbClr val="1E3546"/>
                </a:solidFill>
                <a:latin typeface="Mercury"/>
                <a:cs typeface="Mercury"/>
              </a:rPr>
              <a:t>make your </a:t>
            </a:r>
            <a:r>
              <a:rPr sz="900" dirty="0">
                <a:solidFill>
                  <a:srgbClr val="1E3546"/>
                </a:solidFill>
                <a:latin typeface="Mercury"/>
                <a:cs typeface="Mercury"/>
              </a:rPr>
              <a:t>equipment easy  to </a:t>
            </a:r>
            <a:r>
              <a:rPr sz="900" spc="-5" dirty="0">
                <a:solidFill>
                  <a:srgbClr val="1E3546"/>
                </a:solidFill>
                <a:latin typeface="Mercury"/>
                <a:cs typeface="Mercury"/>
              </a:rPr>
              <a:t>see, reach, </a:t>
            </a:r>
            <a:r>
              <a:rPr sz="900" dirty="0">
                <a:solidFill>
                  <a:srgbClr val="1E3546"/>
                </a:solidFill>
                <a:latin typeface="Mercury"/>
                <a:cs typeface="Mercury"/>
              </a:rPr>
              <a:t>and </a:t>
            </a:r>
            <a:r>
              <a:rPr sz="900" spc="-5" dirty="0">
                <a:solidFill>
                  <a:srgbClr val="1E3546"/>
                </a:solidFill>
                <a:latin typeface="Mercury"/>
                <a:cs typeface="Mercury"/>
              </a:rPr>
              <a:t>operate </a:t>
            </a:r>
            <a:r>
              <a:rPr sz="900" dirty="0">
                <a:solidFill>
                  <a:srgbClr val="1E3546"/>
                </a:solidFill>
                <a:latin typeface="Mercury"/>
                <a:cs typeface="Mercury"/>
              </a:rPr>
              <a:t>while </a:t>
            </a:r>
            <a:r>
              <a:rPr sz="900" spc="-5" dirty="0">
                <a:solidFill>
                  <a:srgbClr val="1E3546"/>
                </a:solidFill>
                <a:latin typeface="Mercury"/>
                <a:cs typeface="Mercury"/>
              </a:rPr>
              <a:t>creating </a:t>
            </a:r>
            <a:r>
              <a:rPr sz="900" dirty="0">
                <a:solidFill>
                  <a:srgbClr val="1E3546"/>
                </a:solidFill>
                <a:latin typeface="Mercury"/>
                <a:cs typeface="Mercury"/>
              </a:rPr>
              <a:t>additional space and comfort. </a:t>
            </a:r>
            <a:r>
              <a:rPr sz="900" spc="-15" dirty="0">
                <a:solidFill>
                  <a:srgbClr val="1E3546"/>
                </a:solidFill>
                <a:latin typeface="Mercury"/>
                <a:cs typeface="Mercury"/>
              </a:rPr>
              <a:t>Vehicle </a:t>
            </a:r>
            <a:r>
              <a:rPr sz="900" spc="-5" dirty="0">
                <a:solidFill>
                  <a:srgbClr val="1E3546"/>
                </a:solidFill>
                <a:latin typeface="Mercury"/>
                <a:cs typeface="Mercury"/>
              </a:rPr>
              <a:t>Specific  </a:t>
            </a:r>
            <a:r>
              <a:rPr sz="900" dirty="0">
                <a:solidFill>
                  <a:srgbClr val="1E3546"/>
                </a:solidFill>
                <a:latin typeface="Mercury"/>
                <a:cs typeface="Mercury"/>
              </a:rPr>
              <a:t>consoles attach </a:t>
            </a:r>
            <a:r>
              <a:rPr sz="900" spc="-5" dirty="0">
                <a:solidFill>
                  <a:srgbClr val="1E3546"/>
                </a:solidFill>
                <a:latin typeface="Mercury"/>
                <a:cs typeface="Mercury"/>
              </a:rPr>
              <a:t>directly </a:t>
            </a:r>
            <a:r>
              <a:rPr sz="900" dirty="0">
                <a:solidFill>
                  <a:srgbClr val="1E3546"/>
                </a:solidFill>
                <a:latin typeface="Mercury"/>
                <a:cs typeface="Mercury"/>
              </a:rPr>
              <a:t>to or </a:t>
            </a:r>
            <a:r>
              <a:rPr sz="900" spc="-5" dirty="0">
                <a:solidFill>
                  <a:srgbClr val="1E3546"/>
                </a:solidFill>
                <a:latin typeface="Mercury"/>
                <a:cs typeface="Mercury"/>
              </a:rPr>
              <a:t>replace existing </a:t>
            </a:r>
            <a:r>
              <a:rPr sz="900" dirty="0">
                <a:solidFill>
                  <a:srgbClr val="1E3546"/>
                </a:solidFill>
                <a:latin typeface="Mercury"/>
                <a:cs typeface="Mercury"/>
              </a:rPr>
              <a:t>OEM console mounts for easy </a:t>
            </a:r>
            <a:r>
              <a:rPr sz="900" spc="-5" dirty="0">
                <a:solidFill>
                  <a:srgbClr val="1E3546"/>
                </a:solidFill>
                <a:latin typeface="Mercury"/>
                <a:cs typeface="Mercury"/>
              </a:rPr>
              <a:t>installation  </a:t>
            </a:r>
            <a:r>
              <a:rPr sz="900" dirty="0">
                <a:solidFill>
                  <a:srgbClr val="1E3546"/>
                </a:solidFill>
                <a:latin typeface="Mercury"/>
                <a:cs typeface="Mercury"/>
              </a:rPr>
              <a:t>and no permanent </a:t>
            </a:r>
            <a:r>
              <a:rPr sz="900" spc="-5" dirty="0">
                <a:solidFill>
                  <a:srgbClr val="1E3546"/>
                </a:solidFill>
                <a:latin typeface="Mercury"/>
                <a:cs typeface="Mercury"/>
              </a:rPr>
              <a:t>modification </a:t>
            </a:r>
            <a:r>
              <a:rPr sz="900" dirty="0">
                <a:solidFill>
                  <a:srgbClr val="1E3546"/>
                </a:solidFill>
                <a:latin typeface="Mercury"/>
                <a:cs typeface="Mercury"/>
              </a:rPr>
              <a:t>to </a:t>
            </a:r>
            <a:r>
              <a:rPr sz="900" spc="-5" dirty="0">
                <a:solidFill>
                  <a:srgbClr val="1E3546"/>
                </a:solidFill>
                <a:latin typeface="Mercury"/>
                <a:cs typeface="Mercury"/>
              </a:rPr>
              <a:t>your vehicle. </a:t>
            </a:r>
            <a:r>
              <a:rPr sz="900" dirty="0">
                <a:solidFill>
                  <a:srgbClr val="1E3546"/>
                </a:solidFill>
                <a:latin typeface="Mercury"/>
                <a:cs typeface="Mercury"/>
              </a:rPr>
              <a:t>Angled </a:t>
            </a:r>
            <a:r>
              <a:rPr sz="900" spc="-15" dirty="0">
                <a:solidFill>
                  <a:srgbClr val="1E3546"/>
                </a:solidFill>
                <a:latin typeface="Mercury"/>
                <a:cs typeface="Mercury"/>
              </a:rPr>
              <a:t>Heavy </a:t>
            </a:r>
            <a:r>
              <a:rPr sz="900" dirty="0">
                <a:solidFill>
                  <a:srgbClr val="1E3546"/>
                </a:solidFill>
                <a:latin typeface="Mercury"/>
                <a:cs typeface="Mercury"/>
              </a:rPr>
              <a:t>Duty Consoles </a:t>
            </a:r>
            <a:r>
              <a:rPr sz="900" spc="-5" dirty="0">
                <a:solidFill>
                  <a:srgbClr val="1E3546"/>
                </a:solidFill>
                <a:latin typeface="Mercury"/>
                <a:cs typeface="Mercury"/>
              </a:rPr>
              <a:t>are </a:t>
            </a:r>
            <a:r>
              <a:rPr sz="900" dirty="0">
                <a:solidFill>
                  <a:srgbClr val="1E3546"/>
                </a:solidFill>
                <a:latin typeface="Mercury"/>
                <a:cs typeface="Mercury"/>
              </a:rPr>
              <a:t>the  </a:t>
            </a:r>
            <a:r>
              <a:rPr sz="900" spc="-5" dirty="0">
                <a:solidFill>
                  <a:srgbClr val="1E3546"/>
                </a:solidFill>
                <a:latin typeface="Mercury"/>
                <a:cs typeface="Mercury"/>
              </a:rPr>
              <a:t>strongest </a:t>
            </a:r>
            <a:r>
              <a:rPr sz="900" dirty="0">
                <a:solidFill>
                  <a:srgbClr val="1E3546"/>
                </a:solidFill>
                <a:latin typeface="Mercury"/>
                <a:cs typeface="Mercury"/>
              </a:rPr>
              <a:t>and </a:t>
            </a:r>
            <a:r>
              <a:rPr sz="900" spc="-5" dirty="0">
                <a:solidFill>
                  <a:srgbClr val="1E3546"/>
                </a:solidFill>
                <a:latin typeface="Mercury"/>
                <a:cs typeface="Mercury"/>
              </a:rPr>
              <a:t>safest </a:t>
            </a:r>
            <a:r>
              <a:rPr sz="900" dirty="0">
                <a:solidFill>
                  <a:srgbClr val="1E3546"/>
                </a:solidFill>
                <a:latin typeface="Mercury"/>
                <a:cs typeface="Mercury"/>
              </a:rPr>
              <a:t>mounting solution for </a:t>
            </a:r>
            <a:r>
              <a:rPr sz="900" spc="-5" dirty="0">
                <a:solidFill>
                  <a:srgbClr val="1E3546"/>
                </a:solidFill>
                <a:latin typeface="Mercury"/>
                <a:cs typeface="Mercury"/>
              </a:rPr>
              <a:t>your </a:t>
            </a:r>
            <a:r>
              <a:rPr sz="900" dirty="0">
                <a:solidFill>
                  <a:srgbClr val="1E3546"/>
                </a:solidFill>
                <a:latin typeface="Mercury"/>
                <a:cs typeface="Mercury"/>
              </a:rPr>
              <a:t>mobile </a:t>
            </a:r>
            <a:r>
              <a:rPr sz="900" spc="-10" dirty="0">
                <a:solidFill>
                  <a:srgbClr val="1E3546"/>
                </a:solidFill>
                <a:latin typeface="Mercury"/>
                <a:cs typeface="Mercury"/>
              </a:rPr>
              <a:t>office.</a:t>
            </a:r>
            <a:endParaRPr sz="900">
              <a:latin typeface="Mercury"/>
              <a:cs typeface="Mercury"/>
            </a:endParaRPr>
          </a:p>
        </p:txBody>
      </p:sp>
      <p:sp>
        <p:nvSpPr>
          <p:cNvPr id="5" name="object 5"/>
          <p:cNvSpPr/>
          <p:nvPr/>
        </p:nvSpPr>
        <p:spPr>
          <a:xfrm>
            <a:off x="457200" y="7030897"/>
            <a:ext cx="2244763" cy="220505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57200" y="9235973"/>
            <a:ext cx="2245360" cy="154305"/>
          </a:xfrm>
          <a:prstGeom prst="rect">
            <a:avLst/>
          </a:prstGeom>
          <a:solidFill>
            <a:srgbClr val="006FA0"/>
          </a:solidFill>
        </p:spPr>
        <p:txBody>
          <a:bodyPr vert="horz" wrap="square" lIns="0" tIns="9525" rIns="0" bIns="0" rtlCol="0">
            <a:spAutoFit/>
          </a:bodyPr>
          <a:lstStyle/>
          <a:p>
            <a:pPr marL="56515">
              <a:lnSpc>
                <a:spcPct val="100000"/>
              </a:lnSpc>
              <a:spcBef>
                <a:spcPts val="75"/>
              </a:spcBef>
            </a:pPr>
            <a:r>
              <a:rPr sz="800" dirty="0">
                <a:solidFill>
                  <a:srgbClr val="FFFFFF"/>
                </a:solidFill>
                <a:latin typeface="Gotham-Book"/>
                <a:cs typeface="Gotham-Book"/>
              </a:rPr>
              <a:t>HAVIS</a:t>
            </a:r>
            <a:r>
              <a:rPr sz="800" spc="-40" dirty="0">
                <a:solidFill>
                  <a:srgbClr val="FFFFFF"/>
                </a:solidFill>
                <a:latin typeface="Gotham-Book"/>
                <a:cs typeface="Gotham-Book"/>
              </a:rPr>
              <a:t> </a:t>
            </a:r>
            <a:r>
              <a:rPr sz="800" spc="15" dirty="0">
                <a:solidFill>
                  <a:srgbClr val="FFFFFF"/>
                </a:solidFill>
                <a:latin typeface="Gotham-Book"/>
                <a:cs typeface="Gotham-Book"/>
              </a:rPr>
              <a:t>CONSOLE</a:t>
            </a:r>
            <a:endParaRPr sz="800">
              <a:latin typeface="Gotham-Book"/>
              <a:cs typeface="Gotham-Book"/>
            </a:endParaRPr>
          </a:p>
        </p:txBody>
      </p:sp>
      <p:sp>
        <p:nvSpPr>
          <p:cNvPr id="7" name="object 7"/>
          <p:cNvSpPr txBox="1"/>
          <p:nvPr/>
        </p:nvSpPr>
        <p:spPr>
          <a:xfrm>
            <a:off x="501192" y="9418319"/>
            <a:ext cx="1837689" cy="210185"/>
          </a:xfrm>
          <a:prstGeom prst="rect">
            <a:avLst/>
          </a:prstGeom>
        </p:spPr>
        <p:txBody>
          <a:bodyPr vert="horz" wrap="square" lIns="0" tIns="0" rIns="0" bIns="0" rtlCol="0">
            <a:spAutoFit/>
          </a:bodyPr>
          <a:lstStyle/>
          <a:p>
            <a:pPr marL="12700" marR="5080">
              <a:lnSpc>
                <a:spcPts val="800"/>
              </a:lnSpc>
            </a:pPr>
            <a:r>
              <a:rPr sz="700" spc="5" dirty="0">
                <a:solidFill>
                  <a:srgbClr val="223C6D"/>
                </a:solidFill>
                <a:latin typeface="Gotham-Book"/>
                <a:cs typeface="Gotham-Book"/>
              </a:rPr>
              <a:t>Howard </a:t>
            </a:r>
            <a:r>
              <a:rPr sz="700" spc="15" dirty="0">
                <a:solidFill>
                  <a:srgbClr val="223C6D"/>
                </a:solidFill>
                <a:latin typeface="Gotham-Book"/>
                <a:cs typeface="Gotham-Book"/>
              </a:rPr>
              <a:t>Eliminator outfitted with Havis  Console</a:t>
            </a:r>
            <a:r>
              <a:rPr sz="700" spc="-35" dirty="0">
                <a:solidFill>
                  <a:srgbClr val="223C6D"/>
                </a:solidFill>
                <a:latin typeface="Gotham-Book"/>
                <a:cs typeface="Gotham-Book"/>
              </a:rPr>
              <a:t> </a:t>
            </a:r>
            <a:r>
              <a:rPr sz="700" spc="15" dirty="0">
                <a:solidFill>
                  <a:srgbClr val="223C6D"/>
                </a:solidFill>
                <a:latin typeface="Gotham-Book"/>
                <a:cs typeface="Gotham-Book"/>
              </a:rPr>
              <a:t>accessories</a:t>
            </a:r>
            <a:endParaRPr sz="700">
              <a:latin typeface="Gotham-Book"/>
              <a:cs typeface="Gotham-Book"/>
            </a:endParaRPr>
          </a:p>
        </p:txBody>
      </p:sp>
      <p:sp>
        <p:nvSpPr>
          <p:cNvPr id="8" name="object 8"/>
          <p:cNvSpPr/>
          <p:nvPr/>
        </p:nvSpPr>
        <p:spPr>
          <a:xfrm>
            <a:off x="1145586" y="5858743"/>
            <a:ext cx="455295" cy="722630"/>
          </a:xfrm>
          <a:custGeom>
            <a:avLst/>
            <a:gdLst/>
            <a:ahLst/>
            <a:cxnLst/>
            <a:rect l="l" t="t" r="r" b="b"/>
            <a:pathLst>
              <a:path w="455294" h="722629">
                <a:moveTo>
                  <a:pt x="134264" y="112153"/>
                </a:moveTo>
                <a:lnTo>
                  <a:pt x="0" y="112153"/>
                </a:lnTo>
                <a:lnTo>
                  <a:pt x="205498" y="722274"/>
                </a:lnTo>
                <a:lnTo>
                  <a:pt x="339750" y="722274"/>
                </a:lnTo>
                <a:lnTo>
                  <a:pt x="134264" y="112153"/>
                </a:lnTo>
                <a:close/>
              </a:path>
              <a:path w="455294" h="722629">
                <a:moveTo>
                  <a:pt x="278930" y="0"/>
                </a:moveTo>
                <a:lnTo>
                  <a:pt x="144665" y="0"/>
                </a:lnTo>
                <a:lnTo>
                  <a:pt x="320408" y="521817"/>
                </a:lnTo>
                <a:lnTo>
                  <a:pt x="454672" y="521817"/>
                </a:lnTo>
                <a:lnTo>
                  <a:pt x="278930" y="0"/>
                </a:lnTo>
                <a:close/>
              </a:path>
            </a:pathLst>
          </a:custGeom>
          <a:solidFill>
            <a:srgbClr val="EB7B28"/>
          </a:solidFill>
        </p:spPr>
        <p:txBody>
          <a:bodyPr wrap="square" lIns="0" tIns="0" rIns="0" bIns="0" rtlCol="0"/>
          <a:lstStyle/>
          <a:p>
            <a:endParaRPr/>
          </a:p>
        </p:txBody>
      </p:sp>
      <p:sp>
        <p:nvSpPr>
          <p:cNvPr id="9" name="object 9"/>
          <p:cNvSpPr/>
          <p:nvPr/>
        </p:nvSpPr>
        <p:spPr>
          <a:xfrm>
            <a:off x="589869" y="5962359"/>
            <a:ext cx="1714500" cy="426720"/>
          </a:xfrm>
          <a:custGeom>
            <a:avLst/>
            <a:gdLst/>
            <a:ahLst/>
            <a:cxnLst/>
            <a:rect l="l" t="t" r="r" b="b"/>
            <a:pathLst>
              <a:path w="1714500" h="426720">
                <a:moveTo>
                  <a:pt x="1466811" y="283425"/>
                </a:moveTo>
                <a:lnTo>
                  <a:pt x="1340650" y="283425"/>
                </a:lnTo>
                <a:lnTo>
                  <a:pt x="1347630" y="330813"/>
                </a:lnTo>
                <a:lnTo>
                  <a:pt x="1367135" y="367648"/>
                </a:lnTo>
                <a:lnTo>
                  <a:pt x="1397015" y="394793"/>
                </a:lnTo>
                <a:lnTo>
                  <a:pt x="1435119" y="413113"/>
                </a:lnTo>
                <a:lnTo>
                  <a:pt x="1479294" y="423471"/>
                </a:lnTo>
                <a:lnTo>
                  <a:pt x="1527390" y="426732"/>
                </a:lnTo>
                <a:lnTo>
                  <a:pt x="1575263" y="423109"/>
                </a:lnTo>
                <a:lnTo>
                  <a:pt x="1619377" y="412313"/>
                </a:lnTo>
                <a:lnTo>
                  <a:pt x="1657529" y="394454"/>
                </a:lnTo>
                <a:lnTo>
                  <a:pt x="1687511" y="369642"/>
                </a:lnTo>
                <a:lnTo>
                  <a:pt x="1707437" y="336245"/>
                </a:lnTo>
                <a:lnTo>
                  <a:pt x="1527390" y="336245"/>
                </a:lnTo>
                <a:lnTo>
                  <a:pt x="1500083" y="333512"/>
                </a:lnTo>
                <a:lnTo>
                  <a:pt x="1481242" y="324556"/>
                </a:lnTo>
                <a:lnTo>
                  <a:pt x="1470330" y="308239"/>
                </a:lnTo>
                <a:lnTo>
                  <a:pt x="1466811" y="283425"/>
                </a:lnTo>
                <a:close/>
              </a:path>
              <a:path w="1714500" h="426720">
                <a:moveTo>
                  <a:pt x="1527390" y="0"/>
                </a:moveTo>
                <a:lnTo>
                  <a:pt x="1474648" y="3812"/>
                </a:lnTo>
                <a:lnTo>
                  <a:pt x="1425827" y="16384"/>
                </a:lnTo>
                <a:lnTo>
                  <a:pt x="1385409" y="39422"/>
                </a:lnTo>
                <a:lnTo>
                  <a:pt x="1357872" y="74629"/>
                </a:lnTo>
                <a:lnTo>
                  <a:pt x="1347698" y="123710"/>
                </a:lnTo>
                <a:lnTo>
                  <a:pt x="1355708" y="166211"/>
                </a:lnTo>
                <a:lnTo>
                  <a:pt x="1377176" y="197789"/>
                </a:lnTo>
                <a:lnTo>
                  <a:pt x="1408255" y="220746"/>
                </a:lnTo>
                <a:lnTo>
                  <a:pt x="1445103" y="237385"/>
                </a:lnTo>
                <a:lnTo>
                  <a:pt x="1483872" y="250010"/>
                </a:lnTo>
                <a:lnTo>
                  <a:pt x="1520719" y="260922"/>
                </a:lnTo>
                <a:lnTo>
                  <a:pt x="1551799" y="272425"/>
                </a:lnTo>
                <a:lnTo>
                  <a:pt x="1573266" y="286821"/>
                </a:lnTo>
                <a:lnTo>
                  <a:pt x="1581277" y="306412"/>
                </a:lnTo>
                <a:lnTo>
                  <a:pt x="1576657" y="319721"/>
                </a:lnTo>
                <a:lnTo>
                  <a:pt x="1564468" y="329015"/>
                </a:lnTo>
                <a:lnTo>
                  <a:pt x="1547212" y="334466"/>
                </a:lnTo>
                <a:lnTo>
                  <a:pt x="1527390" y="336245"/>
                </a:lnTo>
                <a:lnTo>
                  <a:pt x="1707437" y="336245"/>
                </a:lnTo>
                <a:lnTo>
                  <a:pt x="1706137" y="252272"/>
                </a:lnTo>
                <a:lnTo>
                  <a:pt x="1684677" y="218282"/>
                </a:lnTo>
                <a:lnTo>
                  <a:pt x="1653610" y="194811"/>
                </a:lnTo>
                <a:lnTo>
                  <a:pt x="1616777" y="179040"/>
                </a:lnTo>
                <a:lnTo>
                  <a:pt x="1578022" y="168145"/>
                </a:lnTo>
                <a:lnTo>
                  <a:pt x="1541189" y="159306"/>
                </a:lnTo>
                <a:lnTo>
                  <a:pt x="1510121" y="149700"/>
                </a:lnTo>
                <a:lnTo>
                  <a:pt x="1488662" y="136507"/>
                </a:lnTo>
                <a:lnTo>
                  <a:pt x="1480654" y="116903"/>
                </a:lnTo>
                <a:lnTo>
                  <a:pt x="1483096" y="107035"/>
                </a:lnTo>
                <a:lnTo>
                  <a:pt x="1491059" y="97561"/>
                </a:lnTo>
                <a:lnTo>
                  <a:pt x="1505504" y="90439"/>
                </a:lnTo>
                <a:lnTo>
                  <a:pt x="1527390" y="87629"/>
                </a:lnTo>
                <a:lnTo>
                  <a:pt x="1691222" y="87629"/>
                </a:lnTo>
                <a:lnTo>
                  <a:pt x="1689963" y="80681"/>
                </a:lnTo>
                <a:lnTo>
                  <a:pt x="1664079" y="42857"/>
                </a:lnTo>
                <a:lnTo>
                  <a:pt x="1625739" y="17924"/>
                </a:lnTo>
                <a:lnTo>
                  <a:pt x="1578868" y="4200"/>
                </a:lnTo>
                <a:lnTo>
                  <a:pt x="1527390" y="0"/>
                </a:lnTo>
                <a:close/>
              </a:path>
              <a:path w="1714500" h="426720">
                <a:moveTo>
                  <a:pt x="1691222" y="87629"/>
                </a:moveTo>
                <a:lnTo>
                  <a:pt x="1527390" y="87629"/>
                </a:lnTo>
                <a:lnTo>
                  <a:pt x="1541901" y="88959"/>
                </a:lnTo>
                <a:lnTo>
                  <a:pt x="1556872" y="94964"/>
                </a:lnTo>
                <a:lnTo>
                  <a:pt x="1568583" y="108664"/>
                </a:lnTo>
                <a:lnTo>
                  <a:pt x="1573314" y="133083"/>
                </a:lnTo>
                <a:lnTo>
                  <a:pt x="1699463" y="133083"/>
                </a:lnTo>
                <a:lnTo>
                  <a:pt x="1691222" y="87629"/>
                </a:lnTo>
                <a:close/>
              </a:path>
              <a:path w="1714500" h="426720">
                <a:moveTo>
                  <a:pt x="1299362" y="8534"/>
                </a:moveTo>
                <a:lnTo>
                  <a:pt x="1178039" y="8534"/>
                </a:lnTo>
                <a:lnTo>
                  <a:pt x="1178039" y="418198"/>
                </a:lnTo>
                <a:lnTo>
                  <a:pt x="1299362" y="418198"/>
                </a:lnTo>
                <a:lnTo>
                  <a:pt x="1299362" y="8534"/>
                </a:lnTo>
                <a:close/>
              </a:path>
              <a:path w="1714500" h="426720">
                <a:moveTo>
                  <a:pt x="121335" y="8534"/>
                </a:moveTo>
                <a:lnTo>
                  <a:pt x="0" y="8534"/>
                </a:lnTo>
                <a:lnTo>
                  <a:pt x="0" y="418198"/>
                </a:lnTo>
                <a:lnTo>
                  <a:pt x="121335" y="418198"/>
                </a:lnTo>
                <a:lnTo>
                  <a:pt x="121335" y="262991"/>
                </a:lnTo>
                <a:lnTo>
                  <a:pt x="394703" y="262991"/>
                </a:lnTo>
                <a:lnTo>
                  <a:pt x="394703" y="157429"/>
                </a:lnTo>
                <a:lnTo>
                  <a:pt x="121335" y="157429"/>
                </a:lnTo>
                <a:lnTo>
                  <a:pt x="121335" y="8534"/>
                </a:lnTo>
                <a:close/>
              </a:path>
              <a:path w="1714500" h="426720">
                <a:moveTo>
                  <a:pt x="394703" y="262991"/>
                </a:moveTo>
                <a:lnTo>
                  <a:pt x="273367" y="262991"/>
                </a:lnTo>
                <a:lnTo>
                  <a:pt x="273367" y="418198"/>
                </a:lnTo>
                <a:lnTo>
                  <a:pt x="394703" y="418198"/>
                </a:lnTo>
                <a:lnTo>
                  <a:pt x="394703" y="262991"/>
                </a:lnTo>
                <a:close/>
              </a:path>
              <a:path w="1714500" h="426720">
                <a:moveTo>
                  <a:pt x="394703" y="8534"/>
                </a:moveTo>
                <a:lnTo>
                  <a:pt x="273367" y="8534"/>
                </a:lnTo>
                <a:lnTo>
                  <a:pt x="273367" y="157429"/>
                </a:lnTo>
                <a:lnTo>
                  <a:pt x="394703" y="157429"/>
                </a:lnTo>
                <a:lnTo>
                  <a:pt x="394703" y="8534"/>
                </a:lnTo>
                <a:close/>
              </a:path>
              <a:path w="1714500" h="426720">
                <a:moveTo>
                  <a:pt x="1155077" y="8534"/>
                </a:moveTo>
                <a:lnTo>
                  <a:pt x="1025969" y="8534"/>
                </a:lnTo>
                <a:lnTo>
                  <a:pt x="947369" y="231063"/>
                </a:lnTo>
                <a:lnTo>
                  <a:pt x="1010399" y="418198"/>
                </a:lnTo>
                <a:lnTo>
                  <a:pt x="1155077" y="8534"/>
                </a:lnTo>
                <a:close/>
              </a:path>
              <a:path w="1714500" h="426720">
                <a:moveTo>
                  <a:pt x="555713" y="8534"/>
                </a:moveTo>
                <a:lnTo>
                  <a:pt x="407987" y="418198"/>
                </a:lnTo>
                <a:lnTo>
                  <a:pt x="531215" y="418198"/>
                </a:lnTo>
                <a:lnTo>
                  <a:pt x="552221" y="355955"/>
                </a:lnTo>
                <a:lnTo>
                  <a:pt x="672731" y="355955"/>
                </a:lnTo>
                <a:lnTo>
                  <a:pt x="643547" y="269303"/>
                </a:lnTo>
                <a:lnTo>
                  <a:pt x="578624" y="269303"/>
                </a:lnTo>
                <a:lnTo>
                  <a:pt x="611123" y="173024"/>
                </a:lnTo>
                <a:lnTo>
                  <a:pt x="555713" y="8534"/>
                </a:lnTo>
                <a:close/>
              </a:path>
            </a:pathLst>
          </a:custGeom>
          <a:solidFill>
            <a:srgbClr val="003E69"/>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17079"/>
            <a:ext cx="7772400" cy="474980"/>
          </a:xfrm>
          <a:custGeom>
            <a:avLst/>
            <a:gdLst/>
            <a:ahLst/>
            <a:cxnLst/>
            <a:rect l="l" t="t" r="r" b="b"/>
            <a:pathLst>
              <a:path w="7772400" h="474980">
                <a:moveTo>
                  <a:pt x="0" y="474510"/>
                </a:moveTo>
                <a:lnTo>
                  <a:pt x="7772400" y="474510"/>
                </a:lnTo>
                <a:lnTo>
                  <a:pt x="7772400" y="0"/>
                </a:lnTo>
                <a:lnTo>
                  <a:pt x="0" y="0"/>
                </a:lnTo>
                <a:lnTo>
                  <a:pt x="0" y="474510"/>
                </a:lnTo>
                <a:close/>
              </a:path>
            </a:pathLst>
          </a:custGeom>
          <a:solidFill>
            <a:srgbClr val="1E3546"/>
          </a:solidFill>
        </p:spPr>
        <p:txBody>
          <a:bodyPr wrap="square" lIns="0" tIns="0" rIns="0" bIns="0" rtlCol="0"/>
          <a:lstStyle/>
          <a:p>
            <a:endParaRPr/>
          </a:p>
        </p:txBody>
      </p:sp>
      <p:sp>
        <p:nvSpPr>
          <p:cNvPr id="3" name="object 3"/>
          <p:cNvSpPr/>
          <p:nvPr/>
        </p:nvSpPr>
        <p:spPr>
          <a:xfrm>
            <a:off x="2029967" y="4946903"/>
            <a:ext cx="4901184" cy="490118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013872" y="2558592"/>
            <a:ext cx="2498090" cy="219710"/>
          </a:xfrm>
          <a:prstGeom prst="rect">
            <a:avLst/>
          </a:prstGeom>
        </p:spPr>
        <p:txBody>
          <a:bodyPr vert="horz" wrap="square" lIns="0" tIns="0" rIns="0" bIns="0" rtlCol="0">
            <a:spAutoFit/>
          </a:bodyPr>
          <a:lstStyle/>
          <a:p>
            <a:pPr marL="12700">
              <a:lnSpc>
                <a:spcPct val="100000"/>
              </a:lnSpc>
            </a:pPr>
            <a:r>
              <a:rPr sz="1400" dirty="0">
                <a:solidFill>
                  <a:srgbClr val="006FA0"/>
                </a:solidFill>
                <a:latin typeface="Gotham-Book"/>
                <a:cs typeface="Gotham-Book"/>
              </a:rPr>
              <a:t>PUSH BUMPER</a:t>
            </a:r>
            <a:r>
              <a:rPr sz="1400" spc="-85" dirty="0">
                <a:solidFill>
                  <a:srgbClr val="006FA0"/>
                </a:solidFill>
                <a:latin typeface="Gotham-Book"/>
                <a:cs typeface="Gotham-Book"/>
              </a:rPr>
              <a:t> </a:t>
            </a:r>
            <a:r>
              <a:rPr sz="1400" spc="-5" dirty="0">
                <a:solidFill>
                  <a:srgbClr val="006FA0"/>
                </a:solidFill>
                <a:latin typeface="Gotham-Book"/>
                <a:cs typeface="Gotham-Book"/>
              </a:rPr>
              <a:t>SOLUTIONS</a:t>
            </a:r>
            <a:endParaRPr sz="1400">
              <a:latin typeface="Gotham-Book"/>
              <a:cs typeface="Gotham-Book"/>
            </a:endParaRPr>
          </a:p>
        </p:txBody>
      </p:sp>
      <p:sp>
        <p:nvSpPr>
          <p:cNvPr id="5" name="object 5"/>
          <p:cNvSpPr txBox="1"/>
          <p:nvPr/>
        </p:nvSpPr>
        <p:spPr>
          <a:xfrm>
            <a:off x="3013872" y="2964992"/>
            <a:ext cx="4243705" cy="1046480"/>
          </a:xfrm>
          <a:prstGeom prst="rect">
            <a:avLst/>
          </a:prstGeom>
        </p:spPr>
        <p:txBody>
          <a:bodyPr vert="horz" wrap="square" lIns="0" tIns="0" rIns="0" bIns="0" rtlCol="0">
            <a:spAutoFit/>
          </a:bodyPr>
          <a:lstStyle/>
          <a:p>
            <a:pPr marL="12700">
              <a:lnSpc>
                <a:spcPct val="100000"/>
              </a:lnSpc>
            </a:pPr>
            <a:r>
              <a:rPr sz="900" b="1" spc="-5" dirty="0">
                <a:solidFill>
                  <a:srgbClr val="1E3546"/>
                </a:solidFill>
                <a:latin typeface="Gotham"/>
                <a:cs typeface="Gotham"/>
              </a:rPr>
              <a:t>UNIVERSAL </a:t>
            </a:r>
            <a:r>
              <a:rPr sz="900" b="1" dirty="0">
                <a:solidFill>
                  <a:srgbClr val="006FA0"/>
                </a:solidFill>
                <a:latin typeface="Gotham"/>
                <a:cs typeface="Gotham"/>
              </a:rPr>
              <a:t>| </a:t>
            </a:r>
            <a:r>
              <a:rPr sz="900" b="1" dirty="0">
                <a:solidFill>
                  <a:srgbClr val="1E3546"/>
                </a:solidFill>
                <a:latin typeface="Gotham"/>
                <a:cs typeface="Gotham"/>
              </a:rPr>
              <a:t>VEHICLE</a:t>
            </a:r>
            <a:r>
              <a:rPr sz="900" b="1" spc="-65" dirty="0">
                <a:solidFill>
                  <a:srgbClr val="1E3546"/>
                </a:solidFill>
                <a:latin typeface="Gotham"/>
                <a:cs typeface="Gotham"/>
              </a:rPr>
              <a:t> </a:t>
            </a:r>
            <a:r>
              <a:rPr sz="900" b="1" dirty="0">
                <a:solidFill>
                  <a:srgbClr val="1E3546"/>
                </a:solidFill>
                <a:latin typeface="Gotham"/>
                <a:cs typeface="Gotham"/>
              </a:rPr>
              <a:t>SPECIFIC</a:t>
            </a:r>
            <a:endParaRPr sz="900">
              <a:latin typeface="Gotham"/>
              <a:cs typeface="Gotham"/>
            </a:endParaRPr>
          </a:p>
          <a:p>
            <a:pPr>
              <a:lnSpc>
                <a:spcPct val="100000"/>
              </a:lnSpc>
              <a:spcBef>
                <a:spcPts val="40"/>
              </a:spcBef>
            </a:pPr>
            <a:endParaRPr sz="850">
              <a:latin typeface="Times New Roman"/>
              <a:cs typeface="Times New Roman"/>
            </a:endParaRPr>
          </a:p>
          <a:p>
            <a:pPr marL="12700" marR="5080">
              <a:lnSpc>
                <a:spcPts val="1000"/>
              </a:lnSpc>
            </a:pPr>
            <a:r>
              <a:rPr sz="900" spc="-5" dirty="0">
                <a:solidFill>
                  <a:srgbClr val="1E3546"/>
                </a:solidFill>
                <a:latin typeface="Mercury"/>
                <a:cs typeface="Mercury"/>
              </a:rPr>
              <a:t>Studies </a:t>
            </a:r>
            <a:r>
              <a:rPr sz="900" spc="-10" dirty="0">
                <a:solidFill>
                  <a:srgbClr val="1E3546"/>
                </a:solidFill>
                <a:latin typeface="Mercury"/>
                <a:cs typeface="Mercury"/>
              </a:rPr>
              <a:t>have </a:t>
            </a:r>
            <a:r>
              <a:rPr sz="900" spc="-5" dirty="0">
                <a:solidFill>
                  <a:srgbClr val="1E3546"/>
                </a:solidFill>
                <a:latin typeface="Mercury"/>
                <a:cs typeface="Mercury"/>
              </a:rPr>
              <a:t>shown </a:t>
            </a:r>
            <a:r>
              <a:rPr sz="900" dirty="0">
                <a:solidFill>
                  <a:srgbClr val="1E3546"/>
                </a:solidFill>
                <a:latin typeface="Mercury"/>
                <a:cs typeface="Mercury"/>
              </a:rPr>
              <a:t>that </a:t>
            </a:r>
            <a:r>
              <a:rPr sz="900" spc="-5" dirty="0">
                <a:solidFill>
                  <a:srgbClr val="1E3546"/>
                </a:solidFill>
                <a:latin typeface="Mercury"/>
                <a:cs typeface="Mercury"/>
              </a:rPr>
              <a:t>prompt removal </a:t>
            </a:r>
            <a:r>
              <a:rPr sz="900" dirty="0">
                <a:solidFill>
                  <a:srgbClr val="1E3546"/>
                </a:solidFill>
                <a:latin typeface="Mercury"/>
                <a:cs typeface="Mercury"/>
              </a:rPr>
              <a:t>of disabled </a:t>
            </a:r>
            <a:r>
              <a:rPr sz="900" spc="-5" dirty="0">
                <a:solidFill>
                  <a:srgbClr val="1E3546"/>
                </a:solidFill>
                <a:latin typeface="Mercury"/>
                <a:cs typeface="Mercury"/>
              </a:rPr>
              <a:t>vehicles from traffic </a:t>
            </a:r>
            <a:r>
              <a:rPr sz="900" dirty="0">
                <a:solidFill>
                  <a:srgbClr val="1E3546"/>
                </a:solidFill>
                <a:latin typeface="Mercury"/>
                <a:cs typeface="Mercury"/>
              </a:rPr>
              <a:t>patterns can  </a:t>
            </a:r>
            <a:r>
              <a:rPr sz="900" spc="-5" dirty="0">
                <a:solidFill>
                  <a:srgbClr val="1E3546"/>
                </a:solidFill>
                <a:latin typeface="Mercury"/>
                <a:cs typeface="Mercury"/>
              </a:rPr>
              <a:t>greatly reduce </a:t>
            </a:r>
            <a:r>
              <a:rPr sz="900" dirty="0">
                <a:solidFill>
                  <a:srgbClr val="1E3546"/>
                </a:solidFill>
                <a:latin typeface="Mercury"/>
                <a:cs typeface="Mercury"/>
              </a:rPr>
              <a:t>the chances of additional accidents </a:t>
            </a:r>
            <a:r>
              <a:rPr sz="900" spc="-5" dirty="0">
                <a:solidFill>
                  <a:srgbClr val="1E3546"/>
                </a:solidFill>
                <a:latin typeface="Mercury"/>
                <a:cs typeface="Mercury"/>
              </a:rPr>
              <a:t>occurring. </a:t>
            </a:r>
            <a:r>
              <a:rPr sz="900" dirty="0">
                <a:solidFill>
                  <a:srgbClr val="1E3546"/>
                </a:solidFill>
                <a:latin typeface="Mercury"/>
                <a:cs typeface="Mercury"/>
              </a:rPr>
              <a:t>The addition of a </a:t>
            </a:r>
            <a:r>
              <a:rPr sz="900" spc="-5" dirty="0">
                <a:solidFill>
                  <a:srgbClr val="1E3546"/>
                </a:solidFill>
                <a:latin typeface="Mercury"/>
                <a:cs typeface="Mercury"/>
              </a:rPr>
              <a:t>Pro-gard  </a:t>
            </a:r>
            <a:r>
              <a:rPr sz="900" dirty="0">
                <a:solidFill>
                  <a:srgbClr val="1E3546"/>
                </a:solidFill>
                <a:latin typeface="Mercury"/>
                <a:cs typeface="Mercury"/>
              </a:rPr>
              <a:t>Push </a:t>
            </a:r>
            <a:r>
              <a:rPr sz="900" spc="-5" dirty="0">
                <a:solidFill>
                  <a:srgbClr val="1E3546"/>
                </a:solidFill>
                <a:latin typeface="Mercury"/>
                <a:cs typeface="Mercury"/>
              </a:rPr>
              <a:t>Bumper allows </a:t>
            </a:r>
            <a:r>
              <a:rPr sz="900" dirty="0">
                <a:solidFill>
                  <a:srgbClr val="1E3546"/>
                </a:solidFill>
                <a:latin typeface="Mercury"/>
                <a:cs typeface="Mercury"/>
              </a:rPr>
              <a:t>for safe and easy </a:t>
            </a:r>
            <a:r>
              <a:rPr sz="900" spc="-5" dirty="0">
                <a:solidFill>
                  <a:srgbClr val="1E3546"/>
                </a:solidFill>
                <a:latin typeface="Mercury"/>
                <a:cs typeface="Mercury"/>
              </a:rPr>
              <a:t>removal </a:t>
            </a:r>
            <a:r>
              <a:rPr sz="900" dirty="0">
                <a:solidFill>
                  <a:srgbClr val="1E3546"/>
                </a:solidFill>
                <a:latin typeface="Mercury"/>
                <a:cs typeface="Mercury"/>
              </a:rPr>
              <a:t>of </a:t>
            </a:r>
            <a:r>
              <a:rPr sz="900" spc="-5" dirty="0">
                <a:solidFill>
                  <a:srgbClr val="1E3546"/>
                </a:solidFill>
                <a:latin typeface="Mercury"/>
                <a:cs typeface="Mercury"/>
              </a:rPr>
              <a:t>just </a:t>
            </a:r>
            <a:r>
              <a:rPr sz="900" dirty="0">
                <a:solidFill>
                  <a:srgbClr val="1E3546"/>
                </a:solidFill>
                <a:latin typeface="Mercury"/>
                <a:cs typeface="Mercury"/>
              </a:rPr>
              <a:t>such </a:t>
            </a:r>
            <a:r>
              <a:rPr sz="900" spc="-5" dirty="0">
                <a:solidFill>
                  <a:srgbClr val="1E3546"/>
                </a:solidFill>
                <a:latin typeface="Mercury"/>
                <a:cs typeface="Mercury"/>
              </a:rPr>
              <a:t>stranded vehicles. </a:t>
            </a:r>
            <a:r>
              <a:rPr sz="900" dirty="0">
                <a:solidFill>
                  <a:srgbClr val="1E3546"/>
                </a:solidFill>
                <a:latin typeface="Mercury"/>
                <a:cs typeface="Mercury"/>
              </a:rPr>
              <a:t>Our Push  </a:t>
            </a:r>
            <a:r>
              <a:rPr sz="900" spc="-5" dirty="0">
                <a:solidFill>
                  <a:srgbClr val="1E3546"/>
                </a:solidFill>
                <a:latin typeface="Mercury"/>
                <a:cs typeface="Mercury"/>
              </a:rPr>
              <a:t>Bumpers are </a:t>
            </a:r>
            <a:r>
              <a:rPr sz="900" dirty="0">
                <a:solidFill>
                  <a:srgbClr val="1E3546"/>
                </a:solidFill>
                <a:latin typeface="Mercury"/>
                <a:cs typeface="Mercury"/>
              </a:rPr>
              <a:t>designed with </a:t>
            </a:r>
            <a:r>
              <a:rPr sz="900" spc="-5" dirty="0">
                <a:solidFill>
                  <a:srgbClr val="1E3546"/>
                </a:solidFill>
                <a:latin typeface="Mercury"/>
                <a:cs typeface="Mercury"/>
              </a:rPr>
              <a:t>wear </a:t>
            </a:r>
            <a:r>
              <a:rPr sz="900" dirty="0">
                <a:solidFill>
                  <a:srgbClr val="1E3546"/>
                </a:solidFill>
                <a:latin typeface="Mercury"/>
                <a:cs typeface="Mercury"/>
              </a:rPr>
              <a:t>and tear in mind. The rugged </a:t>
            </a:r>
            <a:r>
              <a:rPr sz="900" spc="-5" dirty="0">
                <a:solidFill>
                  <a:srgbClr val="1E3546"/>
                </a:solidFill>
                <a:latin typeface="Mercury"/>
                <a:cs typeface="Mercury"/>
              </a:rPr>
              <a:t>steel </a:t>
            </a:r>
            <a:r>
              <a:rPr sz="900" dirty="0">
                <a:solidFill>
                  <a:srgbClr val="1E3546"/>
                </a:solidFill>
                <a:latin typeface="Mercury"/>
                <a:cs typeface="Mercury"/>
              </a:rPr>
              <a:t>design </a:t>
            </a:r>
            <a:r>
              <a:rPr sz="900" spc="-5" dirty="0">
                <a:solidFill>
                  <a:srgbClr val="1E3546"/>
                </a:solidFill>
                <a:latin typeface="Mercury"/>
                <a:cs typeface="Mercury"/>
              </a:rPr>
              <a:t>allows offi-  </a:t>
            </a:r>
            <a:r>
              <a:rPr sz="900" dirty="0">
                <a:solidFill>
                  <a:srgbClr val="1E3546"/>
                </a:solidFill>
                <a:latin typeface="Mercury"/>
                <a:cs typeface="Mercury"/>
              </a:rPr>
              <a:t>cers to softly push </a:t>
            </a:r>
            <a:r>
              <a:rPr sz="900" spc="-5" dirty="0">
                <a:solidFill>
                  <a:srgbClr val="1E3546"/>
                </a:solidFill>
                <a:latin typeface="Mercury"/>
                <a:cs typeface="Mercury"/>
              </a:rPr>
              <a:t>stranded vehicles </a:t>
            </a:r>
            <a:r>
              <a:rPr sz="900" dirty="0">
                <a:solidFill>
                  <a:srgbClr val="1E3546"/>
                </a:solidFill>
                <a:latin typeface="Mercury"/>
                <a:cs typeface="Mercury"/>
              </a:rPr>
              <a:t>to safety without fear of </a:t>
            </a:r>
            <a:r>
              <a:rPr sz="900" spc="-5" dirty="0">
                <a:solidFill>
                  <a:srgbClr val="1E3546"/>
                </a:solidFill>
                <a:latin typeface="Mercury"/>
                <a:cs typeface="Mercury"/>
              </a:rPr>
              <a:t>compromising </a:t>
            </a:r>
            <a:r>
              <a:rPr sz="900" dirty="0">
                <a:solidFill>
                  <a:srgbClr val="1E3546"/>
                </a:solidFill>
                <a:latin typeface="Mercury"/>
                <a:cs typeface="Mercury"/>
              </a:rPr>
              <a:t>the bumper  </a:t>
            </a:r>
            <a:r>
              <a:rPr sz="900" spc="-5" dirty="0">
                <a:solidFill>
                  <a:srgbClr val="1E3546"/>
                </a:solidFill>
                <a:latin typeface="Mercury"/>
                <a:cs typeface="Mercury"/>
              </a:rPr>
              <a:t>structure </a:t>
            </a:r>
            <a:r>
              <a:rPr sz="900" dirty="0">
                <a:solidFill>
                  <a:srgbClr val="1E3546"/>
                </a:solidFill>
                <a:latin typeface="Mercury"/>
                <a:cs typeface="Mercury"/>
              </a:rPr>
              <a:t>or </a:t>
            </a:r>
            <a:r>
              <a:rPr sz="900" spc="-5" dirty="0">
                <a:solidFill>
                  <a:srgbClr val="1E3546"/>
                </a:solidFill>
                <a:latin typeface="Mercury"/>
                <a:cs typeface="Mercury"/>
              </a:rPr>
              <a:t>vehicle</a:t>
            </a:r>
            <a:r>
              <a:rPr sz="900" spc="-35" dirty="0">
                <a:solidFill>
                  <a:srgbClr val="1E3546"/>
                </a:solidFill>
                <a:latin typeface="Mercury"/>
                <a:cs typeface="Mercury"/>
              </a:rPr>
              <a:t> </a:t>
            </a:r>
            <a:r>
              <a:rPr sz="900" dirty="0">
                <a:solidFill>
                  <a:srgbClr val="1E3546"/>
                </a:solidFill>
                <a:latin typeface="Mercury"/>
                <a:cs typeface="Mercury"/>
              </a:rPr>
              <a:t>facia.</a:t>
            </a:r>
            <a:endParaRPr sz="900">
              <a:latin typeface="Mercury"/>
              <a:cs typeface="Mercury"/>
            </a:endParaRPr>
          </a:p>
        </p:txBody>
      </p:sp>
      <p:sp>
        <p:nvSpPr>
          <p:cNvPr id="6" name="object 6"/>
          <p:cNvSpPr txBox="1"/>
          <p:nvPr/>
        </p:nvSpPr>
        <p:spPr>
          <a:xfrm>
            <a:off x="3013872" y="4120578"/>
            <a:ext cx="4283075" cy="779780"/>
          </a:xfrm>
          <a:prstGeom prst="rect">
            <a:avLst/>
          </a:prstGeom>
        </p:spPr>
        <p:txBody>
          <a:bodyPr vert="horz" wrap="square" lIns="0" tIns="0" rIns="0" bIns="0" rtlCol="0">
            <a:spAutoFit/>
          </a:bodyPr>
          <a:lstStyle/>
          <a:p>
            <a:pPr marL="12700" marR="5080">
              <a:lnSpc>
                <a:spcPts val="1000"/>
              </a:lnSpc>
            </a:pPr>
            <a:r>
              <a:rPr sz="900" dirty="0">
                <a:solidFill>
                  <a:srgbClr val="1E3546"/>
                </a:solidFill>
                <a:latin typeface="Mercury"/>
                <a:cs typeface="Mercury"/>
              </a:rPr>
              <a:t>Highly </a:t>
            </a:r>
            <a:r>
              <a:rPr sz="900" spc="-5" dirty="0">
                <a:solidFill>
                  <a:srgbClr val="1E3546"/>
                </a:solidFill>
                <a:latin typeface="Mercury"/>
                <a:cs typeface="Mercury"/>
              </a:rPr>
              <a:t>visible, front </a:t>
            </a:r>
            <a:r>
              <a:rPr sz="900" dirty="0">
                <a:solidFill>
                  <a:srgbClr val="1E3546"/>
                </a:solidFill>
                <a:latin typeface="Mercury"/>
                <a:cs typeface="Mercury"/>
              </a:rPr>
              <a:t>scene lighting is high on the mind of </a:t>
            </a:r>
            <a:r>
              <a:rPr sz="900" spc="-5" dirty="0">
                <a:solidFill>
                  <a:srgbClr val="1E3546"/>
                </a:solidFill>
                <a:latin typeface="Mercury"/>
                <a:cs typeface="Mercury"/>
              </a:rPr>
              <a:t>officers </a:t>
            </a:r>
            <a:r>
              <a:rPr sz="900" dirty="0">
                <a:solidFill>
                  <a:srgbClr val="1E3546"/>
                </a:solidFill>
                <a:latin typeface="Mercury"/>
                <a:cs typeface="Mercury"/>
              </a:rPr>
              <a:t>when they </a:t>
            </a:r>
            <a:r>
              <a:rPr sz="900" spc="-5" dirty="0">
                <a:solidFill>
                  <a:srgbClr val="1E3546"/>
                </a:solidFill>
                <a:latin typeface="Mercury"/>
                <a:cs typeface="Mercury"/>
              </a:rPr>
              <a:t>are working  </a:t>
            </a:r>
            <a:r>
              <a:rPr sz="900" dirty="0">
                <a:solidFill>
                  <a:srgbClr val="1E3546"/>
                </a:solidFill>
                <a:latin typeface="Mercury"/>
                <a:cs typeface="Mercury"/>
              </a:rPr>
              <a:t>an accident scene or </a:t>
            </a:r>
            <a:r>
              <a:rPr sz="900" spc="-5" dirty="0">
                <a:solidFill>
                  <a:srgbClr val="1E3546"/>
                </a:solidFill>
                <a:latin typeface="Mercury"/>
                <a:cs typeface="Mercury"/>
              </a:rPr>
              <a:t>traffic </a:t>
            </a:r>
            <a:r>
              <a:rPr sz="900" spc="-10" dirty="0">
                <a:solidFill>
                  <a:srgbClr val="1E3546"/>
                </a:solidFill>
                <a:latin typeface="Mercury"/>
                <a:cs typeface="Mercury"/>
              </a:rPr>
              <a:t>stop. </a:t>
            </a:r>
            <a:r>
              <a:rPr sz="900" dirty="0">
                <a:solidFill>
                  <a:srgbClr val="1E3546"/>
                </a:solidFill>
                <a:latin typeface="Mercury"/>
                <a:cs typeface="Mercury"/>
              </a:rPr>
              <a:t>Our Push </a:t>
            </a:r>
            <a:r>
              <a:rPr sz="900" spc="-5" dirty="0">
                <a:solidFill>
                  <a:srgbClr val="1E3546"/>
                </a:solidFill>
                <a:latin typeface="Mercury"/>
                <a:cs typeface="Mercury"/>
              </a:rPr>
              <a:t>Bumpers </a:t>
            </a:r>
            <a:r>
              <a:rPr sz="900" dirty="0">
                <a:solidFill>
                  <a:srgbClr val="1E3546"/>
                </a:solidFill>
                <a:latin typeface="Mercury"/>
                <a:cs typeface="Mercury"/>
              </a:rPr>
              <a:t>offer the perfect platform for agen-  cies to </a:t>
            </a:r>
            <a:r>
              <a:rPr sz="900" spc="-5" dirty="0">
                <a:solidFill>
                  <a:srgbClr val="1E3546"/>
                </a:solidFill>
                <a:latin typeface="Mercury"/>
                <a:cs typeface="Mercury"/>
              </a:rPr>
              <a:t>secure </a:t>
            </a:r>
            <a:r>
              <a:rPr sz="900" dirty="0">
                <a:solidFill>
                  <a:srgbClr val="1E3546"/>
                </a:solidFill>
                <a:latin typeface="Mercury"/>
                <a:cs typeface="Mercury"/>
              </a:rPr>
              <a:t>this much </a:t>
            </a:r>
            <a:r>
              <a:rPr sz="900" spc="-5" dirty="0">
                <a:solidFill>
                  <a:srgbClr val="1E3546"/>
                </a:solidFill>
                <a:latin typeface="Mercury"/>
                <a:cs typeface="Mercury"/>
              </a:rPr>
              <a:t>desired, driver eye-level </a:t>
            </a:r>
            <a:r>
              <a:rPr sz="900" dirty="0">
                <a:solidFill>
                  <a:srgbClr val="1E3546"/>
                </a:solidFill>
                <a:latin typeface="Mercury"/>
                <a:cs typeface="Mercury"/>
              </a:rPr>
              <a:t>lighting to their </a:t>
            </a:r>
            <a:r>
              <a:rPr sz="900" spc="-5" dirty="0">
                <a:solidFill>
                  <a:srgbClr val="1E3546"/>
                </a:solidFill>
                <a:latin typeface="Mercury"/>
                <a:cs typeface="Mercury"/>
              </a:rPr>
              <a:t>vehicles </a:t>
            </a:r>
            <a:r>
              <a:rPr sz="900" dirty="0">
                <a:solidFill>
                  <a:srgbClr val="1E3546"/>
                </a:solidFill>
                <a:latin typeface="Mercury"/>
                <a:cs typeface="Mercury"/>
              </a:rPr>
              <a:t>quickly and  </a:t>
            </a:r>
            <a:r>
              <a:rPr sz="900" spc="-15" dirty="0">
                <a:solidFill>
                  <a:srgbClr val="1E3546"/>
                </a:solidFill>
                <a:latin typeface="Mercury"/>
                <a:cs typeface="Mercury"/>
              </a:rPr>
              <a:t>easily. </a:t>
            </a:r>
            <a:r>
              <a:rPr sz="900" dirty="0">
                <a:solidFill>
                  <a:srgbClr val="1E3546"/>
                </a:solidFill>
                <a:latin typeface="Mercury"/>
                <a:cs typeface="Mercury"/>
              </a:rPr>
              <a:t>Fleets can opt for one of our </a:t>
            </a:r>
            <a:r>
              <a:rPr sz="900" spc="-5" dirty="0">
                <a:solidFill>
                  <a:srgbClr val="1E3546"/>
                </a:solidFill>
                <a:latin typeface="Mercury"/>
                <a:cs typeface="Mercury"/>
              </a:rPr>
              <a:t>Integrated </a:t>
            </a:r>
            <a:r>
              <a:rPr sz="900" dirty="0">
                <a:solidFill>
                  <a:srgbClr val="1E3546"/>
                </a:solidFill>
                <a:latin typeface="Mercury"/>
                <a:cs typeface="Mercury"/>
              </a:rPr>
              <a:t>LED Lightbar Push </a:t>
            </a:r>
            <a:r>
              <a:rPr sz="900" spc="-5" dirty="0">
                <a:solidFill>
                  <a:srgbClr val="1E3546"/>
                </a:solidFill>
                <a:latin typeface="Mercury"/>
                <a:cs typeface="Mercury"/>
              </a:rPr>
              <a:t>Bumpers </a:t>
            </a:r>
            <a:r>
              <a:rPr sz="900" dirty="0">
                <a:solidFill>
                  <a:srgbClr val="1E3546"/>
                </a:solidFill>
                <a:latin typeface="Mercury"/>
                <a:cs typeface="Mercury"/>
              </a:rPr>
              <a:t>or utilize  their </a:t>
            </a:r>
            <a:r>
              <a:rPr sz="900" spc="-5" dirty="0">
                <a:solidFill>
                  <a:srgbClr val="1E3546"/>
                </a:solidFill>
                <a:latin typeface="Mercury"/>
                <a:cs typeface="Mercury"/>
              </a:rPr>
              <a:t>own preferred </a:t>
            </a:r>
            <a:r>
              <a:rPr sz="900" dirty="0">
                <a:solidFill>
                  <a:srgbClr val="1E3546"/>
                </a:solidFill>
                <a:latin typeface="Mercury"/>
                <a:cs typeface="Mercury"/>
              </a:rPr>
              <a:t>lighting using our pre-drilled slots and holes which accommodate  the </a:t>
            </a:r>
            <a:r>
              <a:rPr sz="900" spc="-5" dirty="0">
                <a:solidFill>
                  <a:srgbClr val="1E3546"/>
                </a:solidFill>
                <a:latin typeface="Mercury"/>
                <a:cs typeface="Mercury"/>
              </a:rPr>
              <a:t>most </a:t>
            </a:r>
            <a:r>
              <a:rPr sz="900" dirty="0">
                <a:solidFill>
                  <a:srgbClr val="1E3546"/>
                </a:solidFill>
                <a:latin typeface="Mercury"/>
                <a:cs typeface="Mercury"/>
              </a:rPr>
              <a:t>popular mounting patterns in the</a:t>
            </a:r>
            <a:r>
              <a:rPr sz="900" spc="-40" dirty="0">
                <a:solidFill>
                  <a:srgbClr val="1E3546"/>
                </a:solidFill>
                <a:latin typeface="Mercury"/>
                <a:cs typeface="Mercury"/>
              </a:rPr>
              <a:t> </a:t>
            </a:r>
            <a:r>
              <a:rPr sz="900" spc="-15" dirty="0">
                <a:solidFill>
                  <a:srgbClr val="1E3546"/>
                </a:solidFill>
                <a:latin typeface="Mercury"/>
                <a:cs typeface="Mercury"/>
              </a:rPr>
              <a:t>industry.</a:t>
            </a:r>
            <a:endParaRPr sz="900">
              <a:latin typeface="Mercury"/>
              <a:cs typeface="Mercury"/>
            </a:endParaRPr>
          </a:p>
        </p:txBody>
      </p:sp>
      <p:sp>
        <p:nvSpPr>
          <p:cNvPr id="7" name="object 7"/>
          <p:cNvSpPr/>
          <p:nvPr/>
        </p:nvSpPr>
        <p:spPr>
          <a:xfrm>
            <a:off x="457200" y="2157983"/>
            <a:ext cx="2244763" cy="210446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57200" y="4262475"/>
            <a:ext cx="2245360" cy="154305"/>
          </a:xfrm>
          <a:prstGeom prst="rect">
            <a:avLst/>
          </a:prstGeom>
          <a:solidFill>
            <a:srgbClr val="006FA0"/>
          </a:solidFill>
        </p:spPr>
        <p:txBody>
          <a:bodyPr vert="horz" wrap="square" lIns="0" tIns="9525" rIns="0" bIns="0" rtlCol="0">
            <a:spAutoFit/>
          </a:bodyPr>
          <a:lstStyle/>
          <a:p>
            <a:pPr marL="56515">
              <a:lnSpc>
                <a:spcPct val="100000"/>
              </a:lnSpc>
              <a:spcBef>
                <a:spcPts val="75"/>
              </a:spcBef>
            </a:pPr>
            <a:r>
              <a:rPr sz="800" spc="15" dirty="0">
                <a:solidFill>
                  <a:srgbClr val="FFFFFF"/>
                </a:solidFill>
                <a:latin typeface="Gotham-Book"/>
                <a:cs typeface="Gotham-Book"/>
              </a:rPr>
              <a:t>PRO-GARD PUSH</a:t>
            </a:r>
            <a:r>
              <a:rPr sz="800" spc="-10" dirty="0">
                <a:solidFill>
                  <a:srgbClr val="FFFFFF"/>
                </a:solidFill>
                <a:latin typeface="Gotham-Book"/>
                <a:cs typeface="Gotham-Book"/>
              </a:rPr>
              <a:t> </a:t>
            </a:r>
            <a:r>
              <a:rPr sz="800" spc="20" dirty="0">
                <a:solidFill>
                  <a:srgbClr val="FFFFFF"/>
                </a:solidFill>
                <a:latin typeface="Gotham-Book"/>
                <a:cs typeface="Gotham-Book"/>
              </a:rPr>
              <a:t>BUMPER</a:t>
            </a:r>
            <a:endParaRPr sz="800">
              <a:latin typeface="Gotham-Book"/>
              <a:cs typeface="Gotham-Book"/>
            </a:endParaRPr>
          </a:p>
        </p:txBody>
      </p:sp>
      <p:sp>
        <p:nvSpPr>
          <p:cNvPr id="9" name="object 9"/>
          <p:cNvSpPr txBox="1"/>
          <p:nvPr/>
        </p:nvSpPr>
        <p:spPr>
          <a:xfrm>
            <a:off x="501192" y="4444822"/>
            <a:ext cx="2092325" cy="210185"/>
          </a:xfrm>
          <a:prstGeom prst="rect">
            <a:avLst/>
          </a:prstGeom>
        </p:spPr>
        <p:txBody>
          <a:bodyPr vert="horz" wrap="square" lIns="0" tIns="0" rIns="0" bIns="0" rtlCol="0">
            <a:spAutoFit/>
          </a:bodyPr>
          <a:lstStyle/>
          <a:p>
            <a:pPr marL="12700" marR="5080">
              <a:lnSpc>
                <a:spcPts val="800"/>
              </a:lnSpc>
            </a:pPr>
            <a:r>
              <a:rPr sz="700" spc="5" dirty="0">
                <a:solidFill>
                  <a:srgbClr val="223C6D"/>
                </a:solidFill>
                <a:latin typeface="Gotham-Book"/>
                <a:cs typeface="Gotham-Book"/>
              </a:rPr>
              <a:t>Howard </a:t>
            </a:r>
            <a:r>
              <a:rPr sz="700" spc="15" dirty="0">
                <a:solidFill>
                  <a:srgbClr val="223C6D"/>
                </a:solidFill>
                <a:latin typeface="Gotham-Book"/>
                <a:cs typeface="Gotham-Book"/>
              </a:rPr>
              <a:t>Eliminator outfitted with </a:t>
            </a:r>
            <a:r>
              <a:rPr sz="700" dirty="0">
                <a:solidFill>
                  <a:srgbClr val="223C6D"/>
                </a:solidFill>
                <a:latin typeface="Gotham-Book"/>
                <a:cs typeface="Gotham-Book"/>
              </a:rPr>
              <a:t>a </a:t>
            </a:r>
            <a:r>
              <a:rPr sz="700" spc="10" dirty="0">
                <a:solidFill>
                  <a:srgbClr val="223C6D"/>
                </a:solidFill>
                <a:latin typeface="Gotham-Book"/>
                <a:cs typeface="Gotham-Book"/>
              </a:rPr>
              <a:t>Pro-Gard  </a:t>
            </a:r>
            <a:r>
              <a:rPr sz="700" spc="15" dirty="0">
                <a:solidFill>
                  <a:srgbClr val="223C6D"/>
                </a:solidFill>
                <a:latin typeface="Gotham-Book"/>
                <a:cs typeface="Gotham-Book"/>
              </a:rPr>
              <a:t>Push</a:t>
            </a:r>
            <a:r>
              <a:rPr sz="700" spc="-65" dirty="0">
                <a:solidFill>
                  <a:srgbClr val="223C6D"/>
                </a:solidFill>
                <a:latin typeface="Gotham-Book"/>
                <a:cs typeface="Gotham-Book"/>
              </a:rPr>
              <a:t> </a:t>
            </a:r>
            <a:r>
              <a:rPr sz="700" spc="20" dirty="0">
                <a:solidFill>
                  <a:srgbClr val="223C6D"/>
                </a:solidFill>
                <a:latin typeface="Gotham-Book"/>
                <a:cs typeface="Gotham-Book"/>
              </a:rPr>
              <a:t>Bumper</a:t>
            </a:r>
            <a:endParaRPr sz="700">
              <a:latin typeface="Gotham-Book"/>
              <a:cs typeface="Gotham-Book"/>
            </a:endParaRPr>
          </a:p>
        </p:txBody>
      </p:sp>
      <p:sp>
        <p:nvSpPr>
          <p:cNvPr id="10" name="object 10"/>
          <p:cNvSpPr/>
          <p:nvPr/>
        </p:nvSpPr>
        <p:spPr>
          <a:xfrm>
            <a:off x="3026664" y="2171877"/>
            <a:ext cx="1262392" cy="26499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17079"/>
            <a:ext cx="7772400" cy="474980"/>
          </a:xfrm>
          <a:custGeom>
            <a:avLst/>
            <a:gdLst/>
            <a:ahLst/>
            <a:cxnLst/>
            <a:rect l="l" t="t" r="r" b="b"/>
            <a:pathLst>
              <a:path w="7772400" h="474980">
                <a:moveTo>
                  <a:pt x="0" y="474510"/>
                </a:moveTo>
                <a:lnTo>
                  <a:pt x="7772400" y="474510"/>
                </a:lnTo>
                <a:lnTo>
                  <a:pt x="7772400" y="0"/>
                </a:lnTo>
                <a:lnTo>
                  <a:pt x="0" y="0"/>
                </a:lnTo>
                <a:lnTo>
                  <a:pt x="0" y="474510"/>
                </a:lnTo>
                <a:close/>
              </a:path>
            </a:pathLst>
          </a:custGeom>
          <a:solidFill>
            <a:srgbClr val="1E3546"/>
          </a:solidFill>
        </p:spPr>
        <p:txBody>
          <a:bodyPr wrap="square" lIns="0" tIns="0" rIns="0" bIns="0" rtlCol="0"/>
          <a:lstStyle/>
          <a:p>
            <a:endParaRPr/>
          </a:p>
        </p:txBody>
      </p:sp>
      <p:sp>
        <p:nvSpPr>
          <p:cNvPr id="3" name="object 3"/>
          <p:cNvSpPr/>
          <p:nvPr/>
        </p:nvSpPr>
        <p:spPr>
          <a:xfrm>
            <a:off x="6285886" y="838194"/>
            <a:ext cx="1029309" cy="102932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44500" y="1121558"/>
            <a:ext cx="5626735" cy="419100"/>
          </a:xfrm>
          <a:prstGeom prst="rect">
            <a:avLst/>
          </a:prstGeom>
        </p:spPr>
        <p:txBody>
          <a:bodyPr vert="horz" wrap="square" lIns="0" tIns="0" rIns="0" bIns="0" rtlCol="0">
            <a:spAutoFit/>
          </a:bodyPr>
          <a:lstStyle/>
          <a:p>
            <a:pPr marL="12700">
              <a:lnSpc>
                <a:spcPct val="100000"/>
              </a:lnSpc>
            </a:pPr>
            <a:r>
              <a:rPr sz="2500" dirty="0">
                <a:solidFill>
                  <a:srgbClr val="FFFFFF"/>
                </a:solidFill>
                <a:latin typeface="Hoefler Text"/>
                <a:cs typeface="Hoefler Text"/>
              </a:rPr>
              <a:t>push bumpers, lightbars, </a:t>
            </a:r>
            <a:r>
              <a:rPr sz="2500" spc="-5" dirty="0">
                <a:solidFill>
                  <a:srgbClr val="FFFFFF"/>
                </a:solidFill>
                <a:latin typeface="Hoefler Text"/>
                <a:cs typeface="Hoefler Text"/>
              </a:rPr>
              <a:t>printers </a:t>
            </a:r>
            <a:r>
              <a:rPr sz="2500" dirty="0">
                <a:solidFill>
                  <a:srgbClr val="FFFFFF"/>
                </a:solidFill>
                <a:latin typeface="Hoefler Text"/>
                <a:cs typeface="Hoefler Text"/>
              </a:rPr>
              <a:t>&amp;</a:t>
            </a:r>
            <a:r>
              <a:rPr sz="2500" spc="-95" dirty="0">
                <a:solidFill>
                  <a:srgbClr val="FFFFFF"/>
                </a:solidFill>
                <a:latin typeface="Hoefler Text"/>
                <a:cs typeface="Hoefler Text"/>
              </a:rPr>
              <a:t> </a:t>
            </a:r>
            <a:r>
              <a:rPr sz="2500" dirty="0">
                <a:solidFill>
                  <a:srgbClr val="FFFFFF"/>
                </a:solidFill>
                <a:latin typeface="Hoefler Text"/>
                <a:cs typeface="Hoefler Text"/>
              </a:rPr>
              <a:t>sirens</a:t>
            </a:r>
            <a:endParaRPr sz="2500">
              <a:latin typeface="Hoefler Text"/>
              <a:cs typeface="Hoefler Text"/>
            </a:endParaRPr>
          </a:p>
        </p:txBody>
      </p:sp>
      <p:sp>
        <p:nvSpPr>
          <p:cNvPr id="5" name="object 5"/>
          <p:cNvSpPr txBox="1"/>
          <p:nvPr/>
        </p:nvSpPr>
        <p:spPr>
          <a:xfrm>
            <a:off x="3013872" y="5231079"/>
            <a:ext cx="4312285" cy="1211580"/>
          </a:xfrm>
          <a:prstGeom prst="rect">
            <a:avLst/>
          </a:prstGeom>
        </p:spPr>
        <p:txBody>
          <a:bodyPr vert="horz" wrap="square" lIns="0" tIns="0" rIns="0" bIns="0" rtlCol="0">
            <a:spAutoFit/>
          </a:bodyPr>
          <a:lstStyle/>
          <a:p>
            <a:pPr marL="12700">
              <a:lnSpc>
                <a:spcPct val="100000"/>
              </a:lnSpc>
            </a:pPr>
            <a:r>
              <a:rPr sz="1400" dirty="0">
                <a:solidFill>
                  <a:srgbClr val="006FA0"/>
                </a:solidFill>
                <a:latin typeface="Gotham-Book"/>
                <a:cs typeface="Gotham-Book"/>
              </a:rPr>
              <a:t>LIGHTBARS</a:t>
            </a:r>
            <a:endParaRPr sz="1400">
              <a:latin typeface="Gotham-Book"/>
              <a:cs typeface="Gotham-Book"/>
            </a:endParaRPr>
          </a:p>
          <a:p>
            <a:pPr>
              <a:lnSpc>
                <a:spcPct val="100000"/>
              </a:lnSpc>
              <a:spcBef>
                <a:spcPts val="25"/>
              </a:spcBef>
            </a:pPr>
            <a:endParaRPr sz="1300">
              <a:latin typeface="Times New Roman"/>
              <a:cs typeface="Times New Roman"/>
            </a:endParaRPr>
          </a:p>
          <a:p>
            <a:pPr marL="12700">
              <a:lnSpc>
                <a:spcPct val="100000"/>
              </a:lnSpc>
            </a:pPr>
            <a:r>
              <a:rPr sz="900" b="1" dirty="0">
                <a:solidFill>
                  <a:srgbClr val="1E3546"/>
                </a:solidFill>
                <a:latin typeface="Gotham"/>
                <a:cs typeface="Gotham"/>
              </a:rPr>
              <a:t>EDGE </a:t>
            </a:r>
            <a:r>
              <a:rPr sz="900" b="1" dirty="0">
                <a:solidFill>
                  <a:srgbClr val="006FA0"/>
                </a:solidFill>
                <a:latin typeface="Gotham"/>
                <a:cs typeface="Gotham"/>
              </a:rPr>
              <a:t>| </a:t>
            </a:r>
            <a:r>
              <a:rPr sz="900" b="1" spc="-35" dirty="0">
                <a:solidFill>
                  <a:srgbClr val="1E3546"/>
                </a:solidFill>
                <a:latin typeface="Gotham"/>
                <a:cs typeface="Gotham"/>
              </a:rPr>
              <a:t>DELTA </a:t>
            </a:r>
            <a:r>
              <a:rPr sz="900" b="1" dirty="0">
                <a:solidFill>
                  <a:srgbClr val="006FA0"/>
                </a:solidFill>
                <a:latin typeface="Gotham"/>
                <a:cs typeface="Gotham"/>
              </a:rPr>
              <a:t>| </a:t>
            </a:r>
            <a:r>
              <a:rPr sz="900" b="1" spc="-10" dirty="0">
                <a:solidFill>
                  <a:srgbClr val="1E3546"/>
                </a:solidFill>
                <a:latin typeface="Gotham"/>
                <a:cs typeface="Gotham"/>
              </a:rPr>
              <a:t>LEGACY </a:t>
            </a:r>
            <a:r>
              <a:rPr sz="900" b="1" dirty="0">
                <a:solidFill>
                  <a:srgbClr val="006FA0"/>
                </a:solidFill>
                <a:latin typeface="Gotham"/>
                <a:cs typeface="Gotham"/>
              </a:rPr>
              <a:t>| </a:t>
            </a:r>
            <a:r>
              <a:rPr sz="900" b="1" dirty="0">
                <a:solidFill>
                  <a:srgbClr val="1E3546"/>
                </a:solidFill>
                <a:latin typeface="Gotham"/>
                <a:cs typeface="Gotham"/>
              </a:rPr>
              <a:t>LIBERTY </a:t>
            </a:r>
            <a:r>
              <a:rPr sz="900" b="1" dirty="0">
                <a:solidFill>
                  <a:srgbClr val="006FA0"/>
                </a:solidFill>
                <a:latin typeface="Gotham"/>
                <a:cs typeface="Gotham"/>
              </a:rPr>
              <a:t>| </a:t>
            </a:r>
            <a:r>
              <a:rPr sz="900" b="1" spc="-5" dirty="0">
                <a:solidFill>
                  <a:srgbClr val="1E3546"/>
                </a:solidFill>
                <a:latin typeface="Gotham"/>
                <a:cs typeface="Gotham"/>
              </a:rPr>
              <a:t>JUSTICE </a:t>
            </a:r>
            <a:r>
              <a:rPr sz="900" b="1" dirty="0">
                <a:solidFill>
                  <a:srgbClr val="006FA0"/>
                </a:solidFill>
                <a:latin typeface="Gotham"/>
                <a:cs typeface="Gotham"/>
              </a:rPr>
              <a:t>| </a:t>
            </a:r>
            <a:r>
              <a:rPr sz="900" b="1" spc="-5" dirty="0">
                <a:solidFill>
                  <a:srgbClr val="1E3546"/>
                </a:solidFill>
                <a:latin typeface="Gotham"/>
                <a:cs typeface="Gotham"/>
              </a:rPr>
              <a:t>CENTURY </a:t>
            </a:r>
            <a:r>
              <a:rPr sz="900" b="1" dirty="0">
                <a:solidFill>
                  <a:srgbClr val="006FA0"/>
                </a:solidFill>
                <a:latin typeface="Gotham"/>
                <a:cs typeface="Gotham"/>
              </a:rPr>
              <a:t>|</a:t>
            </a:r>
            <a:r>
              <a:rPr sz="900" b="1" spc="-10" dirty="0">
                <a:solidFill>
                  <a:srgbClr val="006FA0"/>
                </a:solidFill>
                <a:latin typeface="Gotham"/>
                <a:cs typeface="Gotham"/>
              </a:rPr>
              <a:t> </a:t>
            </a:r>
            <a:r>
              <a:rPr sz="900" b="1" spc="-10" dirty="0">
                <a:solidFill>
                  <a:srgbClr val="1E3546"/>
                </a:solidFill>
                <a:latin typeface="Gotham"/>
                <a:cs typeface="Gotham"/>
              </a:rPr>
              <a:t>TOWMANS</a:t>
            </a:r>
            <a:endParaRPr sz="900">
              <a:latin typeface="Gotham"/>
              <a:cs typeface="Gotham"/>
            </a:endParaRPr>
          </a:p>
          <a:p>
            <a:pPr marL="12700" marR="5080">
              <a:lnSpc>
                <a:spcPct val="101800"/>
              </a:lnSpc>
              <a:spcBef>
                <a:spcPts val="700"/>
              </a:spcBef>
            </a:pPr>
            <a:r>
              <a:rPr sz="900" spc="-5" dirty="0">
                <a:solidFill>
                  <a:srgbClr val="1E3546"/>
                </a:solidFill>
                <a:latin typeface="Mercury"/>
                <a:cs typeface="Mercury"/>
              </a:rPr>
              <a:t>Emergency </a:t>
            </a:r>
            <a:r>
              <a:rPr sz="900" dirty="0">
                <a:solidFill>
                  <a:srgbClr val="1E3546"/>
                </a:solidFill>
                <a:latin typeface="Mercury"/>
                <a:cs typeface="Mercury"/>
              </a:rPr>
              <a:t>lighting gets attention! </a:t>
            </a:r>
            <a:r>
              <a:rPr sz="900" spc="-20" dirty="0">
                <a:solidFill>
                  <a:srgbClr val="1E3546"/>
                </a:solidFill>
                <a:latin typeface="Mercury"/>
                <a:cs typeface="Mercury"/>
              </a:rPr>
              <a:t>For </a:t>
            </a:r>
            <a:r>
              <a:rPr sz="900" dirty="0">
                <a:solidFill>
                  <a:srgbClr val="1E3546"/>
                </a:solidFill>
                <a:latin typeface="Mercury"/>
                <a:cs typeface="Mercury"/>
              </a:rPr>
              <a:t>police and </a:t>
            </a:r>
            <a:r>
              <a:rPr sz="900" spc="-10" dirty="0">
                <a:solidFill>
                  <a:srgbClr val="1E3546"/>
                </a:solidFill>
                <a:latin typeface="Mercury"/>
                <a:cs typeface="Mercury"/>
              </a:rPr>
              <a:t>fire </a:t>
            </a:r>
            <a:r>
              <a:rPr sz="900" spc="-5" dirty="0">
                <a:solidFill>
                  <a:srgbClr val="1E3546"/>
                </a:solidFill>
                <a:latin typeface="Mercury"/>
                <a:cs typeface="Mercury"/>
              </a:rPr>
              <a:t>departments, ambulances, </a:t>
            </a:r>
            <a:r>
              <a:rPr sz="900" dirty="0">
                <a:solidFill>
                  <a:srgbClr val="1E3546"/>
                </a:solidFill>
                <a:latin typeface="Mercury"/>
                <a:cs typeface="Mercury"/>
              </a:rPr>
              <a:t>and  public safety agencies it is </a:t>
            </a:r>
            <a:r>
              <a:rPr sz="900" spc="-5" dirty="0">
                <a:solidFill>
                  <a:srgbClr val="1E3546"/>
                </a:solidFill>
                <a:latin typeface="Mercury"/>
                <a:cs typeface="Mercury"/>
              </a:rPr>
              <a:t>indispensable. From </a:t>
            </a:r>
            <a:r>
              <a:rPr sz="900" dirty="0">
                <a:solidFill>
                  <a:srgbClr val="1E3546"/>
                </a:solidFill>
                <a:latin typeface="Mercury"/>
                <a:cs typeface="Mercury"/>
              </a:rPr>
              <a:t>full-size light bars with </a:t>
            </a:r>
            <a:r>
              <a:rPr sz="900" spc="-5" dirty="0">
                <a:solidFill>
                  <a:srgbClr val="1E3546"/>
                </a:solidFill>
                <a:latin typeface="Mercury"/>
                <a:cs typeface="Mercury"/>
              </a:rPr>
              <a:t>varying configura-  </a:t>
            </a:r>
            <a:r>
              <a:rPr sz="900" dirty="0">
                <a:solidFill>
                  <a:srgbClr val="1E3546"/>
                </a:solidFill>
                <a:latin typeface="Mercury"/>
                <a:cs typeface="Mercury"/>
              </a:rPr>
              <a:t>tions and </a:t>
            </a:r>
            <a:r>
              <a:rPr sz="900" spc="-5" dirty="0">
                <a:solidFill>
                  <a:srgbClr val="1E3546"/>
                </a:solidFill>
                <a:latin typeface="Mercury"/>
                <a:cs typeface="Mercury"/>
              </a:rPr>
              <a:t>programmable flash </a:t>
            </a:r>
            <a:r>
              <a:rPr sz="900" dirty="0">
                <a:solidFill>
                  <a:srgbClr val="1E3546"/>
                </a:solidFill>
                <a:latin typeface="Mercury"/>
                <a:cs typeface="Mercury"/>
              </a:rPr>
              <a:t>patterns to dash, </a:t>
            </a:r>
            <a:r>
              <a:rPr sz="900" spc="-5" dirty="0">
                <a:solidFill>
                  <a:srgbClr val="1E3546"/>
                </a:solidFill>
                <a:latin typeface="Mercury"/>
                <a:cs typeface="Mercury"/>
              </a:rPr>
              <a:t>grille, </a:t>
            </a:r>
            <a:r>
              <a:rPr sz="900" dirty="0">
                <a:solidFill>
                  <a:srgbClr val="1E3546"/>
                </a:solidFill>
                <a:latin typeface="Mercury"/>
                <a:cs typeface="Mercury"/>
              </a:rPr>
              <a:t>and </a:t>
            </a:r>
            <a:r>
              <a:rPr sz="900" spc="-5" dirty="0">
                <a:solidFill>
                  <a:srgbClr val="1E3546"/>
                </a:solidFill>
                <a:latin typeface="Mercury"/>
                <a:cs typeface="Mercury"/>
              </a:rPr>
              <a:t>strobe lights, </a:t>
            </a:r>
            <a:r>
              <a:rPr sz="900" dirty="0">
                <a:solidFill>
                  <a:srgbClr val="1E3546"/>
                </a:solidFill>
                <a:latin typeface="Mercury"/>
                <a:cs typeface="Mercury"/>
              </a:rPr>
              <a:t>Whelen </a:t>
            </a:r>
            <a:r>
              <a:rPr sz="900" spc="-5" dirty="0">
                <a:solidFill>
                  <a:srgbClr val="1E3546"/>
                </a:solidFill>
                <a:latin typeface="Mercury"/>
                <a:cs typeface="Mercury"/>
              </a:rPr>
              <a:t>products  deliver </a:t>
            </a:r>
            <a:r>
              <a:rPr sz="900" dirty="0">
                <a:solidFill>
                  <a:srgbClr val="1E3546"/>
                </a:solidFill>
                <a:latin typeface="Mercury"/>
                <a:cs typeface="Mercury"/>
              </a:rPr>
              <a:t>the </a:t>
            </a:r>
            <a:r>
              <a:rPr sz="900" spc="-5" dirty="0">
                <a:solidFill>
                  <a:srgbClr val="1E3546"/>
                </a:solidFill>
                <a:latin typeface="Mercury"/>
                <a:cs typeface="Mercury"/>
              </a:rPr>
              <a:t>reliability </a:t>
            </a:r>
            <a:r>
              <a:rPr sz="900" dirty="0">
                <a:solidFill>
                  <a:srgbClr val="1E3546"/>
                </a:solidFill>
                <a:latin typeface="Mercury"/>
                <a:cs typeface="Mercury"/>
              </a:rPr>
              <a:t>and performance necessary to do the job</a:t>
            </a:r>
            <a:r>
              <a:rPr sz="900" spc="-15" dirty="0">
                <a:solidFill>
                  <a:srgbClr val="1E3546"/>
                </a:solidFill>
                <a:latin typeface="Mercury"/>
                <a:cs typeface="Mercury"/>
              </a:rPr>
              <a:t> </a:t>
            </a:r>
            <a:r>
              <a:rPr sz="900" dirty="0">
                <a:solidFill>
                  <a:srgbClr val="1E3546"/>
                </a:solidFill>
                <a:latin typeface="Mercury"/>
                <a:cs typeface="Mercury"/>
              </a:rPr>
              <a:t>right.</a:t>
            </a:r>
            <a:endParaRPr sz="900">
              <a:latin typeface="Mercury"/>
              <a:cs typeface="Mercury"/>
            </a:endParaRPr>
          </a:p>
        </p:txBody>
      </p:sp>
      <p:sp>
        <p:nvSpPr>
          <p:cNvPr id="6" name="object 6"/>
          <p:cNvSpPr txBox="1"/>
          <p:nvPr/>
        </p:nvSpPr>
        <p:spPr>
          <a:xfrm>
            <a:off x="3013872" y="2559505"/>
            <a:ext cx="4312920" cy="1211580"/>
          </a:xfrm>
          <a:prstGeom prst="rect">
            <a:avLst/>
          </a:prstGeom>
        </p:spPr>
        <p:txBody>
          <a:bodyPr vert="horz" wrap="square" lIns="0" tIns="0" rIns="0" bIns="0" rtlCol="0">
            <a:spAutoFit/>
          </a:bodyPr>
          <a:lstStyle/>
          <a:p>
            <a:pPr marL="12700">
              <a:lnSpc>
                <a:spcPct val="100000"/>
              </a:lnSpc>
            </a:pPr>
            <a:r>
              <a:rPr sz="1400" dirty="0">
                <a:solidFill>
                  <a:srgbClr val="006FA0"/>
                </a:solidFill>
                <a:latin typeface="Gotham-Book"/>
                <a:cs typeface="Gotham-Book"/>
              </a:rPr>
              <a:t>SIRENS</a:t>
            </a:r>
            <a:endParaRPr sz="1400">
              <a:latin typeface="Gotham-Book"/>
              <a:cs typeface="Gotham-Book"/>
            </a:endParaRPr>
          </a:p>
          <a:p>
            <a:pPr>
              <a:lnSpc>
                <a:spcPct val="100000"/>
              </a:lnSpc>
              <a:spcBef>
                <a:spcPts val="25"/>
              </a:spcBef>
            </a:pPr>
            <a:endParaRPr sz="1300">
              <a:latin typeface="Times New Roman"/>
              <a:cs typeface="Times New Roman"/>
            </a:endParaRPr>
          </a:p>
          <a:p>
            <a:pPr marL="12700">
              <a:lnSpc>
                <a:spcPct val="100000"/>
              </a:lnSpc>
            </a:pPr>
            <a:r>
              <a:rPr sz="900" b="1" dirty="0">
                <a:solidFill>
                  <a:srgbClr val="1E3546"/>
                </a:solidFill>
                <a:latin typeface="Gotham"/>
                <a:cs typeface="Gotham"/>
              </a:rPr>
              <a:t>EDGE </a:t>
            </a:r>
            <a:r>
              <a:rPr sz="900" b="1" dirty="0">
                <a:solidFill>
                  <a:srgbClr val="006FA0"/>
                </a:solidFill>
                <a:latin typeface="Gotham"/>
                <a:cs typeface="Gotham"/>
              </a:rPr>
              <a:t>| </a:t>
            </a:r>
            <a:r>
              <a:rPr sz="900" b="1" spc="-35" dirty="0">
                <a:solidFill>
                  <a:srgbClr val="1E3546"/>
                </a:solidFill>
                <a:latin typeface="Gotham"/>
                <a:cs typeface="Gotham"/>
              </a:rPr>
              <a:t>DELTA </a:t>
            </a:r>
            <a:r>
              <a:rPr sz="900" b="1" dirty="0">
                <a:solidFill>
                  <a:srgbClr val="006FA0"/>
                </a:solidFill>
                <a:latin typeface="Gotham"/>
                <a:cs typeface="Gotham"/>
              </a:rPr>
              <a:t>| </a:t>
            </a:r>
            <a:r>
              <a:rPr sz="900" b="1" spc="-10" dirty="0">
                <a:solidFill>
                  <a:srgbClr val="1E3546"/>
                </a:solidFill>
                <a:latin typeface="Gotham"/>
                <a:cs typeface="Gotham"/>
              </a:rPr>
              <a:t>LEGACY </a:t>
            </a:r>
            <a:r>
              <a:rPr sz="900" b="1" dirty="0">
                <a:solidFill>
                  <a:srgbClr val="006FA0"/>
                </a:solidFill>
                <a:latin typeface="Gotham"/>
                <a:cs typeface="Gotham"/>
              </a:rPr>
              <a:t>| </a:t>
            </a:r>
            <a:r>
              <a:rPr sz="900" b="1" dirty="0">
                <a:solidFill>
                  <a:srgbClr val="1E3546"/>
                </a:solidFill>
                <a:latin typeface="Gotham"/>
                <a:cs typeface="Gotham"/>
              </a:rPr>
              <a:t>LIBERTY </a:t>
            </a:r>
            <a:r>
              <a:rPr sz="900" b="1" dirty="0">
                <a:solidFill>
                  <a:srgbClr val="006FA0"/>
                </a:solidFill>
                <a:latin typeface="Gotham"/>
                <a:cs typeface="Gotham"/>
              </a:rPr>
              <a:t>| </a:t>
            </a:r>
            <a:r>
              <a:rPr sz="900" b="1" spc="-5" dirty="0">
                <a:solidFill>
                  <a:srgbClr val="1E3546"/>
                </a:solidFill>
                <a:latin typeface="Gotham"/>
                <a:cs typeface="Gotham"/>
              </a:rPr>
              <a:t>JUSTICE </a:t>
            </a:r>
            <a:r>
              <a:rPr sz="900" b="1" dirty="0">
                <a:solidFill>
                  <a:srgbClr val="006FA0"/>
                </a:solidFill>
                <a:latin typeface="Gotham"/>
                <a:cs typeface="Gotham"/>
              </a:rPr>
              <a:t>| </a:t>
            </a:r>
            <a:r>
              <a:rPr sz="900" b="1" spc="-5" dirty="0">
                <a:solidFill>
                  <a:srgbClr val="1E3546"/>
                </a:solidFill>
                <a:latin typeface="Gotham"/>
                <a:cs typeface="Gotham"/>
              </a:rPr>
              <a:t>CENTURY </a:t>
            </a:r>
            <a:r>
              <a:rPr sz="900" b="1" dirty="0">
                <a:solidFill>
                  <a:srgbClr val="006FA0"/>
                </a:solidFill>
                <a:latin typeface="Gotham"/>
                <a:cs typeface="Gotham"/>
              </a:rPr>
              <a:t>|</a:t>
            </a:r>
            <a:r>
              <a:rPr sz="900" b="1" spc="-10" dirty="0">
                <a:solidFill>
                  <a:srgbClr val="006FA0"/>
                </a:solidFill>
                <a:latin typeface="Gotham"/>
                <a:cs typeface="Gotham"/>
              </a:rPr>
              <a:t> </a:t>
            </a:r>
            <a:r>
              <a:rPr sz="900" b="1" spc="-10" dirty="0">
                <a:solidFill>
                  <a:srgbClr val="1E3546"/>
                </a:solidFill>
                <a:latin typeface="Gotham"/>
                <a:cs typeface="Gotham"/>
              </a:rPr>
              <a:t>TOWMANS</a:t>
            </a:r>
            <a:endParaRPr sz="900">
              <a:latin typeface="Gotham"/>
              <a:cs typeface="Gotham"/>
            </a:endParaRPr>
          </a:p>
          <a:p>
            <a:pPr marL="12700" marR="5080">
              <a:lnSpc>
                <a:spcPct val="101800"/>
              </a:lnSpc>
              <a:spcBef>
                <a:spcPts val="700"/>
              </a:spcBef>
            </a:pPr>
            <a:r>
              <a:rPr sz="900" dirty="0">
                <a:solidFill>
                  <a:srgbClr val="1E3546"/>
                </a:solidFill>
                <a:latin typeface="Mercury"/>
                <a:cs typeface="Mercury"/>
              </a:rPr>
              <a:t>Signal </a:t>
            </a:r>
            <a:r>
              <a:rPr sz="900" spc="-5" dirty="0">
                <a:solidFill>
                  <a:srgbClr val="1E3546"/>
                </a:solidFill>
                <a:latin typeface="Mercury"/>
                <a:cs typeface="Mercury"/>
              </a:rPr>
              <a:t>your presence </a:t>
            </a:r>
            <a:r>
              <a:rPr sz="900" dirty="0">
                <a:solidFill>
                  <a:srgbClr val="1E3546"/>
                </a:solidFill>
                <a:latin typeface="Mercury"/>
                <a:cs typeface="Mercury"/>
              </a:rPr>
              <a:t>with </a:t>
            </a:r>
            <a:r>
              <a:rPr sz="900" spc="-5" dirty="0">
                <a:solidFill>
                  <a:srgbClr val="1E3546"/>
                </a:solidFill>
                <a:latin typeface="Mercury"/>
                <a:cs typeface="Mercury"/>
              </a:rPr>
              <a:t>powerful, long-lasting vehicle sirens. </a:t>
            </a:r>
            <a:r>
              <a:rPr sz="900" spc="-15" dirty="0">
                <a:solidFill>
                  <a:srgbClr val="1E3546"/>
                </a:solidFill>
                <a:latin typeface="Mercury"/>
                <a:cs typeface="Mercury"/>
              </a:rPr>
              <a:t>For </a:t>
            </a:r>
            <a:r>
              <a:rPr sz="900" spc="-10" dirty="0">
                <a:solidFill>
                  <a:srgbClr val="1E3546"/>
                </a:solidFill>
                <a:latin typeface="Mercury"/>
                <a:cs typeface="Mercury"/>
              </a:rPr>
              <a:t>law </a:t>
            </a:r>
            <a:r>
              <a:rPr sz="900" spc="-5" dirty="0">
                <a:solidFill>
                  <a:srgbClr val="1E3546"/>
                </a:solidFill>
                <a:latin typeface="Mercury"/>
                <a:cs typeface="Mercury"/>
              </a:rPr>
              <a:t>enforcement,  </a:t>
            </a:r>
            <a:r>
              <a:rPr sz="900" spc="-15" dirty="0">
                <a:solidFill>
                  <a:srgbClr val="1E3546"/>
                </a:solidFill>
                <a:latin typeface="Mercury"/>
                <a:cs typeface="Mercury"/>
              </a:rPr>
              <a:t>firefighter, </a:t>
            </a:r>
            <a:r>
              <a:rPr sz="900" spc="-5" dirty="0">
                <a:solidFill>
                  <a:srgbClr val="1E3546"/>
                </a:solidFill>
                <a:latin typeface="Mercury"/>
                <a:cs typeface="Mercury"/>
              </a:rPr>
              <a:t>emergency response, </a:t>
            </a:r>
            <a:r>
              <a:rPr sz="900" dirty="0">
                <a:solidFill>
                  <a:srgbClr val="1E3546"/>
                </a:solidFill>
                <a:latin typeface="Mercury"/>
                <a:cs typeface="Mercury"/>
              </a:rPr>
              <a:t>and public safety </a:t>
            </a:r>
            <a:r>
              <a:rPr sz="900" spc="-5" dirty="0">
                <a:solidFill>
                  <a:srgbClr val="1E3546"/>
                </a:solidFill>
                <a:latin typeface="Mercury"/>
                <a:cs typeface="Mercury"/>
              </a:rPr>
              <a:t>operations, </a:t>
            </a:r>
            <a:r>
              <a:rPr sz="900" dirty="0">
                <a:solidFill>
                  <a:srgbClr val="1E3546"/>
                </a:solidFill>
                <a:latin typeface="Mercury"/>
                <a:cs typeface="Mercury"/>
              </a:rPr>
              <a:t>audible </a:t>
            </a:r>
            <a:r>
              <a:rPr sz="900" spc="-5" dirty="0">
                <a:solidFill>
                  <a:srgbClr val="1E3546"/>
                </a:solidFill>
                <a:latin typeface="Mercury"/>
                <a:cs typeface="Mercury"/>
              </a:rPr>
              <a:t>warnings are key </a:t>
            </a:r>
            <a:r>
              <a:rPr sz="900" dirty="0">
                <a:solidFill>
                  <a:srgbClr val="1E3546"/>
                </a:solidFill>
                <a:latin typeface="Mercury"/>
                <a:cs typeface="Mercury"/>
              </a:rPr>
              <a:t>to  getting the job </a:t>
            </a:r>
            <a:r>
              <a:rPr sz="900" spc="-5" dirty="0">
                <a:solidFill>
                  <a:srgbClr val="1E3546"/>
                </a:solidFill>
                <a:latin typeface="Mercury"/>
                <a:cs typeface="Mercury"/>
              </a:rPr>
              <a:t>done. From traditional sirens </a:t>
            </a:r>
            <a:r>
              <a:rPr sz="900" dirty="0">
                <a:solidFill>
                  <a:srgbClr val="1E3546"/>
                </a:solidFill>
                <a:latin typeface="Mercury"/>
                <a:cs typeface="Mercury"/>
              </a:rPr>
              <a:t>to state-of-the-art </a:t>
            </a:r>
            <a:r>
              <a:rPr sz="900" spc="-5" dirty="0">
                <a:solidFill>
                  <a:srgbClr val="1E3546"/>
                </a:solidFill>
                <a:latin typeface="Mercury"/>
                <a:cs typeface="Mercury"/>
              </a:rPr>
              <a:t>Rumblers, </a:t>
            </a:r>
            <a:r>
              <a:rPr sz="900" dirty="0">
                <a:solidFill>
                  <a:srgbClr val="1E3546"/>
                </a:solidFill>
                <a:latin typeface="Mercury"/>
                <a:cs typeface="Mercury"/>
              </a:rPr>
              <a:t>the right </a:t>
            </a:r>
            <a:r>
              <a:rPr sz="900" spc="-5" dirty="0">
                <a:solidFill>
                  <a:srgbClr val="1E3546"/>
                </a:solidFill>
                <a:latin typeface="Mercury"/>
                <a:cs typeface="Mercury"/>
              </a:rPr>
              <a:t>siren  </a:t>
            </a:r>
            <a:r>
              <a:rPr sz="900" dirty="0">
                <a:solidFill>
                  <a:srgbClr val="1E3546"/>
                </a:solidFill>
                <a:latin typeface="Mercury"/>
                <a:cs typeface="Mercury"/>
              </a:rPr>
              <a:t>can </a:t>
            </a:r>
            <a:r>
              <a:rPr sz="900" spc="-5" dirty="0">
                <a:solidFill>
                  <a:srgbClr val="1E3546"/>
                </a:solidFill>
                <a:latin typeface="Mercury"/>
                <a:cs typeface="Mercury"/>
              </a:rPr>
              <a:t>dramatically increase traffic </a:t>
            </a:r>
            <a:r>
              <a:rPr sz="900" dirty="0">
                <a:solidFill>
                  <a:srgbClr val="1E3546"/>
                </a:solidFill>
                <a:latin typeface="Mercury"/>
                <a:cs typeface="Mercury"/>
              </a:rPr>
              <a:t>clearing capability and </a:t>
            </a:r>
            <a:r>
              <a:rPr sz="900" spc="-5" dirty="0">
                <a:solidFill>
                  <a:srgbClr val="1E3546"/>
                </a:solidFill>
                <a:latin typeface="Mercury"/>
                <a:cs typeface="Mercury"/>
              </a:rPr>
              <a:t>improve operator</a:t>
            </a:r>
            <a:r>
              <a:rPr sz="900" spc="55" dirty="0">
                <a:solidFill>
                  <a:srgbClr val="1E3546"/>
                </a:solidFill>
                <a:latin typeface="Mercury"/>
                <a:cs typeface="Mercury"/>
              </a:rPr>
              <a:t> </a:t>
            </a:r>
            <a:r>
              <a:rPr sz="900" spc="-15" dirty="0">
                <a:solidFill>
                  <a:srgbClr val="1E3546"/>
                </a:solidFill>
                <a:latin typeface="Mercury"/>
                <a:cs typeface="Mercury"/>
              </a:rPr>
              <a:t>safety.</a:t>
            </a:r>
            <a:endParaRPr sz="900">
              <a:latin typeface="Mercury"/>
              <a:cs typeface="Mercury"/>
            </a:endParaRPr>
          </a:p>
        </p:txBody>
      </p:sp>
      <p:sp>
        <p:nvSpPr>
          <p:cNvPr id="7" name="object 7"/>
          <p:cNvSpPr/>
          <p:nvPr/>
        </p:nvSpPr>
        <p:spPr>
          <a:xfrm>
            <a:off x="457200" y="2166213"/>
            <a:ext cx="2244763" cy="219971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4779721"/>
            <a:ext cx="2244763" cy="220505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395879" y="1677923"/>
            <a:ext cx="1052652" cy="120353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407408" y="4828032"/>
            <a:ext cx="2269896" cy="802157"/>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026851" y="2159698"/>
            <a:ext cx="1175324" cy="273862"/>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4583668" y="7461504"/>
            <a:ext cx="2072639" cy="976630"/>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735"/>
              </a:spcBef>
            </a:pPr>
            <a:r>
              <a:rPr sz="900" b="1" spc="-35" dirty="0">
                <a:solidFill>
                  <a:srgbClr val="1E3546"/>
                </a:solidFill>
                <a:latin typeface="Times New Roman"/>
                <a:cs typeface="Times New Roman"/>
              </a:rPr>
              <a:t>dJet</a:t>
            </a:r>
            <a:endParaRPr sz="900">
              <a:latin typeface="Times New Roman"/>
              <a:cs typeface="Times New Roman"/>
            </a:endParaRPr>
          </a:p>
        </p:txBody>
      </p:sp>
      <p:sp>
        <p:nvSpPr>
          <p:cNvPr id="13" name="object 13"/>
          <p:cNvSpPr txBox="1"/>
          <p:nvPr/>
        </p:nvSpPr>
        <p:spPr>
          <a:xfrm>
            <a:off x="3013871" y="7849311"/>
            <a:ext cx="4308475" cy="1490980"/>
          </a:xfrm>
          <a:prstGeom prst="rect">
            <a:avLst/>
          </a:prstGeom>
        </p:spPr>
        <p:txBody>
          <a:bodyPr vert="horz" wrap="square" lIns="0" tIns="0" rIns="0" bIns="0" rtlCol="0">
            <a:spAutoFit/>
          </a:bodyPr>
          <a:lstStyle/>
          <a:p>
            <a:pPr marL="12700">
              <a:lnSpc>
                <a:spcPct val="100000"/>
              </a:lnSpc>
            </a:pPr>
            <a:r>
              <a:rPr sz="1400" dirty="0">
                <a:solidFill>
                  <a:srgbClr val="006FA0"/>
                </a:solidFill>
                <a:latin typeface="Gotham-Book"/>
                <a:cs typeface="Gotham-Book"/>
              </a:rPr>
              <a:t>MOBILE</a:t>
            </a:r>
            <a:r>
              <a:rPr sz="1400" spc="-100" dirty="0">
                <a:solidFill>
                  <a:srgbClr val="006FA0"/>
                </a:solidFill>
                <a:latin typeface="Gotham-Book"/>
                <a:cs typeface="Gotham-Book"/>
              </a:rPr>
              <a:t> </a:t>
            </a:r>
            <a:r>
              <a:rPr sz="1400" dirty="0">
                <a:solidFill>
                  <a:srgbClr val="006FA0"/>
                </a:solidFill>
                <a:latin typeface="Gotham-Book"/>
                <a:cs typeface="Gotham-Book"/>
              </a:rPr>
              <a:t>PRINTER</a:t>
            </a:r>
            <a:endParaRPr sz="1400">
              <a:latin typeface="Gotham-Book"/>
              <a:cs typeface="Gotham-Book"/>
            </a:endParaRPr>
          </a:p>
          <a:p>
            <a:pPr>
              <a:lnSpc>
                <a:spcPct val="100000"/>
              </a:lnSpc>
              <a:spcBef>
                <a:spcPts val="25"/>
              </a:spcBef>
            </a:pPr>
            <a:endParaRPr sz="1300">
              <a:latin typeface="Times New Roman"/>
              <a:cs typeface="Times New Roman"/>
            </a:endParaRPr>
          </a:p>
          <a:p>
            <a:pPr marL="12700">
              <a:lnSpc>
                <a:spcPct val="100000"/>
              </a:lnSpc>
            </a:pPr>
            <a:r>
              <a:rPr sz="900" b="1" spc="-20" dirty="0">
                <a:solidFill>
                  <a:srgbClr val="1E3546"/>
                </a:solidFill>
                <a:latin typeface="Times New Roman"/>
                <a:cs typeface="Times New Roman"/>
              </a:rPr>
              <a:t>PocketJet </a:t>
            </a:r>
            <a:r>
              <a:rPr sz="900" b="1" dirty="0">
                <a:solidFill>
                  <a:srgbClr val="1E3546"/>
                </a:solidFill>
                <a:latin typeface="Times New Roman"/>
                <a:cs typeface="Times New Roman"/>
              </a:rPr>
              <a:t>6 </a:t>
            </a:r>
            <a:r>
              <a:rPr sz="900" b="1" spc="-20" dirty="0">
                <a:solidFill>
                  <a:srgbClr val="006FA0"/>
                </a:solidFill>
                <a:latin typeface="Gotham"/>
                <a:cs typeface="Gotham"/>
              </a:rPr>
              <a:t>|</a:t>
            </a:r>
            <a:r>
              <a:rPr sz="900" b="1" spc="-20" dirty="0">
                <a:solidFill>
                  <a:srgbClr val="1E3546"/>
                </a:solidFill>
                <a:latin typeface="Times New Roman"/>
                <a:cs typeface="Times New Roman"/>
              </a:rPr>
              <a:t>PocketJet </a:t>
            </a:r>
            <a:r>
              <a:rPr sz="900" b="1" dirty="0">
                <a:solidFill>
                  <a:srgbClr val="1E3546"/>
                </a:solidFill>
                <a:latin typeface="Times New Roman"/>
                <a:cs typeface="Times New Roman"/>
              </a:rPr>
              <a:t>7 </a:t>
            </a:r>
            <a:r>
              <a:rPr sz="900" b="1" dirty="0">
                <a:solidFill>
                  <a:srgbClr val="006FA0"/>
                </a:solidFill>
                <a:latin typeface="Gotham"/>
                <a:cs typeface="Gotham"/>
              </a:rPr>
              <a:t>|</a:t>
            </a:r>
            <a:r>
              <a:rPr sz="900" b="1" spc="25" dirty="0">
                <a:solidFill>
                  <a:srgbClr val="006FA0"/>
                </a:solidFill>
                <a:latin typeface="Gotham"/>
                <a:cs typeface="Gotham"/>
              </a:rPr>
              <a:t> </a:t>
            </a:r>
            <a:r>
              <a:rPr sz="900" b="1" spc="-20" dirty="0">
                <a:solidFill>
                  <a:srgbClr val="1E3546"/>
                </a:solidFill>
                <a:latin typeface="Times New Roman"/>
                <a:cs typeface="Times New Roman"/>
              </a:rPr>
              <a:t>Rugge</a:t>
            </a:r>
            <a:endParaRPr sz="900">
              <a:latin typeface="Times New Roman"/>
              <a:cs typeface="Times New Roman"/>
            </a:endParaRPr>
          </a:p>
          <a:p>
            <a:pPr marL="12700" marR="5080">
              <a:lnSpc>
                <a:spcPct val="101800"/>
              </a:lnSpc>
              <a:spcBef>
                <a:spcPts val="700"/>
              </a:spcBef>
            </a:pPr>
            <a:r>
              <a:rPr sz="900" dirty="0">
                <a:solidFill>
                  <a:srgbClr val="1E3546"/>
                </a:solidFill>
                <a:latin typeface="Mercury"/>
                <a:cs typeface="Mercury"/>
              </a:rPr>
              <a:t>Equip </a:t>
            </a:r>
            <a:r>
              <a:rPr sz="900" spc="-5" dirty="0">
                <a:solidFill>
                  <a:srgbClr val="1E3546"/>
                </a:solidFill>
                <a:latin typeface="Mercury"/>
                <a:cs typeface="Mercury"/>
              </a:rPr>
              <a:t>your </a:t>
            </a:r>
            <a:r>
              <a:rPr sz="900" dirty="0">
                <a:solidFill>
                  <a:srgbClr val="1E3546"/>
                </a:solidFill>
                <a:latin typeface="Mercury"/>
                <a:cs typeface="Mercury"/>
              </a:rPr>
              <a:t>mobile </a:t>
            </a:r>
            <a:r>
              <a:rPr sz="900" spc="-5" dirty="0">
                <a:solidFill>
                  <a:srgbClr val="1E3546"/>
                </a:solidFill>
                <a:latin typeface="Mercury"/>
                <a:cs typeface="Mercury"/>
              </a:rPr>
              <a:t>workforce </a:t>
            </a:r>
            <a:r>
              <a:rPr sz="900" dirty="0">
                <a:solidFill>
                  <a:srgbClr val="1E3546"/>
                </a:solidFill>
                <a:latin typeface="Mercury"/>
                <a:cs typeface="Mercury"/>
              </a:rPr>
              <a:t>with rugged mobile printers designed to help them print  </a:t>
            </a:r>
            <a:r>
              <a:rPr sz="900" spc="-10" dirty="0">
                <a:solidFill>
                  <a:srgbClr val="1E3546"/>
                </a:solidFill>
                <a:latin typeface="Mercury"/>
                <a:cs typeface="Mercury"/>
              </a:rPr>
              <a:t>the labels, </a:t>
            </a:r>
            <a:r>
              <a:rPr sz="900" spc="-15" dirty="0">
                <a:solidFill>
                  <a:srgbClr val="1E3546"/>
                </a:solidFill>
                <a:latin typeface="Mercury"/>
                <a:cs typeface="Mercury"/>
              </a:rPr>
              <a:t>receipts, </a:t>
            </a:r>
            <a:r>
              <a:rPr sz="900" spc="-10" dirty="0">
                <a:solidFill>
                  <a:srgbClr val="1E3546"/>
                </a:solidFill>
                <a:latin typeface="Mercury"/>
                <a:cs typeface="Mercury"/>
              </a:rPr>
              <a:t>and tags they need </a:t>
            </a:r>
            <a:r>
              <a:rPr sz="900" spc="-15" dirty="0">
                <a:solidFill>
                  <a:srgbClr val="1E3546"/>
                </a:solidFill>
                <a:latin typeface="Mercury"/>
                <a:cs typeface="Mercury"/>
              </a:rPr>
              <a:t>wherever </a:t>
            </a:r>
            <a:r>
              <a:rPr sz="900" spc="-10" dirty="0">
                <a:solidFill>
                  <a:srgbClr val="1E3546"/>
                </a:solidFill>
                <a:latin typeface="Mercury"/>
                <a:cs typeface="Mercury"/>
              </a:rPr>
              <a:t>they </a:t>
            </a:r>
            <a:r>
              <a:rPr sz="900" spc="-15" dirty="0">
                <a:solidFill>
                  <a:srgbClr val="1E3546"/>
                </a:solidFill>
                <a:latin typeface="Mercury"/>
                <a:cs typeface="Mercury"/>
              </a:rPr>
              <a:t>are. With </a:t>
            </a:r>
            <a:r>
              <a:rPr sz="900" spc="-10" dirty="0">
                <a:solidFill>
                  <a:srgbClr val="1E3546"/>
                </a:solidFill>
                <a:latin typeface="Mercury"/>
                <a:cs typeface="Mercury"/>
              </a:rPr>
              <a:t>IP54 </a:t>
            </a:r>
            <a:r>
              <a:rPr sz="900" spc="-15" dirty="0">
                <a:solidFill>
                  <a:srgbClr val="1E3546"/>
                </a:solidFill>
                <a:latin typeface="Mercury"/>
                <a:cs typeface="Mercury"/>
              </a:rPr>
              <a:t>certification </a:t>
            </a:r>
            <a:r>
              <a:rPr sz="900" spc="-5" dirty="0">
                <a:solidFill>
                  <a:srgbClr val="1E3546"/>
                </a:solidFill>
                <a:latin typeface="Mercury"/>
                <a:cs typeface="Mercury"/>
              </a:rPr>
              <a:t>to </a:t>
            </a:r>
            <a:r>
              <a:rPr sz="900" spc="-10" dirty="0">
                <a:solidFill>
                  <a:srgbClr val="1E3546"/>
                </a:solidFill>
                <a:latin typeface="Mercury"/>
                <a:cs typeface="Mercury"/>
              </a:rPr>
              <a:t>with-  stand</a:t>
            </a:r>
            <a:r>
              <a:rPr sz="900" spc="-25" dirty="0">
                <a:solidFill>
                  <a:srgbClr val="1E3546"/>
                </a:solidFill>
                <a:latin typeface="Mercury"/>
                <a:cs typeface="Mercury"/>
              </a:rPr>
              <a:t> </a:t>
            </a:r>
            <a:r>
              <a:rPr sz="900" spc="-10" dirty="0">
                <a:solidFill>
                  <a:srgbClr val="1E3546"/>
                </a:solidFill>
                <a:latin typeface="Mercury"/>
                <a:cs typeface="Mercury"/>
              </a:rPr>
              <a:t>dust</a:t>
            </a:r>
            <a:r>
              <a:rPr sz="900" spc="-25" dirty="0">
                <a:solidFill>
                  <a:srgbClr val="1E3546"/>
                </a:solidFill>
                <a:latin typeface="Mercury"/>
                <a:cs typeface="Mercury"/>
              </a:rPr>
              <a:t> </a:t>
            </a:r>
            <a:r>
              <a:rPr sz="900" spc="-10" dirty="0">
                <a:solidFill>
                  <a:srgbClr val="1E3546"/>
                </a:solidFill>
                <a:latin typeface="Mercury"/>
                <a:cs typeface="Mercury"/>
              </a:rPr>
              <a:t>and</a:t>
            </a:r>
            <a:r>
              <a:rPr sz="900" spc="-25" dirty="0">
                <a:solidFill>
                  <a:srgbClr val="1E3546"/>
                </a:solidFill>
                <a:latin typeface="Mercury"/>
                <a:cs typeface="Mercury"/>
              </a:rPr>
              <a:t> </a:t>
            </a:r>
            <a:r>
              <a:rPr sz="900" spc="-15" dirty="0">
                <a:solidFill>
                  <a:srgbClr val="1E3546"/>
                </a:solidFill>
                <a:latin typeface="Mercury"/>
                <a:cs typeface="Mercury"/>
              </a:rPr>
              <a:t>moisture,</a:t>
            </a:r>
            <a:r>
              <a:rPr sz="900" spc="-25" dirty="0">
                <a:solidFill>
                  <a:srgbClr val="1E3546"/>
                </a:solidFill>
                <a:latin typeface="Mercury"/>
                <a:cs typeface="Mercury"/>
              </a:rPr>
              <a:t> </a:t>
            </a:r>
            <a:r>
              <a:rPr sz="900" spc="-10" dirty="0">
                <a:solidFill>
                  <a:srgbClr val="1E3546"/>
                </a:solidFill>
                <a:latin typeface="Mercury"/>
                <a:cs typeface="Mercury"/>
              </a:rPr>
              <a:t>and</a:t>
            </a:r>
            <a:r>
              <a:rPr sz="900" spc="-25" dirty="0">
                <a:solidFill>
                  <a:srgbClr val="1E3546"/>
                </a:solidFill>
                <a:latin typeface="Mercury"/>
                <a:cs typeface="Mercury"/>
              </a:rPr>
              <a:t> </a:t>
            </a:r>
            <a:r>
              <a:rPr sz="900" spc="-5" dirty="0">
                <a:solidFill>
                  <a:srgbClr val="1E3546"/>
                </a:solidFill>
                <a:latin typeface="Mercury"/>
                <a:cs typeface="Mercury"/>
              </a:rPr>
              <a:t>up</a:t>
            </a:r>
            <a:r>
              <a:rPr sz="900" spc="-25" dirty="0">
                <a:solidFill>
                  <a:srgbClr val="1E3546"/>
                </a:solidFill>
                <a:latin typeface="Mercury"/>
                <a:cs typeface="Mercury"/>
              </a:rPr>
              <a:t> </a:t>
            </a:r>
            <a:r>
              <a:rPr sz="900" spc="-5" dirty="0">
                <a:solidFill>
                  <a:srgbClr val="1E3546"/>
                </a:solidFill>
                <a:latin typeface="Mercury"/>
                <a:cs typeface="Mercury"/>
              </a:rPr>
              <a:t>to</a:t>
            </a:r>
            <a:r>
              <a:rPr sz="900" spc="-25" dirty="0">
                <a:solidFill>
                  <a:srgbClr val="1E3546"/>
                </a:solidFill>
                <a:latin typeface="Mercury"/>
                <a:cs typeface="Mercury"/>
              </a:rPr>
              <a:t> </a:t>
            </a:r>
            <a:r>
              <a:rPr sz="900" dirty="0">
                <a:solidFill>
                  <a:srgbClr val="1E3546"/>
                </a:solidFill>
                <a:latin typeface="Mercury"/>
                <a:cs typeface="Mercury"/>
              </a:rPr>
              <a:t>6</a:t>
            </a:r>
            <a:r>
              <a:rPr sz="900" spc="-25" dirty="0">
                <a:solidFill>
                  <a:srgbClr val="1E3546"/>
                </a:solidFill>
                <a:latin typeface="Mercury"/>
                <a:cs typeface="Mercury"/>
              </a:rPr>
              <a:t> </a:t>
            </a:r>
            <a:r>
              <a:rPr sz="900" spc="-10" dirty="0">
                <a:solidFill>
                  <a:srgbClr val="1E3546"/>
                </a:solidFill>
                <a:latin typeface="Mercury"/>
                <a:cs typeface="Mercury"/>
              </a:rPr>
              <a:t>ft.</a:t>
            </a:r>
            <a:r>
              <a:rPr sz="900" spc="-25" dirty="0">
                <a:solidFill>
                  <a:srgbClr val="1E3546"/>
                </a:solidFill>
                <a:latin typeface="Mercury"/>
                <a:cs typeface="Mercury"/>
              </a:rPr>
              <a:t> </a:t>
            </a:r>
            <a:r>
              <a:rPr sz="900" spc="-10" dirty="0">
                <a:solidFill>
                  <a:srgbClr val="1E3546"/>
                </a:solidFill>
                <a:latin typeface="Mercury"/>
                <a:cs typeface="Mercury"/>
              </a:rPr>
              <a:t>drop</a:t>
            </a:r>
            <a:r>
              <a:rPr sz="900" spc="-25" dirty="0">
                <a:solidFill>
                  <a:srgbClr val="1E3546"/>
                </a:solidFill>
                <a:latin typeface="Mercury"/>
                <a:cs typeface="Mercury"/>
              </a:rPr>
              <a:t> </a:t>
            </a:r>
            <a:r>
              <a:rPr sz="900" spc="-10" dirty="0">
                <a:solidFill>
                  <a:srgbClr val="1E3546"/>
                </a:solidFill>
                <a:latin typeface="Mercury"/>
                <a:cs typeface="Mercury"/>
              </a:rPr>
              <a:t>protection,</a:t>
            </a:r>
            <a:r>
              <a:rPr sz="900" spc="-25" dirty="0">
                <a:solidFill>
                  <a:srgbClr val="1E3546"/>
                </a:solidFill>
                <a:latin typeface="Mercury"/>
                <a:cs typeface="Mercury"/>
              </a:rPr>
              <a:t> </a:t>
            </a:r>
            <a:r>
              <a:rPr sz="900" spc="-10" dirty="0">
                <a:solidFill>
                  <a:srgbClr val="1E3546"/>
                </a:solidFill>
                <a:latin typeface="Mercury"/>
                <a:cs typeface="Mercury"/>
              </a:rPr>
              <a:t>Brother</a:t>
            </a:r>
            <a:r>
              <a:rPr sz="900" spc="-25" dirty="0">
                <a:solidFill>
                  <a:srgbClr val="1E3546"/>
                </a:solidFill>
                <a:latin typeface="Mercury"/>
                <a:cs typeface="Mercury"/>
              </a:rPr>
              <a:t> </a:t>
            </a:r>
            <a:r>
              <a:rPr sz="900" spc="-10" dirty="0">
                <a:solidFill>
                  <a:srgbClr val="1E3546"/>
                </a:solidFill>
                <a:latin typeface="Mercury"/>
                <a:cs typeface="Mercury"/>
              </a:rPr>
              <a:t>rugged</a:t>
            </a:r>
            <a:r>
              <a:rPr sz="900" spc="-25" dirty="0">
                <a:solidFill>
                  <a:srgbClr val="1E3546"/>
                </a:solidFill>
                <a:latin typeface="Mercury"/>
                <a:cs typeface="Mercury"/>
              </a:rPr>
              <a:t> </a:t>
            </a:r>
            <a:r>
              <a:rPr sz="900" spc="-10" dirty="0">
                <a:solidFill>
                  <a:srgbClr val="1E3546"/>
                </a:solidFill>
                <a:latin typeface="Mercury"/>
                <a:cs typeface="Mercury"/>
              </a:rPr>
              <a:t>mobile</a:t>
            </a:r>
            <a:r>
              <a:rPr sz="900" spc="-25" dirty="0">
                <a:solidFill>
                  <a:srgbClr val="1E3546"/>
                </a:solidFill>
                <a:latin typeface="Mercury"/>
                <a:cs typeface="Mercury"/>
              </a:rPr>
              <a:t> </a:t>
            </a:r>
            <a:r>
              <a:rPr sz="900" spc="-10" dirty="0">
                <a:solidFill>
                  <a:srgbClr val="1E3546"/>
                </a:solidFill>
                <a:latin typeface="Mercury"/>
                <a:cs typeface="Mercury"/>
              </a:rPr>
              <a:t>printers</a:t>
            </a:r>
            <a:r>
              <a:rPr sz="900" spc="-25" dirty="0">
                <a:solidFill>
                  <a:srgbClr val="1E3546"/>
                </a:solidFill>
                <a:latin typeface="Mercury"/>
                <a:cs typeface="Mercury"/>
              </a:rPr>
              <a:t> </a:t>
            </a:r>
            <a:r>
              <a:rPr sz="900" spc="-10" dirty="0">
                <a:solidFill>
                  <a:srgbClr val="1E3546"/>
                </a:solidFill>
                <a:latin typeface="Mercury"/>
                <a:cs typeface="Mercury"/>
              </a:rPr>
              <a:t>are  tested-tough devices designed </a:t>
            </a:r>
            <a:r>
              <a:rPr sz="900" spc="-5" dirty="0">
                <a:solidFill>
                  <a:srgbClr val="1E3546"/>
                </a:solidFill>
                <a:latin typeface="Mercury"/>
                <a:cs typeface="Mercury"/>
              </a:rPr>
              <a:t>to </a:t>
            </a:r>
            <a:r>
              <a:rPr sz="900" spc="-10" dirty="0">
                <a:solidFill>
                  <a:srgbClr val="1E3546"/>
                </a:solidFill>
                <a:latin typeface="Mercury"/>
                <a:cs typeface="Mercury"/>
              </a:rPr>
              <a:t>handle what the real world dishes out </a:t>
            </a:r>
            <a:r>
              <a:rPr sz="900" spc="-15" dirty="0">
                <a:solidFill>
                  <a:srgbClr val="1E3546"/>
                </a:solidFill>
                <a:latin typeface="Mercury"/>
                <a:cs typeface="Mercury"/>
              </a:rPr>
              <a:t>every </a:t>
            </a:r>
            <a:r>
              <a:rPr sz="900" spc="-30" dirty="0">
                <a:solidFill>
                  <a:srgbClr val="1E3546"/>
                </a:solidFill>
                <a:latin typeface="Mercury"/>
                <a:cs typeface="Mercury"/>
              </a:rPr>
              <a:t>day. </a:t>
            </a:r>
            <a:r>
              <a:rPr sz="900" spc="-80" dirty="0">
                <a:solidFill>
                  <a:srgbClr val="1E3546"/>
                </a:solidFill>
                <a:latin typeface="Mercury"/>
                <a:cs typeface="Mercury"/>
              </a:rPr>
              <a:t>They’re  </a:t>
            </a:r>
            <a:r>
              <a:rPr sz="900" spc="-10" dirty="0">
                <a:solidFill>
                  <a:srgbClr val="1E3546"/>
                </a:solidFill>
                <a:latin typeface="Mercury"/>
                <a:cs typeface="Mercury"/>
              </a:rPr>
              <a:t>easy </a:t>
            </a:r>
            <a:r>
              <a:rPr sz="900" spc="-5" dirty="0">
                <a:solidFill>
                  <a:srgbClr val="1E3546"/>
                </a:solidFill>
                <a:latin typeface="Mercury"/>
                <a:cs typeface="Mercury"/>
              </a:rPr>
              <a:t>to </a:t>
            </a:r>
            <a:r>
              <a:rPr sz="900" spc="-10" dirty="0">
                <a:solidFill>
                  <a:srgbClr val="1E3546"/>
                </a:solidFill>
                <a:latin typeface="Mercury"/>
                <a:cs typeface="Mercury"/>
              </a:rPr>
              <a:t>use and maintain </a:t>
            </a:r>
            <a:r>
              <a:rPr sz="900" spc="-5" dirty="0">
                <a:solidFill>
                  <a:srgbClr val="1E3546"/>
                </a:solidFill>
                <a:latin typeface="Mercury"/>
                <a:cs typeface="Mercury"/>
              </a:rPr>
              <a:t>in </a:t>
            </a:r>
            <a:r>
              <a:rPr sz="900" spc="-10" dirty="0">
                <a:solidFill>
                  <a:srgbClr val="1E3546"/>
                </a:solidFill>
                <a:latin typeface="Mercury"/>
                <a:cs typeface="Mercury"/>
              </a:rPr>
              <a:t>the </a:t>
            </a:r>
            <a:r>
              <a:rPr sz="900" spc="-15" dirty="0">
                <a:solidFill>
                  <a:srgbClr val="1E3546"/>
                </a:solidFill>
                <a:latin typeface="Mercury"/>
                <a:cs typeface="Mercury"/>
              </a:rPr>
              <a:t>field, </a:t>
            </a:r>
            <a:r>
              <a:rPr sz="900" spc="-10" dirty="0">
                <a:solidFill>
                  <a:srgbClr val="1E3546"/>
                </a:solidFill>
                <a:latin typeface="Mercury"/>
                <a:cs typeface="Mercury"/>
              </a:rPr>
              <a:t>and can connect wirelessly </a:t>
            </a:r>
            <a:r>
              <a:rPr sz="900" spc="-5" dirty="0">
                <a:solidFill>
                  <a:srgbClr val="1E3546"/>
                </a:solidFill>
                <a:latin typeface="Mercury"/>
                <a:cs typeface="Mercury"/>
              </a:rPr>
              <a:t>to </a:t>
            </a:r>
            <a:r>
              <a:rPr sz="900" dirty="0">
                <a:solidFill>
                  <a:srgbClr val="1E3546"/>
                </a:solidFill>
                <a:latin typeface="Mercury"/>
                <a:cs typeface="Mercury"/>
              </a:rPr>
              <a:t>iOS®, Android™,  </a:t>
            </a:r>
            <a:r>
              <a:rPr sz="900" spc="-10" dirty="0">
                <a:solidFill>
                  <a:srgbClr val="1E3546"/>
                </a:solidFill>
                <a:latin typeface="Mercury"/>
                <a:cs typeface="Mercury"/>
              </a:rPr>
              <a:t>Windows® </a:t>
            </a:r>
            <a:r>
              <a:rPr sz="900" spc="-15" dirty="0">
                <a:solidFill>
                  <a:srgbClr val="1E3546"/>
                </a:solidFill>
                <a:latin typeface="Mercury"/>
                <a:cs typeface="Mercury"/>
              </a:rPr>
              <a:t>Mobile </a:t>
            </a:r>
            <a:r>
              <a:rPr sz="900" spc="-10" dirty="0">
                <a:solidFill>
                  <a:srgbClr val="1E3546"/>
                </a:solidFill>
                <a:latin typeface="Mercury"/>
                <a:cs typeface="Mercury"/>
              </a:rPr>
              <a:t>and Windows® based smartphones, handhelds, tablets and</a:t>
            </a:r>
            <a:r>
              <a:rPr sz="900" spc="-90" dirty="0">
                <a:solidFill>
                  <a:srgbClr val="1E3546"/>
                </a:solidFill>
                <a:latin typeface="Mercury"/>
                <a:cs typeface="Mercury"/>
              </a:rPr>
              <a:t> </a:t>
            </a:r>
            <a:r>
              <a:rPr sz="900" spc="-10" dirty="0">
                <a:solidFill>
                  <a:srgbClr val="1E3546"/>
                </a:solidFill>
                <a:latin typeface="Mercury"/>
                <a:cs typeface="Mercury"/>
              </a:rPr>
              <a:t>laptops.</a:t>
            </a:r>
            <a:endParaRPr sz="900">
              <a:latin typeface="Mercury"/>
              <a:cs typeface="Mercury"/>
            </a:endParaRPr>
          </a:p>
        </p:txBody>
      </p:sp>
      <p:sp>
        <p:nvSpPr>
          <p:cNvPr id="14" name="object 14"/>
          <p:cNvSpPr/>
          <p:nvPr/>
        </p:nvSpPr>
        <p:spPr>
          <a:xfrm>
            <a:off x="457200" y="7397953"/>
            <a:ext cx="2244763" cy="220505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026664" y="7397495"/>
            <a:ext cx="959683" cy="251523"/>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4654296" y="7461504"/>
            <a:ext cx="2001989" cy="976579"/>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3029137" y="4779454"/>
            <a:ext cx="1175324" cy="27386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2549" y="9273015"/>
            <a:ext cx="1227303" cy="330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04222" y="5494039"/>
            <a:ext cx="1363954" cy="136395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550423" y="7466024"/>
            <a:ext cx="4671695" cy="175895"/>
          </a:xfrm>
          <a:prstGeom prst="rect">
            <a:avLst/>
          </a:prstGeom>
        </p:spPr>
        <p:txBody>
          <a:bodyPr vert="horz" wrap="square" lIns="0" tIns="0" rIns="0" bIns="0" rtlCol="0">
            <a:spAutoFit/>
          </a:bodyPr>
          <a:lstStyle/>
          <a:p>
            <a:pPr marL="12700">
              <a:lnSpc>
                <a:spcPct val="100000"/>
              </a:lnSpc>
            </a:pPr>
            <a:r>
              <a:rPr sz="1100" spc="-10" dirty="0">
                <a:solidFill>
                  <a:srgbClr val="005287"/>
                </a:solidFill>
                <a:latin typeface="Gotham-Book"/>
                <a:cs typeface="Gotham-Book"/>
              </a:rPr>
              <a:t>For more </a:t>
            </a:r>
            <a:r>
              <a:rPr sz="1100" spc="-5" dirty="0">
                <a:solidFill>
                  <a:srgbClr val="005287"/>
                </a:solidFill>
                <a:latin typeface="Gotham-Book"/>
                <a:cs typeface="Gotham-Book"/>
              </a:rPr>
              <a:t>information, </a:t>
            </a:r>
            <a:r>
              <a:rPr sz="1100" dirty="0">
                <a:solidFill>
                  <a:srgbClr val="005287"/>
                </a:solidFill>
                <a:latin typeface="Gotham-Book"/>
                <a:cs typeface="Gotham-Book"/>
              </a:rPr>
              <a:t>please </a:t>
            </a:r>
            <a:r>
              <a:rPr sz="1100" spc="-5" dirty="0">
                <a:solidFill>
                  <a:srgbClr val="005287"/>
                </a:solidFill>
                <a:latin typeface="Gotham-Book"/>
                <a:cs typeface="Gotham-Book"/>
              </a:rPr>
              <a:t>contact </a:t>
            </a:r>
            <a:r>
              <a:rPr sz="1100" spc="-10" dirty="0">
                <a:solidFill>
                  <a:srgbClr val="005287"/>
                </a:solidFill>
                <a:latin typeface="Gotham-Book"/>
                <a:cs typeface="Gotham-Book"/>
              </a:rPr>
              <a:t>your </a:t>
            </a:r>
            <a:r>
              <a:rPr sz="1100" spc="-15" dirty="0">
                <a:solidFill>
                  <a:srgbClr val="005287"/>
                </a:solidFill>
                <a:latin typeface="Gotham-Book"/>
                <a:cs typeface="Gotham-Book"/>
              </a:rPr>
              <a:t>Howard</a:t>
            </a:r>
            <a:r>
              <a:rPr sz="1100" spc="95" dirty="0">
                <a:solidFill>
                  <a:srgbClr val="005287"/>
                </a:solidFill>
                <a:latin typeface="Gotham-Book"/>
                <a:cs typeface="Gotham-Book"/>
              </a:rPr>
              <a:t> </a:t>
            </a:r>
            <a:r>
              <a:rPr sz="1100" spc="-10" dirty="0">
                <a:solidFill>
                  <a:srgbClr val="005287"/>
                </a:solidFill>
                <a:latin typeface="Gotham-Book"/>
                <a:cs typeface="Gotham-Book"/>
              </a:rPr>
              <a:t>representatives:</a:t>
            </a:r>
            <a:endParaRPr sz="1100">
              <a:latin typeface="Gotham-Book"/>
              <a:cs typeface="Gotham-Boo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1267</Words>
  <Application>Microsoft Macintosh PowerPoint</Application>
  <PresentationFormat>Custom</PresentationFormat>
  <Paragraphs>58</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Calibri</vt:lpstr>
      <vt:lpstr>Gotham</vt:lpstr>
      <vt:lpstr>Gotham-Book</vt:lpstr>
      <vt:lpstr>Gotham-Medium</vt:lpstr>
      <vt:lpstr>Hoefler Text</vt:lpstr>
      <vt:lpstr>Mercury</vt:lpstr>
      <vt:lpstr>Minion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Ashley Grant</cp:lastModifiedBy>
  <cp:revision>1</cp:revision>
  <dcterms:created xsi:type="dcterms:W3CDTF">2017-02-09T15:56:45Z</dcterms:created>
  <dcterms:modified xsi:type="dcterms:W3CDTF">2017-02-09T21:56:59Z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2014-07-28T00:00:00Z</vt:filetime>
  </property>
  <property fmtid="{D5CDD505-2E9C-101B-9397-08002B2CF9AE}" pid="3" name="Creator">
    <vt:lpwstr>Adobe InDesign CS6 (Macintosh)</vt:lpwstr>
  </property>
  <property fmtid="{D5CDD505-2E9C-101B-9397-08002B2CF9AE}" pid="4" name="LastSaved">
    <vt:filetime>2017-02-09T00:00:00Z</vt:filetime>
  </property>
</Properties>
</file>