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63.jpg" ContentType="image/png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60" r:id="rId2"/>
    <p:sldId id="261" r:id="rId3"/>
    <p:sldId id="262" r:id="rId4"/>
    <p:sldId id="273" r:id="rId5"/>
    <p:sldId id="321" r:id="rId6"/>
    <p:sldId id="270" r:id="rId7"/>
    <p:sldId id="328" r:id="rId8"/>
    <p:sldId id="332" r:id="rId9"/>
    <p:sldId id="331" r:id="rId10"/>
    <p:sldId id="336" r:id="rId11"/>
    <p:sldId id="274" r:id="rId12"/>
    <p:sldId id="324" r:id="rId13"/>
    <p:sldId id="315" r:id="rId14"/>
    <p:sldId id="323" r:id="rId15"/>
    <p:sldId id="2499" r:id="rId16"/>
    <p:sldId id="2500" r:id="rId17"/>
    <p:sldId id="2313" r:id="rId18"/>
    <p:sldId id="2315" r:id="rId19"/>
    <p:sldId id="2434" r:id="rId20"/>
    <p:sldId id="2492" r:id="rId21"/>
    <p:sldId id="2501" r:id="rId22"/>
    <p:sldId id="2502" r:id="rId23"/>
    <p:sldId id="2503" r:id="rId24"/>
    <p:sldId id="2504" r:id="rId25"/>
    <p:sldId id="2498" r:id="rId26"/>
    <p:sldId id="2490" r:id="rId27"/>
    <p:sldId id="2518" r:id="rId28"/>
    <p:sldId id="2519" r:id="rId29"/>
    <p:sldId id="2431" r:id="rId30"/>
    <p:sldId id="2294" r:id="rId31"/>
    <p:sldId id="559" r:id="rId32"/>
    <p:sldId id="562" r:id="rId33"/>
    <p:sldId id="560" r:id="rId34"/>
    <p:sldId id="56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17"/>
    <p:restoredTop sz="94694"/>
  </p:normalViewPr>
  <p:slideViewPr>
    <p:cSldViewPr snapToGrid="0" snapToObjects="1">
      <p:cViewPr varScale="1">
        <p:scale>
          <a:sx n="123" d="100"/>
          <a:sy n="123" d="100"/>
        </p:scale>
        <p:origin x="192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u="sng" dirty="0">
                <a:solidFill>
                  <a:srgbClr val="15539A"/>
                </a:solidFill>
              </a:rPr>
              <a:t>Sales Dollars Growth in Millions </a:t>
            </a:r>
          </a:p>
        </c:rich>
      </c:tx>
      <c:layout>
        <c:manualLayout>
          <c:xMode val="edge"/>
          <c:yMode val="edge"/>
          <c:x val="0.32206042010726071"/>
          <c:y val="3.69232693835392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8338854903411045E-2"/>
          <c:y val="0.16828439340524792"/>
          <c:w val="0.83511841841687595"/>
          <c:h val="0.76003856086353816"/>
        </c:manualLayout>
      </c:layout>
      <c:barChart>
        <c:barDir val="col"/>
        <c:grouping val="stacked"/>
        <c:varyColors val="0"/>
        <c:ser>
          <c:idx val="0"/>
          <c:order val="0"/>
          <c:tx>
            <c:v>1</c:v>
          </c:tx>
          <c:invertIfNegative val="0"/>
          <c:dLbls>
            <c:dLbl>
              <c:idx val="0"/>
              <c:layout>
                <c:manualLayout>
                  <c:x val="-3.3694418334694466E-4"/>
                  <c:y val="-0.139410187667560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B5E-4405-BB11-1932C577EF71}"/>
                </c:ext>
              </c:extLst>
            </c:dLbl>
            <c:dLbl>
              <c:idx val="1"/>
              <c:layout>
                <c:manualLayout>
                  <c:x val="-3.1148846120262366E-3"/>
                  <c:y val="-0.146559428060768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5E-4405-BB11-1932C577EF71}"/>
                </c:ext>
              </c:extLst>
            </c:dLbl>
            <c:dLbl>
              <c:idx val="2"/>
              <c:layout>
                <c:manualLayout>
                  <c:x val="-5.5554699498180119E-3"/>
                  <c:y val="-0.19660411081322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B5E-4405-BB11-1932C577EF71}"/>
                </c:ext>
              </c:extLst>
            </c:dLbl>
            <c:dLbl>
              <c:idx val="3"/>
              <c:layout>
                <c:manualLayout>
                  <c:x val="-2.7777349749090541E-3"/>
                  <c:y val="-0.225201072386059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5E-4405-BB11-1932C577EF71}"/>
                </c:ext>
              </c:extLst>
            </c:dLbl>
            <c:dLbl>
              <c:idx val="4"/>
              <c:layout>
                <c:manualLayout>
                  <c:x val="0"/>
                  <c:y val="-0.296693476318141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B5E-4405-BB11-1932C577EF71}"/>
                </c:ext>
              </c:extLst>
            </c:dLbl>
            <c:dLbl>
              <c:idx val="5"/>
              <c:layout>
                <c:manualLayout>
                  <c:x val="-1.9134373435145508E-16"/>
                  <c:y val="-0.332439678284182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5E-4405-BB11-1932C577EF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'Education Sales'!$A$2:$A$7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'Education Sales'!$B$2:$B$7</c:f>
              <c:numCache>
                <c:formatCode>General</c:formatCode>
                <c:ptCount val="6"/>
                <c:pt idx="0">
                  <c:v>62</c:v>
                </c:pt>
                <c:pt idx="1">
                  <c:v>68</c:v>
                </c:pt>
                <c:pt idx="2">
                  <c:v>93</c:v>
                </c:pt>
                <c:pt idx="3">
                  <c:v>125</c:v>
                </c:pt>
                <c:pt idx="4">
                  <c:v>150</c:v>
                </c:pt>
                <c:pt idx="5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B5E-4405-BB11-1932C577EF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950912"/>
        <c:axId val="8952832"/>
      </c:barChart>
      <c:catAx>
        <c:axId val="8950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952832"/>
        <c:crosses val="autoZero"/>
        <c:auto val="1"/>
        <c:lblAlgn val="ctr"/>
        <c:lblOffset val="100"/>
        <c:noMultiLvlLbl val="0"/>
      </c:catAx>
      <c:valAx>
        <c:axId val="89528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$ in Millions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950912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31705-DF72-E149-9BEF-B2D05950F1F4}" type="datetimeFigureOut">
              <a:rPr lang="en-US" smtClean="0"/>
              <a:t>8/13/19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1C2D0-7D10-A146-B876-76CD80AC5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32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70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3A1B2-9BD9-B846-B464-9206274D29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0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7CBA8-D687-4EA9-B643-2552E203110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04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7BC2D-63AD-A34D-9828-C6A49D40C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BF021-AB7D-824C-969B-922D8E7B8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66409-8EB6-224F-928F-9F0DD968F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B795F-C68F-1F49-B55F-A2046CA60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4F902-D426-2745-A14E-454E658C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52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81AD3-FDF4-3449-9B55-5D477C25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A0A5C-0695-4F4B-96FF-9FC9639A7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D01C8-8DF4-694F-AFAE-F4983F70C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A6B38-CD87-7840-91CD-3C74C2B06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A1399-DE60-6B40-A940-EA967D2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38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399972-FCD2-7F4D-B571-2A346CA61B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6933D-D8A8-084B-8529-1AB31F76A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E1A60-C2D5-A14D-A267-B4914A3F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CEE02-5DC5-CF47-AFE5-5BFF6D65C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3809A-85B0-BB4A-AABD-95220AE28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55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946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EB58C-12BC-6944-94C0-E69E8248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FABFA-4EA6-F74E-93E1-D3917D384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4FC3C-9329-2C4F-8CF0-8294F886C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79994-5674-B443-864C-C082F250B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5BCAE-B42F-8F4A-8398-81C38C2D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7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20044-D273-C94F-80F7-A324499D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72BFA-565B-7B46-8B70-A8EB91787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38677-FE66-5448-AC68-75FCFF8F2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FC9CD-C6A9-4045-84A8-4776D0E20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8EFC-D380-4840-8ADE-FAB61679F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9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8E700-0FCB-664E-8311-181C48242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9197E-9979-EC4F-B1D5-678B97644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EC780-FD7B-8C4D-A269-183026908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BF176E-93A2-BB49-BBDD-C9DAAC3A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8/13/19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C0CCA8-8A02-1C47-B571-9639232AF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D7E4E-8CE4-CC44-B84A-969F94F7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13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29957-4FD2-4F45-AD2D-C37F6FD01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8B9E8-52EB-994C-B912-D8288FCE0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A2AB7-30AD-DD4D-A734-624C4500F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821426-B635-504F-8063-BBC26C531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18F39A-59A2-7F45-9FF7-7A41F1F877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EE7C35-FD32-F441-B2B1-2520B8300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8/13/19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0D6AC3-CA7E-9447-9380-AD7350866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29013B-B0D4-4A4A-83EC-AF996C1DE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56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D34CD-04A7-F54A-B67A-B9FCC9F5A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C8A075-4503-F242-8F66-0D4D7FB3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8/13/19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F5694-8D62-B74C-BBA8-DA6C7E80E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3762E-3C71-5043-9896-AEC6ECEB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07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ABD766-999D-D74A-A38C-C4E7C5BA2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8/13/19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8E4D2-2659-6449-B45E-AA2BF22B5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A1FA4-45E8-1945-B92B-9804D829D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66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233A7-8F7F-4445-97AC-A9DB6F6F4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5299-BD3E-354D-8A0E-1C3F88CAC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743BED-8403-C946-8514-1912A9963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219C2-87C3-A04F-9AED-D27A17C30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8/13/19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6BCEF3-6BC7-2342-BA11-3A47961DF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76AC1-38DD-4844-96DD-FF015CC7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75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89BBD-3DCB-D740-A279-60C2274E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AF2233-DD0D-2242-AB71-B912AA6DB2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AB6B72-C2BE-9B4C-B49E-B12A51D6F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38C88-1D7C-3A43-A3C3-DADB54AB5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FD65-66C3-2047-83D2-D203D2AF4EA9}" type="datetimeFigureOut">
              <a:rPr lang="en-US" smtClean="0"/>
              <a:t>8/13/19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29F44-1C42-2C46-9B0A-1F36508E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FA460-5FBB-DA40-84A5-74AA8FDD8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40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CE4CFD-B7CC-4748-BE5A-622D5EE8B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46506-4D0A-F943-A9C8-C2ACAC793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8DE55-F880-D24D-81AA-B181450181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9FD65-66C3-2047-83D2-D203D2AF4EA9}" type="datetimeFigureOut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21D4C-057D-0842-BC8F-20A83E5B4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BD232-805B-8647-8AFF-AB36644BD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1C938-96B1-2A45-BB94-3AE936AFF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0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8.png"/><Relationship Id="rId7" Type="http://schemas.openxmlformats.org/officeDocument/2006/relationships/slide" Target="slide18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hyperlink" Target="http://65.183.104.108:8081/index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slide" Target="slide6.xml"/><Relationship Id="rId21" Type="http://schemas.openxmlformats.org/officeDocument/2006/relationships/slide" Target="slide18.xml"/><Relationship Id="rId7" Type="http://schemas.openxmlformats.org/officeDocument/2006/relationships/slide" Target="slide4.xml"/><Relationship Id="rId12" Type="http://schemas.openxmlformats.org/officeDocument/2006/relationships/image" Target="../media/image14.png"/><Relationship Id="rId17" Type="http://schemas.openxmlformats.org/officeDocument/2006/relationships/slide" Target="slide13.xml"/><Relationship Id="rId2" Type="http://schemas.openxmlformats.org/officeDocument/2006/relationships/image" Target="../media/image8.jpeg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17.xml"/><Relationship Id="rId24" Type="http://schemas.openxmlformats.org/officeDocument/2006/relationships/image" Target="../media/image7.jpg"/><Relationship Id="rId5" Type="http://schemas.openxmlformats.org/officeDocument/2006/relationships/slide" Target="slide12.xml"/><Relationship Id="rId15" Type="http://schemas.openxmlformats.org/officeDocument/2006/relationships/slide" Target="slide19.xml"/><Relationship Id="rId23" Type="http://schemas.openxmlformats.org/officeDocument/2006/relationships/image" Target="../media/image22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slide" Target="slide10.xml"/><Relationship Id="rId2" Type="http://schemas.openxmlformats.org/officeDocument/2006/relationships/image" Target="../media/image8.jpeg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slide" Target="slide11.xml"/><Relationship Id="rId4" Type="http://schemas.openxmlformats.org/officeDocument/2006/relationships/slide" Target="slide18.xml"/><Relationship Id="rId9" Type="http://schemas.openxmlformats.org/officeDocument/2006/relationships/image" Target="../media/image26.png"/><Relationship Id="rId14" Type="http://schemas.openxmlformats.org/officeDocument/2006/relationships/slide" Target="slide2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jpg"/><Relationship Id="rId18" Type="http://schemas.openxmlformats.org/officeDocument/2006/relationships/image" Target="../media/image46.png"/><Relationship Id="rId3" Type="http://schemas.openxmlformats.org/officeDocument/2006/relationships/image" Target="../media/image31.jpg"/><Relationship Id="rId21" Type="http://schemas.openxmlformats.org/officeDocument/2006/relationships/image" Target="../media/image7.jpg"/><Relationship Id="rId7" Type="http://schemas.openxmlformats.org/officeDocument/2006/relationships/image" Target="../media/image35.jp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" Type="http://schemas.openxmlformats.org/officeDocument/2006/relationships/image" Target="../media/image30.jpeg"/><Relationship Id="rId16" Type="http://schemas.openxmlformats.org/officeDocument/2006/relationships/image" Target="../media/image44.jpe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11" Type="http://schemas.openxmlformats.org/officeDocument/2006/relationships/image" Target="../media/image39.jpeg"/><Relationship Id="rId5" Type="http://schemas.openxmlformats.org/officeDocument/2006/relationships/image" Target="../media/image33.jpg"/><Relationship Id="rId15" Type="http://schemas.openxmlformats.org/officeDocument/2006/relationships/image" Target="../media/image43.jpg"/><Relationship Id="rId10" Type="http://schemas.openxmlformats.org/officeDocument/2006/relationships/image" Target="../media/image38.jpg"/><Relationship Id="rId19" Type="http://schemas.openxmlformats.org/officeDocument/2006/relationships/slide" Target="slide16.xml"/><Relationship Id="rId4" Type="http://schemas.openxmlformats.org/officeDocument/2006/relationships/image" Target="../media/image32.jpeg"/><Relationship Id="rId9" Type="http://schemas.openxmlformats.org/officeDocument/2006/relationships/image" Target="../media/image37.jpg"/><Relationship Id="rId1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95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5F4C8C3-C92F-E648-8783-556E9DBE3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108" cy="68650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EBA955-4777-A342-86C2-8B50C8894448}"/>
              </a:ext>
            </a:extLst>
          </p:cNvPr>
          <p:cNvSpPr txBox="1"/>
          <p:nvPr/>
        </p:nvSpPr>
        <p:spPr>
          <a:xfrm>
            <a:off x="2038932" y="1359673"/>
            <a:ext cx="7856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EB1D48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H</a:t>
            </a:r>
            <a:r>
              <a:rPr lang="en-US" sz="4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		</a:t>
            </a:r>
            <a:r>
              <a:rPr lang="en-US" sz="4400" dirty="0">
                <a:solidFill>
                  <a:srgbClr val="EB1D48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PROFESSIONAL SERVICES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362AC0-CF03-DB4F-9DC6-347F43C559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55" y="2634264"/>
            <a:ext cx="3633752" cy="36365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88119D-5856-E946-94FC-2F0C55922494}"/>
              </a:ext>
            </a:extLst>
          </p:cNvPr>
          <p:cNvSpPr txBox="1"/>
          <p:nvPr/>
        </p:nvSpPr>
        <p:spPr>
          <a:xfrm>
            <a:off x="5967411" y="2787168"/>
            <a:ext cx="501079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B1D48"/>
                </a:solidFill>
              </a:rPr>
              <a:t>1. </a:t>
            </a:r>
            <a:r>
              <a:rPr lang="en-US" sz="2400" dirty="0">
                <a:solidFill>
                  <a:schemeClr val="bg1"/>
                </a:solidFill>
              </a:rPr>
              <a:t>Consulting</a:t>
            </a:r>
          </a:p>
          <a:p>
            <a:r>
              <a:rPr lang="en-US" sz="2400" dirty="0">
                <a:solidFill>
                  <a:srgbClr val="EB1D48"/>
                </a:solidFill>
              </a:rPr>
              <a:t>2. </a:t>
            </a:r>
            <a:r>
              <a:rPr lang="en-US" sz="2400" dirty="0">
                <a:solidFill>
                  <a:schemeClr val="bg1"/>
                </a:solidFill>
              </a:rPr>
              <a:t>Installation and Design Services </a:t>
            </a:r>
          </a:p>
          <a:p>
            <a:r>
              <a:rPr lang="en-US" sz="2400" dirty="0">
                <a:solidFill>
                  <a:srgbClr val="EB1D48"/>
                </a:solidFill>
              </a:rPr>
              <a:t>3. </a:t>
            </a:r>
            <a:r>
              <a:rPr lang="en-US" sz="2400" dirty="0">
                <a:solidFill>
                  <a:schemeClr val="bg1"/>
                </a:solidFill>
              </a:rPr>
              <a:t>Managed Services</a:t>
            </a:r>
            <a:endParaRPr lang="en-US" sz="2400" dirty="0">
              <a:solidFill>
                <a:srgbClr val="3566B1"/>
              </a:solidFill>
            </a:endParaRPr>
          </a:p>
          <a:p>
            <a:r>
              <a:rPr lang="en-US" sz="2400" dirty="0">
                <a:solidFill>
                  <a:srgbClr val="EB1D48"/>
                </a:solidFill>
              </a:rPr>
              <a:t>4. </a:t>
            </a:r>
            <a:r>
              <a:rPr lang="en-US" sz="2400" dirty="0">
                <a:solidFill>
                  <a:schemeClr val="bg1"/>
                </a:solidFill>
              </a:rPr>
              <a:t>Physical Security and Video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Surveillance Services</a:t>
            </a:r>
          </a:p>
          <a:p>
            <a:r>
              <a:rPr lang="en-US" sz="2400" dirty="0">
                <a:solidFill>
                  <a:srgbClr val="EB1D48"/>
                </a:solidFill>
              </a:rPr>
              <a:t>5. </a:t>
            </a:r>
            <a:r>
              <a:rPr lang="en-US" sz="2400" dirty="0">
                <a:solidFill>
                  <a:schemeClr val="bg1"/>
                </a:solidFill>
              </a:rPr>
              <a:t>Professional Development/Training </a:t>
            </a:r>
          </a:p>
          <a:p>
            <a:r>
              <a:rPr lang="en-US" sz="2400" dirty="0">
                <a:solidFill>
                  <a:srgbClr val="EB1D48"/>
                </a:solidFill>
              </a:rPr>
              <a:t>6. </a:t>
            </a:r>
            <a:r>
              <a:rPr lang="en-US" sz="2400" dirty="0">
                <a:solidFill>
                  <a:schemeClr val="bg1"/>
                </a:solidFill>
              </a:rPr>
              <a:t>Programming Services </a:t>
            </a:r>
          </a:p>
          <a:p>
            <a:r>
              <a:rPr lang="en-US" sz="2400" dirty="0">
                <a:solidFill>
                  <a:srgbClr val="EB1D48"/>
                </a:solidFill>
              </a:rPr>
              <a:t>7. </a:t>
            </a:r>
            <a:r>
              <a:rPr lang="en-US" sz="2400" dirty="0">
                <a:solidFill>
                  <a:schemeClr val="bg1"/>
                </a:solidFill>
              </a:rPr>
              <a:t>Support Services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733229D-5669-1344-8B8B-C426F391F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75" y="2586519"/>
            <a:ext cx="3681460" cy="368431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F7C193-2425-A64B-940E-40B9E08C4612}"/>
              </a:ext>
            </a:extLst>
          </p:cNvPr>
          <p:cNvCxnSpPr/>
          <p:nvPr/>
        </p:nvCxnSpPr>
        <p:spPr>
          <a:xfrm>
            <a:off x="2830665" y="1526649"/>
            <a:ext cx="0" cy="449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id="{59348DB9-668D-6343-90F3-9ED97B8B2C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22" y="6217326"/>
            <a:ext cx="4647328" cy="534781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54C00E8-5F6D-3647-BD5A-76135A0547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278" y="6224819"/>
            <a:ext cx="1242692" cy="534781"/>
          </a:xfrm>
          <a:prstGeom prst="rect">
            <a:avLst/>
          </a:prstGeom>
        </p:spPr>
      </p:pic>
      <p:pic>
        <p:nvPicPr>
          <p:cNvPr id="31" name="Picture 30">
            <a:hlinkClick r:id="rId7" action="ppaction://hlinksldjump"/>
            <a:extLst>
              <a:ext uri="{FF2B5EF4-FFF2-40B4-BE49-F238E27FC236}">
                <a16:creationId xmlns:a16="http://schemas.microsoft.com/office/drawing/2014/main" id="{52CDEC6F-8452-6D49-8202-A36571BADB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029" y="6442544"/>
            <a:ext cx="343711" cy="309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2FA144-BAB4-DE4F-9D91-167C06CC4A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7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D8DFAF-ACEE-134F-93C8-8AB8210FD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15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037E6-BCF4-424E-9BA3-59A89D88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" y="0"/>
            <a:ext cx="1218378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5E0A0F-03DD-274A-96BD-D5ACBC4F329D}"/>
              </a:ext>
            </a:extLst>
          </p:cNvPr>
          <p:cNvSpPr txBox="1"/>
          <p:nvPr/>
        </p:nvSpPr>
        <p:spPr>
          <a:xfrm>
            <a:off x="1382233" y="2115878"/>
            <a:ext cx="3211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Physical Security</a:t>
            </a:r>
            <a:endParaRPr lang="en-US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B30812-291F-4945-8F98-803D3EE95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61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E263F9-BF1A-034B-BA74-52F03E4F9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" y="0"/>
            <a:ext cx="1218378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45AB30-6FD7-AD46-810D-CF87AE493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55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88C15-0DB8-F140-B844-3E2C1A72B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0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AED7B-CA29-D042-9826-F7E486D51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" y="0"/>
            <a:ext cx="1217941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F36187-2269-F247-B24F-B41734A28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93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C646A4-B651-1D46-B6F1-BBF00ABF4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5" y="0"/>
            <a:ext cx="12177525" cy="6866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9F6681-4A4F-B440-A17F-023C2DB22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24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6469BA-54D8-0642-B840-06F107AB9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" y="0"/>
            <a:ext cx="1217941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50816A-1F97-C945-A919-FE005E526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83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5396FE-3153-0541-9397-08AE7CC92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" y="0"/>
            <a:ext cx="1217941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FEEC4B-27F5-6E40-9789-FB89A5999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09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50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D7A852-AC9B-B940-97F6-AEE6F9AF3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44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42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A0ACB7-13B3-C747-80EE-E35257D9DF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" y="0"/>
            <a:ext cx="1217941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281FCC-D263-BC45-8D88-BE378E1B3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97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ABC756-38EA-DC47-B64A-D914DFBBE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"/>
            <a:ext cx="12197220" cy="6855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72F223-99E1-FA4B-8240-840F5C333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37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73EF2-FB1C-0249-AB50-EE060953D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"/>
            <a:ext cx="12192000" cy="6852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DA689-B11C-5448-96DD-D3F92D547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15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101F05-8BEE-954E-AFDB-7A31A0120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" y="0"/>
            <a:ext cx="121896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0AD905-1672-E849-AE2A-F9D1663BC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82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4A9B0-66C0-CB42-8D35-60BFBCE03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" y="0"/>
            <a:ext cx="121896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4E1A83-5772-7848-819D-0C87F2CF7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00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F4B6B6-67D1-A243-8EB9-0D495AB445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0464" cy="1074749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235382"/>
              </p:ext>
            </p:extLst>
          </p:nvPr>
        </p:nvGraphicFramePr>
        <p:xfrm>
          <a:off x="1" y="1074750"/>
          <a:ext cx="12235851" cy="5888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8D281C0-5E11-DD41-B627-533530F57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75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0E7CC9-8281-2B45-9E45-F4904CC009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" y="0"/>
            <a:ext cx="1217941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D4457D-FA27-404E-ACFA-3F715AED4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71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AA1434-FF47-DC48-961B-9938085D2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" y="0"/>
            <a:ext cx="1218378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BF65D6-F9F2-1D4F-84F6-B40F2A616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70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0E32BE-67D3-2349-8DF5-88652973D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5" y="0"/>
            <a:ext cx="1216304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FC0CB1-45E5-2D40-98FA-3AAEBC0A5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98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632133-0AF4-0249-B33E-10692129B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" y="0"/>
            <a:ext cx="1218156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90EB34-763F-E444-9742-B96FBAF5B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83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85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21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964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02024E-EB54-FF4B-81E9-03D537098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0464" cy="1074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30A078-38CE-644B-858A-D18464514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75A24D-748C-9247-AD48-FAF479855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18" y="0"/>
            <a:ext cx="1215736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64404D-8BD6-174E-9B9A-48740D4BD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8" y="-2466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80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CBC-70B3-41E6-B362-FDE152F3687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42448" y="228601"/>
            <a:ext cx="35071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n w="11430"/>
                <a:latin typeface="Calibri" panose="020F0502020204030204" pitchFamily="34" charset="0"/>
              </a:rPr>
              <a:t>Nicholas Pry</a:t>
            </a:r>
          </a:p>
          <a:p>
            <a:pPr algn="ctr"/>
            <a:r>
              <a:rPr lang="en-US" sz="2400" b="1" dirty="0">
                <a:ln w="11430"/>
                <a:latin typeface="Calibri" panose="020F0502020204030204" pitchFamily="34" charset="0"/>
              </a:rPr>
              <a:t>HP Inc. Product Champion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14401" y="1295401"/>
          <a:ext cx="10498559" cy="2270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8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0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23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72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83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812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HP Product Champion Goals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Time Period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2018 Sales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2019 Projected Growth Over 2019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2019 Sales Target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2019 Actual Sales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 of Goal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Goal Over/Under</a:t>
                      </a:r>
                    </a:p>
                  </a:txBody>
                  <a:tcPr marL="10160" marR="10160" marT="762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Q1 (Nov 2018 – Jan 2019)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  812,847.00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975,416.00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1,384,749.00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  <a:endParaRPr lang="en-US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+42.0%</a:t>
                      </a: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Q2 (Feb 2019 – Apr 2019)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867,188.00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1,040,626.00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1,933,819.00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  <a:endParaRPr lang="en-US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+85.8%</a:t>
                      </a: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Q3 (May 2019 – Jul 2019)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                1,846,344.00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2,215,613.00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                           2,357,606.00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  <a:endParaRPr lang="en-US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baseline="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+6.4%</a:t>
                      </a: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Q4 (Aug 2019 – Oct 2019)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              1,350,241.00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1,620,289.00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156,438.00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9.7%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-90.3%</a:t>
                      </a: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4,844,198.00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20% 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5,813,038.00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5,832,612.00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100.0%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+0.3%</a:t>
                      </a: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14402" y="3626406"/>
          <a:ext cx="10498557" cy="2171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75008">
                  <a:extLst>
                    <a:ext uri="{9D8B030D-6E8A-4147-A177-3AD203B41FA5}">
                      <a16:colId xmlns:a16="http://schemas.microsoft.com/office/drawing/2014/main" val="3695861527"/>
                    </a:ext>
                  </a:extLst>
                </a:gridCol>
                <a:gridCol w="4423549">
                  <a:extLst>
                    <a:ext uri="{9D8B030D-6E8A-4147-A177-3AD203B41FA5}">
                      <a16:colId xmlns:a16="http://schemas.microsoft.com/office/drawing/2014/main" val="1223830411"/>
                    </a:ext>
                  </a:extLst>
                </a:gridCol>
              </a:tblGrid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HP Sales Howard</a:t>
                      </a:r>
                      <a:r>
                        <a:rPr lang="en-US" sz="15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 Fiscal</a:t>
                      </a:r>
                      <a:r>
                        <a:rPr lang="en-US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YTD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468690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Jan – May TD 2018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 $</a:t>
                      </a:r>
                      <a:r>
                        <a:rPr lang="en-US" sz="1500" u="none" strike="noStrike" baseline="0" dirty="0">
                          <a:effectLst/>
                        </a:rPr>
                        <a:t> 3,280,376</a:t>
                      </a:r>
                      <a:r>
                        <a:rPr lang="en-US" sz="1500" u="none" strike="noStrike" dirty="0">
                          <a:effectLst/>
                        </a:rPr>
                        <a:t>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2535403626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Jan – May TD 2019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 $</a:t>
                      </a:r>
                      <a:r>
                        <a:rPr lang="en-US" sz="1500" u="none" strike="noStrike" baseline="0" dirty="0">
                          <a:effectLst/>
                        </a:rPr>
                        <a:t> 5,139,318</a:t>
                      </a:r>
                      <a:r>
                        <a:rPr lang="en-US" sz="1500" u="none" strike="noStrike" dirty="0">
                          <a:effectLst/>
                        </a:rPr>
                        <a:t>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3635410880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Increase/Decrease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+56.7%</a:t>
                      </a:r>
                      <a:endParaRPr lang="en-US" sz="15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44615465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3730943543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HP Sales HP Fiscal YTD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168774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Nov'17 - May'18 TD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 $ 3,777,138.00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3444561422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Nov'18 – May’19 TD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 $ </a:t>
                      </a:r>
                      <a:r>
                        <a:rPr lang="en-US" sz="1500" u="none" strike="noStrike" baseline="0" dirty="0">
                          <a:effectLst/>
                        </a:rPr>
                        <a:t>5,832,612</a:t>
                      </a:r>
                      <a:r>
                        <a:rPr lang="en-US" sz="1500" u="none" strike="noStrike" dirty="0">
                          <a:effectLst/>
                        </a:rPr>
                        <a:t>.00 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4020364258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Increase/Decrease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+54.4%</a:t>
                      </a:r>
                      <a:endParaRPr lang="en-US" sz="15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4009834540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77800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42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CBC-70B3-41E6-B362-FDE152F3687B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76200"/>
            <a:ext cx="1121761" cy="1113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0401" y="584201"/>
            <a:ext cx="4378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HP Sales by Howard Vertical YTD*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20800" y="1498600"/>
          <a:ext cx="9753600" cy="2966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720">
                  <a:extLst>
                    <a:ext uri="{9D8B030D-6E8A-4147-A177-3AD203B41FA5}">
                      <a16:colId xmlns:a16="http://schemas.microsoft.com/office/drawing/2014/main" val="3047334178"/>
                    </a:ext>
                  </a:extLst>
                </a:gridCol>
                <a:gridCol w="1950720">
                  <a:extLst>
                    <a:ext uri="{9D8B030D-6E8A-4147-A177-3AD203B41FA5}">
                      <a16:colId xmlns:a16="http://schemas.microsoft.com/office/drawing/2014/main" val="3543737938"/>
                    </a:ext>
                  </a:extLst>
                </a:gridCol>
                <a:gridCol w="1950720">
                  <a:extLst>
                    <a:ext uri="{9D8B030D-6E8A-4147-A177-3AD203B41FA5}">
                      <a16:colId xmlns:a16="http://schemas.microsoft.com/office/drawing/2014/main" val="3721841323"/>
                    </a:ext>
                  </a:extLst>
                </a:gridCol>
                <a:gridCol w="1950720">
                  <a:extLst>
                    <a:ext uri="{9D8B030D-6E8A-4147-A177-3AD203B41FA5}">
                      <a16:colId xmlns:a16="http://schemas.microsoft.com/office/drawing/2014/main" val="748298884"/>
                    </a:ext>
                  </a:extLst>
                </a:gridCol>
                <a:gridCol w="1950720">
                  <a:extLst>
                    <a:ext uri="{9D8B030D-6E8A-4147-A177-3AD203B41FA5}">
                      <a16:colId xmlns:a16="http://schemas.microsoft.com/office/drawing/2014/main" val="192727046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Education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Business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Government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Healthcare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50547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1600" b="1" dirty="0"/>
                        <a:t>HPQ1FY2019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$1,107,035.00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$44,940.00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$58,727.00</a:t>
                      </a:r>
                      <a:endParaRPr lang="en-US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$1,564.00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6197252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1600" b="1" dirty="0"/>
                        <a:t>HPQ2FY2019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$1,712,503.00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$83,021.00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$54,765.00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$3,081.00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19654767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1600" b="1" dirty="0"/>
                        <a:t>HPQ3FY2019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$2,032,865.00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$86,266.00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$74,538.00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$8,329.00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51317438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1600" b="1" dirty="0"/>
                        <a:t>HPQ4FY2019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$152,646.00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$1,882.00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$1,910.00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$0.00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2826659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 HPFY2019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3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7208309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20800" y="5156201"/>
            <a:ext cx="4733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*Information gleaned from the Brand and Category hit Rate report, CRM.</a:t>
            </a:r>
          </a:p>
        </p:txBody>
      </p:sp>
    </p:spTree>
    <p:extLst>
      <p:ext uri="{BB962C8B-B14F-4D97-AF65-F5344CB8AC3E}">
        <p14:creationId xmlns:p14="http://schemas.microsoft.com/office/powerpoint/2010/main" val="201274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BFCBC-70B3-41E6-B362-FDE152F3687B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0" y="45720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/>
              <a:t>HP, Inc. Distribution Sales Breakdown</a:t>
            </a:r>
          </a:p>
          <a:p>
            <a:pPr algn="ctr"/>
            <a:r>
              <a:rPr lang="en-US" sz="2400" b="1" dirty="0"/>
              <a:t>By Category – 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b="1" dirty="0"/>
              <a:t>Updated at the close of each quarter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1" y="2108200"/>
          <a:ext cx="10363206" cy="1701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6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4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4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7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4227">
                  <a:extLst>
                    <a:ext uri="{9D8B030D-6E8A-4147-A177-3AD203B41FA5}">
                      <a16:colId xmlns:a16="http://schemas.microsoft.com/office/drawing/2014/main" val="918111506"/>
                    </a:ext>
                  </a:extLst>
                </a:gridCol>
                <a:gridCol w="1074227">
                  <a:extLst>
                    <a:ext uri="{9D8B030D-6E8A-4147-A177-3AD203B41FA5}">
                      <a16:colId xmlns:a16="http://schemas.microsoft.com/office/drawing/2014/main" val="2316763448"/>
                    </a:ext>
                  </a:extLst>
                </a:gridCol>
                <a:gridCol w="10742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42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4227">
                  <a:extLst>
                    <a:ext uri="{9D8B030D-6E8A-4147-A177-3AD203B41FA5}">
                      <a16:colId xmlns:a16="http://schemas.microsoft.com/office/drawing/2014/main" val="907573358"/>
                    </a:ext>
                  </a:extLst>
                </a:gridCol>
              </a:tblGrid>
              <a:tr h="190500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  <a:r>
                        <a:rPr lang="en-US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Sales</a:t>
                      </a: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All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Chrome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Windows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Workstations</a:t>
                      </a: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Warranty</a:t>
                      </a: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Printers</a:t>
                      </a: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Supplies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Misc.</a:t>
                      </a:r>
                    </a:p>
                  </a:txBody>
                  <a:tcPr marL="10160" marR="10160" marT="7620" marB="0" anchor="b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Q1 (Nov17 - Jan18)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1,384,749.00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680,564.00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201,819.00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99,161.00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2,326.00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154,928.00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76,733.00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169,218.00</a:t>
                      </a: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6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Q2 (Feb19 - Apr19)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1,933,819.00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1,049,596.00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500,971.00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6,630.00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43,038.00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66,543.00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96,644.00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267,041.00</a:t>
                      </a: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3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Q3 (May19 - Jul19)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2,201,998.00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540,324.00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1,242,657.00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34,503.00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52,464.00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132,601.00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91,980.00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199,449.00</a:t>
                      </a: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Q4 (Aug19 - Oct19)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</a:rPr>
                        <a:t>Fiscal YTD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5,520,566.00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2,270,484.00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1,945,447.00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140,294.00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97,828.00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354,072.00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265,357.00</a:t>
                      </a:r>
                    </a:p>
                  </a:txBody>
                  <a:tcPr marL="10160" marR="1016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635,708.00</a:t>
                      </a:r>
                    </a:p>
                  </a:txBody>
                  <a:tcPr marL="10160" marR="1016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29786" y="4110075"/>
            <a:ext cx="39438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5/1/2019</a:t>
            </a:r>
            <a:r>
              <a:rPr lang="en-US" sz="1600" b="1" dirty="0">
                <a:solidFill>
                  <a:srgbClr val="FF0000"/>
                </a:solidFill>
              </a:rPr>
              <a:t>: Updated 2Q2019 numbers.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77800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93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7201" y="490381"/>
            <a:ext cx="9280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HP Active Quotes (&gt;$100K) July 2019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06402" y="1397000"/>
          <a:ext cx="11286489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15">
                  <a:extLst>
                    <a:ext uri="{9D8B030D-6E8A-4147-A177-3AD203B41FA5}">
                      <a16:colId xmlns:a16="http://schemas.microsoft.com/office/drawing/2014/main" val="540835811"/>
                    </a:ext>
                  </a:extLst>
                </a:gridCol>
                <a:gridCol w="2931885">
                  <a:extLst>
                    <a:ext uri="{9D8B030D-6E8A-4147-A177-3AD203B41FA5}">
                      <a16:colId xmlns:a16="http://schemas.microsoft.com/office/drawing/2014/main" val="21928013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463056246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1072633973"/>
                    </a:ext>
                  </a:extLst>
                </a:gridCol>
                <a:gridCol w="1561919">
                  <a:extLst>
                    <a:ext uri="{9D8B030D-6E8A-4147-A177-3AD203B41FA5}">
                      <a16:colId xmlns:a16="http://schemas.microsoft.com/office/drawing/2014/main" val="394192452"/>
                    </a:ext>
                  </a:extLst>
                </a:gridCol>
                <a:gridCol w="1611085">
                  <a:extLst>
                    <a:ext uri="{9D8B030D-6E8A-4147-A177-3AD203B41FA5}">
                      <a16:colId xmlns:a16="http://schemas.microsoft.com/office/drawing/2014/main" val="200928305"/>
                    </a:ext>
                  </a:extLst>
                </a:gridCol>
                <a:gridCol w="1611085">
                  <a:extLst>
                    <a:ext uri="{9D8B030D-6E8A-4147-A177-3AD203B41FA5}">
                      <a16:colId xmlns:a16="http://schemas.microsoft.com/office/drawing/2014/main" val="1822726796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1300" dirty="0"/>
                        <a:t>Quote</a:t>
                      </a:r>
                      <a:r>
                        <a:rPr lang="en-US" sz="1300" baseline="0" dirty="0"/>
                        <a:t> #</a:t>
                      </a:r>
                      <a:endParaRPr lang="en-US" sz="1300" dirty="0"/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Customer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Category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Vertical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Total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Sales Rep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Status</a:t>
                      </a:r>
                    </a:p>
                  </a:txBody>
                  <a:tcPr marL="121920" marR="121920" marT="60960" marB="6096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3878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300" dirty="0"/>
                        <a:t>946513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Career Academy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Chrome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K-12 EDU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$93K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 err="1">
                          <a:solidFill>
                            <a:schemeClr val="tx1"/>
                          </a:solidFill>
                        </a:rPr>
                        <a:t>Migonnna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 P.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ECD</a:t>
                      </a:r>
                      <a:r>
                        <a:rPr lang="en-US" sz="1300" baseline="0" dirty="0">
                          <a:solidFill>
                            <a:schemeClr val="tx1"/>
                          </a:solidFill>
                        </a:rPr>
                        <a:t> 8/2/2019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398447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300" dirty="0"/>
                        <a:t>931455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Brown County Schools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Laptop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K-12 EDU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$190K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Tyler R.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RFP/ Time out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39635786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300" dirty="0"/>
                        <a:t>931508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Conway Public Schools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Chrome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K-12 EDU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$140K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Kellie D.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Quoted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47256063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300" dirty="0"/>
                        <a:t>931505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Conway Public Schools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Chrome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K-12 EDU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$120K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Kellie D.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Quoted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509233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300" dirty="0"/>
                        <a:t>933284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Sumter County BoE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Laptop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K-12 EDU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$322K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Darlene J.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Quoted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48859882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300" dirty="0"/>
                        <a:t>932494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Public Schools of</a:t>
                      </a:r>
                      <a:r>
                        <a:rPr lang="en-US" sz="1300" baseline="0" dirty="0"/>
                        <a:t> Petoskey</a:t>
                      </a:r>
                      <a:endParaRPr lang="en-US" sz="13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Laptop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K-12 EDU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$315K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Teena J.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Quoted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2998626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300" dirty="0"/>
                        <a:t>948630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Barrow</a:t>
                      </a:r>
                      <a:r>
                        <a:rPr lang="en-US" sz="1300" baseline="0" dirty="0"/>
                        <a:t> County Schools</a:t>
                      </a:r>
                      <a:endParaRPr lang="en-US" sz="13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Chrome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K-12 EDU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$132K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Kaitlin S.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Quoted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0240587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77800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0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BC839B-4452-D148-AEF4-FEE03C3A8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" y="0"/>
            <a:ext cx="1218378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9158" y="2622415"/>
            <a:ext cx="28451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u="sng" dirty="0">
                <a:solidFill>
                  <a:srgbClr val="1798D2"/>
                </a:solidFill>
              </a:rPr>
              <a:t>Newly Expanded Production Facility</a:t>
            </a:r>
          </a:p>
          <a:p>
            <a:pPr algn="ctr"/>
            <a:endParaRPr lang="en-US" altLang="en-US" sz="1600" dirty="0">
              <a:solidFill>
                <a:schemeClr val="bg1"/>
              </a:solidFill>
            </a:endParaRPr>
          </a:p>
          <a:p>
            <a:pPr algn="ctr"/>
            <a:r>
              <a:rPr lang="en-US" altLang="en-US" sz="2400" dirty="0">
                <a:solidFill>
                  <a:schemeClr val="bg1"/>
                </a:solidFill>
              </a:rPr>
              <a:t>Completed September 2018</a:t>
            </a:r>
          </a:p>
          <a:p>
            <a:pPr algn="ctr"/>
            <a:endParaRPr lang="en-US" altLang="en-US" sz="2400" dirty="0">
              <a:solidFill>
                <a:schemeClr val="bg1"/>
              </a:solidFill>
            </a:endParaRPr>
          </a:p>
          <a:p>
            <a:pPr algn="ctr"/>
            <a:r>
              <a:rPr lang="en-US" altLang="en-US" sz="2400" dirty="0">
                <a:solidFill>
                  <a:schemeClr val="bg1"/>
                </a:solidFill>
              </a:rPr>
              <a:t>New Total Production Facility Floor Space:    </a:t>
            </a:r>
          </a:p>
          <a:p>
            <a:pPr algn="ctr"/>
            <a:r>
              <a:rPr lang="en-US" altLang="en-US" sz="2400" dirty="0">
                <a:solidFill>
                  <a:schemeClr val="bg1"/>
                </a:solidFill>
              </a:rPr>
              <a:t>112,000 ft</a:t>
            </a:r>
            <a:r>
              <a:rPr lang="en-US" altLang="en-US" sz="2400" baseline="30000" dirty="0">
                <a:solidFill>
                  <a:schemeClr val="bg1"/>
                </a:solidFill>
              </a:rPr>
              <a:t>2</a:t>
            </a:r>
          </a:p>
          <a:p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7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416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405749-1CED-4188-B117-384D92A04557}"/>
              </a:ext>
            </a:extLst>
          </p:cNvPr>
          <p:cNvSpPr/>
          <p:nvPr/>
        </p:nvSpPr>
        <p:spPr>
          <a:xfrm>
            <a:off x="7774930" y="2837858"/>
            <a:ext cx="2913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u="sng" dirty="0">
                <a:solidFill>
                  <a:srgbClr val="1798D2"/>
                </a:solidFill>
              </a:rPr>
              <a:t>Expansion Plans:</a:t>
            </a:r>
          </a:p>
          <a:p>
            <a:pPr algn="ctr"/>
            <a:endParaRPr lang="en-US" alt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altLang="en-US" sz="3200" dirty="0">
                <a:solidFill>
                  <a:schemeClr val="bg1"/>
                </a:solidFill>
              </a:rPr>
              <a:t>Additional Office Towers I &amp; II</a:t>
            </a:r>
            <a:endParaRPr lang="en-US" altLang="en-US" sz="32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50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58D0C3-D2F1-3E4E-A11A-D084F5BE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91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2C8D79-7974-3347-B4B0-76495855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8F4D2-FF3E-534B-BA6E-8191E2079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108" cy="6865086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7895754F-FE19-9E4C-A8A2-0387F94866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07" y="2115364"/>
            <a:ext cx="1174798" cy="117570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13069FCF-E796-BF4A-87EA-B9D096251A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200" y="2115364"/>
            <a:ext cx="1206640" cy="1207576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3D656BBB-2DCF-624C-837B-183E43779A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74" y="2115364"/>
            <a:ext cx="1158425" cy="1159324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2F0B88BC-3215-604C-93AC-58A7314B13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911" y="2115364"/>
            <a:ext cx="1246359" cy="1247326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2909B0A0-EE77-9540-B9BC-54FC8E51B6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52" y="4366722"/>
            <a:ext cx="1249898" cy="1250868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51205D77-E111-A349-816A-2B00C00692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37" y="4404944"/>
            <a:ext cx="1246359" cy="1247326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9E3FA7DC-D3F8-324C-B9A6-C4A35BC9FD9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26" y="4315121"/>
            <a:ext cx="1246359" cy="1247326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8594D7FD-60BD-A84F-90F5-8D67599524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982" y="2115364"/>
            <a:ext cx="1246359" cy="1247326"/>
          </a:xfrm>
          <a:prstGeom prst="rect">
            <a:avLst/>
          </a:prstGeom>
        </p:spPr>
      </p:pic>
      <p:pic>
        <p:nvPicPr>
          <p:cNvPr id="12" name="Picture 11">
            <a:hlinkClick r:id="rId15" action="ppaction://hlinksldjump"/>
            <a:extLst>
              <a:ext uri="{FF2B5EF4-FFF2-40B4-BE49-F238E27FC236}">
                <a16:creationId xmlns:a16="http://schemas.microsoft.com/office/drawing/2014/main" id="{371E6F5B-F232-1E4E-BBA0-CF8D158EA5A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22" y="4370264"/>
            <a:ext cx="1246359" cy="1247326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  <a:extLst>
              <a:ext uri="{FF2B5EF4-FFF2-40B4-BE49-F238E27FC236}">
                <a16:creationId xmlns:a16="http://schemas.microsoft.com/office/drawing/2014/main" id="{5AE75A49-2D3E-7342-B169-904A3754DE7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74" y="4323073"/>
            <a:ext cx="1246359" cy="12473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764E2B-AE0D-A149-B6B6-FFDB6DCF390A}"/>
              </a:ext>
            </a:extLst>
          </p:cNvPr>
          <p:cNvSpPr txBox="1"/>
          <p:nvPr/>
        </p:nvSpPr>
        <p:spPr>
          <a:xfrm>
            <a:off x="249346" y="3367567"/>
            <a:ext cx="2274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A: </a:t>
            </a:r>
            <a:r>
              <a:rPr lang="en-US" sz="1400" b="1" u="sng" dirty="0">
                <a:solidFill>
                  <a:schemeClr val="bg1"/>
                </a:solidFill>
              </a:rPr>
              <a:t>COMPUTING  SOLUTIONS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8CEA75-0C7D-3C43-AE0A-15A0A67F322E}"/>
              </a:ext>
            </a:extLst>
          </p:cNvPr>
          <p:cNvSpPr txBox="1"/>
          <p:nvPr/>
        </p:nvSpPr>
        <p:spPr>
          <a:xfrm>
            <a:off x="3071439" y="3422896"/>
            <a:ext cx="16212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B: </a:t>
            </a:r>
            <a:r>
              <a:rPr lang="en-US" sz="1400" b="1" u="sng" dirty="0">
                <a:solidFill>
                  <a:schemeClr val="bg1"/>
                </a:solidFill>
              </a:rPr>
              <a:t>AUDIOVISUAL &amp; </a:t>
            </a:r>
          </a:p>
          <a:p>
            <a:pPr algn="ctr"/>
            <a:r>
              <a:rPr lang="en-US" sz="1400" b="1" u="sng" dirty="0">
                <a:solidFill>
                  <a:schemeClr val="bg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INSTRUCTIONAL</a:t>
            </a:r>
            <a:endParaRPr lang="en-US" sz="1400" b="1" u="sng" dirty="0">
              <a:solidFill>
                <a:schemeClr val="bg1"/>
              </a:solidFill>
            </a:endParaRPr>
          </a:p>
          <a:p>
            <a:pPr algn="ctr"/>
            <a:r>
              <a:rPr lang="en-US" sz="1400" b="1" u="sng" dirty="0">
                <a:solidFill>
                  <a:schemeClr val="bg1"/>
                </a:solidFill>
              </a:rPr>
              <a:t>SOLUTIONS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B607C8-9F2B-D941-9A0A-094D275148BF}"/>
              </a:ext>
            </a:extLst>
          </p:cNvPr>
          <p:cNvSpPr txBox="1"/>
          <p:nvPr/>
        </p:nvSpPr>
        <p:spPr>
          <a:xfrm>
            <a:off x="5457500" y="3422366"/>
            <a:ext cx="15223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C: </a:t>
            </a:r>
            <a:r>
              <a:rPr lang="en-US" sz="1400" b="1" u="sng" dirty="0">
                <a:solidFill>
                  <a:schemeClr val="bg1"/>
                </a:solidFill>
              </a:rPr>
              <a:t>NETWORKING </a:t>
            </a:r>
          </a:p>
          <a:p>
            <a:pPr algn="ctr"/>
            <a:r>
              <a:rPr lang="en-US" sz="1400" b="1" u="sng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INFRASTRUCTURE</a:t>
            </a:r>
            <a:endParaRPr lang="en-US" sz="1400" b="1" u="sng" dirty="0">
              <a:solidFill>
                <a:schemeClr val="bg1"/>
              </a:solidFill>
            </a:endParaRPr>
          </a:p>
          <a:p>
            <a:pPr algn="ctr"/>
            <a:r>
              <a:rPr lang="en-US" sz="1400" b="1" u="sng" dirty="0">
                <a:solidFill>
                  <a:schemeClr val="bg1"/>
                </a:solidFill>
              </a:rPr>
              <a:t>SOLUTIONS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0A43D0-F86C-0D45-82D4-6F9E0018F443}"/>
              </a:ext>
            </a:extLst>
          </p:cNvPr>
          <p:cNvSpPr txBox="1"/>
          <p:nvPr/>
        </p:nvSpPr>
        <p:spPr>
          <a:xfrm>
            <a:off x="7773054" y="3422366"/>
            <a:ext cx="1567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D: </a:t>
            </a:r>
            <a:r>
              <a:rPr lang="en-US" sz="1400" b="1" u="sng" dirty="0">
                <a:solidFill>
                  <a:schemeClr val="bg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VIRTULIZATION</a:t>
            </a:r>
            <a:r>
              <a:rPr lang="en-US" sz="1400" b="1" u="sng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BE61B9-51AB-414E-A272-610249139882}"/>
              </a:ext>
            </a:extLst>
          </p:cNvPr>
          <p:cNvSpPr txBox="1"/>
          <p:nvPr/>
        </p:nvSpPr>
        <p:spPr>
          <a:xfrm>
            <a:off x="10018532" y="3422366"/>
            <a:ext cx="1867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E: </a:t>
            </a:r>
            <a:r>
              <a:rPr lang="en-US" sz="1400" b="1" u="sng" dirty="0">
                <a:solidFill>
                  <a:schemeClr val="bg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PHYSICAL</a:t>
            </a:r>
            <a:r>
              <a:rPr lang="en-US" sz="1400" b="1" u="sng" dirty="0">
                <a:solidFill>
                  <a:schemeClr val="bg1"/>
                </a:solidFill>
              </a:rPr>
              <a:t> SECURITY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A839CB-C65E-FA4D-BCA5-370B30A81C22}"/>
              </a:ext>
            </a:extLst>
          </p:cNvPr>
          <p:cNvSpPr txBox="1"/>
          <p:nvPr/>
        </p:nvSpPr>
        <p:spPr>
          <a:xfrm>
            <a:off x="234847" y="5684261"/>
            <a:ext cx="2350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F: </a:t>
            </a:r>
            <a:r>
              <a:rPr lang="en-US" sz="1400" b="1" u="sng" dirty="0">
                <a:solidFill>
                  <a:schemeClr val="bg1"/>
                </a:solidFill>
              </a:rPr>
              <a:t>KIOSK &amp; DIGITAL </a:t>
            </a:r>
            <a:r>
              <a:rPr lang="en-US" sz="1400" b="1" u="sng" dirty="0">
                <a:solidFill>
                  <a:schemeClr val="bg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SIGNAGE</a:t>
            </a:r>
            <a:r>
              <a:rPr lang="en-US" sz="1400" b="1" u="sng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EA5300-47E6-B249-9394-08714FC417C5}"/>
              </a:ext>
            </a:extLst>
          </p:cNvPr>
          <p:cNvSpPr txBox="1"/>
          <p:nvPr/>
        </p:nvSpPr>
        <p:spPr>
          <a:xfrm>
            <a:off x="2719259" y="5684261"/>
            <a:ext cx="2154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G: </a:t>
            </a:r>
            <a:r>
              <a:rPr lang="en-US" sz="1400" b="1" u="sng" dirty="0">
                <a:solidFill>
                  <a:schemeClr val="bg1"/>
                </a:solidFill>
              </a:rPr>
              <a:t>SOFTWARE SOLUTIONS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68E76C-817E-D640-9FA2-E67EDF46AA13}"/>
              </a:ext>
            </a:extLst>
          </p:cNvPr>
          <p:cNvSpPr txBox="1"/>
          <p:nvPr/>
        </p:nvSpPr>
        <p:spPr>
          <a:xfrm>
            <a:off x="5125026" y="5684078"/>
            <a:ext cx="2276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H: </a:t>
            </a:r>
            <a:r>
              <a:rPr lang="en-US" sz="1400" b="1" u="sng" dirty="0">
                <a:solidFill>
                  <a:schemeClr val="bg1"/>
                </a:solidFill>
              </a:rPr>
              <a:t>PROFESSIONAL SERVICES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FD8791-EA0B-D946-8342-A2413635C067}"/>
              </a:ext>
            </a:extLst>
          </p:cNvPr>
          <p:cNvSpPr txBox="1"/>
          <p:nvPr/>
        </p:nvSpPr>
        <p:spPr>
          <a:xfrm>
            <a:off x="7793272" y="5684078"/>
            <a:ext cx="1571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I: </a:t>
            </a:r>
            <a:r>
              <a:rPr lang="en-US" sz="1400" b="1" u="sng" dirty="0">
                <a:solidFill>
                  <a:schemeClr val="bg1"/>
                </a:solidFill>
              </a:rPr>
              <a:t>E-COMMERCE &amp; </a:t>
            </a:r>
          </a:p>
          <a:p>
            <a:pPr algn="ctr"/>
            <a:r>
              <a:rPr lang="en-US" sz="1400" b="1" u="sng" dirty="0">
                <a:solidFill>
                  <a:schemeClr val="bg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ACCESSORIES</a:t>
            </a:r>
            <a:r>
              <a:rPr lang="en-US" sz="1400" b="1" u="sng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43B241-D240-1641-8C92-696C28C9E0A7}"/>
              </a:ext>
            </a:extLst>
          </p:cNvPr>
          <p:cNvSpPr txBox="1"/>
          <p:nvPr/>
        </p:nvSpPr>
        <p:spPr>
          <a:xfrm>
            <a:off x="10018532" y="5684078"/>
            <a:ext cx="1971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J: </a:t>
            </a:r>
            <a:r>
              <a:rPr lang="en-US" sz="1400" b="1" u="sng" dirty="0">
                <a:solidFill>
                  <a:schemeClr val="bg1"/>
                </a:solidFill>
              </a:rPr>
              <a:t>PRO </a:t>
            </a:r>
            <a:r>
              <a:rPr lang="en-US" sz="1400" b="1" u="sng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DEVELOPMENT</a:t>
            </a:r>
            <a:endParaRPr lang="en-US" sz="1400" b="1" u="sng" dirty="0">
              <a:solidFill>
                <a:schemeClr val="bg1"/>
              </a:solidFill>
            </a:endParaRPr>
          </a:p>
          <a:p>
            <a:pPr algn="ctr"/>
            <a:r>
              <a:rPr lang="en-US" sz="1400" b="1" u="sng" dirty="0">
                <a:solidFill>
                  <a:schemeClr val="bg1"/>
                </a:solidFill>
              </a:rPr>
              <a:t>TEACHING &amp; LEARNING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EA508C-ACED-644C-A942-83CD9C004E30}"/>
              </a:ext>
            </a:extLst>
          </p:cNvPr>
          <p:cNvSpPr txBox="1"/>
          <p:nvPr/>
        </p:nvSpPr>
        <p:spPr>
          <a:xfrm>
            <a:off x="3199200" y="1184410"/>
            <a:ext cx="59522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THE ONE STOP SHOP 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57044EA9-B350-7245-97BB-F9F64FDC14D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51" y="6401851"/>
            <a:ext cx="3648289" cy="357108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245DDB51-B2F8-2545-A162-653C00F5391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46" y="6401851"/>
            <a:ext cx="1990153" cy="425908"/>
          </a:xfrm>
          <a:prstGeom prst="rect">
            <a:avLst/>
          </a:prstGeom>
        </p:spPr>
      </p:pic>
      <p:pic>
        <p:nvPicPr>
          <p:cNvPr id="27" name="Picture 26">
            <a:hlinkClick r:id="rId21" action="ppaction://hlinksldjump"/>
            <a:extLst>
              <a:ext uri="{FF2B5EF4-FFF2-40B4-BE49-F238E27FC236}">
                <a16:creationId xmlns:a16="http://schemas.microsoft.com/office/drawing/2014/main" id="{C0ED9B62-C319-8F41-807F-AFE57A04D5E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595" y="6353241"/>
            <a:ext cx="2209683" cy="437517"/>
          </a:xfrm>
          <a:prstGeom prst="rect">
            <a:avLst/>
          </a:prstGeom>
        </p:spPr>
      </p:pic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F240AFBB-AF3E-1D40-8264-94E815272FE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597" y="6401851"/>
            <a:ext cx="1870627" cy="3402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ECF2E1A-327D-5646-9654-4BA0F1EC257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67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2C8D79-7974-3347-B4B0-76495855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8F4D2-FF3E-534B-BA6E-8191E2079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108" cy="68650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25F55E7-7F7F-024F-9346-5264D745CF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63" y="2655083"/>
            <a:ext cx="3413089" cy="341573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4B11B44-5A81-5F43-839B-8618EF2AED55}"/>
              </a:ext>
            </a:extLst>
          </p:cNvPr>
          <p:cNvSpPr txBox="1"/>
          <p:nvPr/>
        </p:nvSpPr>
        <p:spPr>
          <a:xfrm>
            <a:off x="2049739" y="1359673"/>
            <a:ext cx="7835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3566B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		COMPUTING SOLUTIONS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79F937-83F7-4848-A35A-00A57E04E9A7}"/>
              </a:ext>
            </a:extLst>
          </p:cNvPr>
          <p:cNvSpPr txBox="1"/>
          <p:nvPr/>
        </p:nvSpPr>
        <p:spPr>
          <a:xfrm>
            <a:off x="5301956" y="2531390"/>
            <a:ext cx="682956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3566B1"/>
                </a:solidFill>
              </a:rPr>
              <a:t>1.</a:t>
            </a:r>
            <a:r>
              <a:rPr lang="en-US" sz="2800" dirty="0">
                <a:solidFill>
                  <a:schemeClr val="bg1"/>
                </a:solidFill>
              </a:rPr>
              <a:t> Accessories</a:t>
            </a:r>
            <a:endParaRPr lang="en-US" sz="2800" dirty="0">
              <a:solidFill>
                <a:srgbClr val="3566B1"/>
              </a:solidFill>
            </a:endParaRPr>
          </a:p>
          <a:p>
            <a:r>
              <a:rPr lang="en-US" sz="2800" dirty="0">
                <a:solidFill>
                  <a:srgbClr val="3566B1"/>
                </a:solidFill>
              </a:rPr>
              <a:t>2. </a:t>
            </a:r>
            <a:r>
              <a:rPr lang="en-US" sz="2800" dirty="0">
                <a:solidFill>
                  <a:schemeClr val="bg1"/>
                </a:solidFill>
              </a:rPr>
              <a:t>Antivirus</a:t>
            </a:r>
            <a:endParaRPr lang="en-US" sz="2800" dirty="0">
              <a:solidFill>
                <a:srgbClr val="3566B1"/>
              </a:solidFill>
            </a:endParaRPr>
          </a:p>
          <a:p>
            <a:r>
              <a:rPr lang="en-US" sz="2800" dirty="0">
                <a:solidFill>
                  <a:srgbClr val="3566B1"/>
                </a:solidFill>
              </a:rPr>
              <a:t>3. </a:t>
            </a:r>
            <a:r>
              <a:rPr lang="en-US" sz="2800" dirty="0">
                <a:solidFill>
                  <a:schemeClr val="bg1"/>
                </a:solidFill>
              </a:rPr>
              <a:t>Desktops</a:t>
            </a:r>
          </a:p>
          <a:p>
            <a:r>
              <a:rPr lang="en-US" sz="2800" dirty="0">
                <a:solidFill>
                  <a:srgbClr val="3566B1"/>
                </a:solidFill>
              </a:rPr>
              <a:t>4. </a:t>
            </a:r>
            <a:r>
              <a:rPr lang="en-US" sz="2800" dirty="0">
                <a:solidFill>
                  <a:schemeClr val="bg1"/>
                </a:solidFill>
              </a:rPr>
              <a:t>Management Solutions </a:t>
            </a:r>
            <a:endParaRPr lang="en-US" sz="2800" dirty="0">
              <a:solidFill>
                <a:srgbClr val="3566B1"/>
              </a:solidFill>
            </a:endParaRPr>
          </a:p>
          <a:p>
            <a:r>
              <a:rPr lang="en-US" sz="2800" dirty="0">
                <a:solidFill>
                  <a:srgbClr val="3566B1"/>
                </a:solidFill>
              </a:rPr>
              <a:t>5. </a:t>
            </a:r>
            <a:r>
              <a:rPr lang="en-US" sz="2800" dirty="0">
                <a:solidFill>
                  <a:schemeClr val="bg1"/>
                </a:solidFill>
              </a:rPr>
              <a:t>Mobile Presentation and Charging Stations </a:t>
            </a:r>
          </a:p>
          <a:p>
            <a:r>
              <a:rPr lang="en-US" sz="2800" dirty="0">
                <a:solidFill>
                  <a:srgbClr val="3566B1"/>
                </a:solidFill>
              </a:rPr>
              <a:t>6. </a:t>
            </a:r>
            <a:r>
              <a:rPr lang="en-US" sz="2800" dirty="0">
                <a:solidFill>
                  <a:schemeClr val="bg1"/>
                </a:solidFill>
              </a:rPr>
              <a:t>Notebooks and Tablets </a:t>
            </a:r>
          </a:p>
          <a:p>
            <a:r>
              <a:rPr lang="en-US" sz="2800" dirty="0">
                <a:solidFill>
                  <a:srgbClr val="3566B1"/>
                </a:solidFill>
              </a:rPr>
              <a:t>7. </a:t>
            </a:r>
            <a:r>
              <a:rPr lang="en-US" sz="2800" dirty="0">
                <a:solidFill>
                  <a:schemeClr val="bg1"/>
                </a:solidFill>
              </a:rPr>
              <a:t>Printers (2D &amp; 3D)</a:t>
            </a:r>
          </a:p>
          <a:p>
            <a:r>
              <a:rPr lang="en-US" sz="2800" dirty="0">
                <a:solidFill>
                  <a:srgbClr val="3566B1"/>
                </a:solidFill>
              </a:rPr>
              <a:t>8. </a:t>
            </a:r>
            <a:r>
              <a:rPr lang="en-US" sz="2800" dirty="0">
                <a:solidFill>
                  <a:schemeClr val="bg1"/>
                </a:solidFill>
              </a:rPr>
              <a:t>Refurbs </a:t>
            </a:r>
            <a:endParaRPr lang="en-US" sz="2800" dirty="0">
              <a:solidFill>
                <a:srgbClr val="3566B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4548CCC-5C8C-EE4E-8EED-595116ECB316}"/>
              </a:ext>
            </a:extLst>
          </p:cNvPr>
          <p:cNvCxnSpPr/>
          <p:nvPr/>
        </p:nvCxnSpPr>
        <p:spPr>
          <a:xfrm>
            <a:off x="2846567" y="1534602"/>
            <a:ext cx="0" cy="5526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A76141A1-8018-9245-BF87-139F4EC7D5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029" y="6430617"/>
            <a:ext cx="343711" cy="309563"/>
          </a:xfrm>
          <a:prstGeom prst="rect">
            <a:avLst/>
          </a:prstGeom>
        </p:spPr>
      </p:pic>
      <p:pic>
        <p:nvPicPr>
          <p:cNvPr id="34" name="Picture 33">
            <a:hlinkClick r:id="rId6" action="ppaction://hlinksldjump"/>
            <a:extLst>
              <a:ext uri="{FF2B5EF4-FFF2-40B4-BE49-F238E27FC236}">
                <a16:creationId xmlns:a16="http://schemas.microsoft.com/office/drawing/2014/main" id="{9D00C853-DF89-8E46-B965-20437B56B4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27" y="6438616"/>
            <a:ext cx="1362907" cy="389903"/>
          </a:xfrm>
          <a:prstGeom prst="rect">
            <a:avLst/>
          </a:prstGeom>
        </p:spPr>
      </p:pic>
      <p:pic>
        <p:nvPicPr>
          <p:cNvPr id="35" name="Picture 34" descr="A close up of a sign&#10;&#10;Description generated with very high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DE1223AC-DA24-1041-A979-64004C1ED5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4" b="8983"/>
          <a:stretch/>
        </p:blipFill>
        <p:spPr>
          <a:xfrm>
            <a:off x="10154934" y="6489060"/>
            <a:ext cx="1207978" cy="279624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  <a:extLst>
              <a:ext uri="{FF2B5EF4-FFF2-40B4-BE49-F238E27FC236}">
                <a16:creationId xmlns:a16="http://schemas.microsoft.com/office/drawing/2014/main" id="{BF1F0878-066D-9C43-828E-4EB066CE3C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05" y="6406397"/>
            <a:ext cx="2903688" cy="422122"/>
          </a:xfrm>
          <a:prstGeom prst="rect">
            <a:avLst/>
          </a:prstGeom>
        </p:spPr>
      </p:pic>
      <p:pic>
        <p:nvPicPr>
          <p:cNvPr id="37" name="Picture 36">
            <a:hlinkClick r:id="rId12" action="ppaction://hlinksldjump"/>
            <a:extLst>
              <a:ext uri="{FF2B5EF4-FFF2-40B4-BE49-F238E27FC236}">
                <a16:creationId xmlns:a16="http://schemas.microsoft.com/office/drawing/2014/main" id="{692FE01B-CD40-5944-8796-824EFFF78B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87" y="6321450"/>
            <a:ext cx="3292260" cy="592015"/>
          </a:xfrm>
          <a:prstGeom prst="rect">
            <a:avLst/>
          </a:prstGeom>
        </p:spPr>
      </p:pic>
      <p:pic>
        <p:nvPicPr>
          <p:cNvPr id="38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id="{F5993466-A9B4-A24E-9402-669D2AA424B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7" y="6372030"/>
            <a:ext cx="1268730" cy="4267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C41B9C-8365-ED46-96C6-2884DCDD3A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53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D9FEB3-2C87-E84E-93A9-ED6D4439C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C58F-6BEF-C74D-9B82-3B654DB33D94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B3742-7DB8-744E-8349-28B49EF364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05"/>
            <a:ext cx="12292049" cy="6859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9109D-F2A9-A546-960E-A705D6462D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" t="35772" r="72196" b="51667"/>
          <a:stretch/>
        </p:blipFill>
        <p:spPr>
          <a:xfrm>
            <a:off x="7126432" y="2396023"/>
            <a:ext cx="3116434" cy="1167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E6A9F-F4B4-F04B-BE71-FF854AE2DD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57195" r="72196" b="30122"/>
          <a:stretch/>
        </p:blipFill>
        <p:spPr>
          <a:xfrm>
            <a:off x="1961792" y="2509049"/>
            <a:ext cx="2822269" cy="1110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7640E-4BC3-7F4B-B19B-C74BE6EBAF8D}"/>
              </a:ext>
            </a:extLst>
          </p:cNvPr>
          <p:cNvSpPr txBox="1"/>
          <p:nvPr/>
        </p:nvSpPr>
        <p:spPr>
          <a:xfrm>
            <a:off x="3250148" y="1280025"/>
            <a:ext cx="54345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030035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SOFTWARE </a:t>
            </a:r>
            <a:r>
              <a:rPr lang="en-US" sz="4400" dirty="0">
                <a:solidFill>
                  <a:srgbClr val="098199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BRANDS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141E2-B7B6-8843-AB99-C127707A4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30" y="3637397"/>
            <a:ext cx="1644718" cy="454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B208E9-31B9-CA4D-8ECC-008AF9C77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10" y="3591555"/>
            <a:ext cx="1644713" cy="454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B54ED8-EDD7-1C4E-A8FB-E7956006A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82" y="4113849"/>
            <a:ext cx="1757770" cy="485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9102B7-B625-874F-AAF8-5196927033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789" y="5308961"/>
            <a:ext cx="1745530" cy="482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0C492F-05AF-4345-AC6B-80DB2EEB68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03" y="4735295"/>
            <a:ext cx="1807060" cy="499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24036C-06FC-B44E-AA39-C26E8FFFE1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4675336"/>
            <a:ext cx="2055207" cy="5677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04614F-A539-4846-B115-43B5BE89B4F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1" t="35772" r="58292" b="56789"/>
          <a:stretch/>
        </p:blipFill>
        <p:spPr>
          <a:xfrm>
            <a:off x="1723227" y="4225785"/>
            <a:ext cx="995794" cy="45218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CC8803-1DC5-9048-8804-70D401738FC9}"/>
              </a:ext>
            </a:extLst>
          </p:cNvPr>
          <p:cNvCxnSpPr/>
          <p:nvPr/>
        </p:nvCxnSpPr>
        <p:spPr>
          <a:xfrm flipH="1">
            <a:off x="6317974" y="2466174"/>
            <a:ext cx="3313" cy="3268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890CAEB-5312-D641-BF9B-721B56047F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1" t="35772" r="58292" b="56789"/>
          <a:stretch/>
        </p:blipFill>
        <p:spPr>
          <a:xfrm>
            <a:off x="7339393" y="3600307"/>
            <a:ext cx="1101574" cy="5002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0365C9-8C31-2D49-93B1-DF94857342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443" y="3616129"/>
            <a:ext cx="1591386" cy="4396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CA4418-CC17-AF4C-AC7F-9F76A9D724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68" y="4231953"/>
            <a:ext cx="1416414" cy="3913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358524-8519-6B46-A160-347C41934A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224" y="4165932"/>
            <a:ext cx="1639823" cy="4530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EFF831-6AA5-434F-BCDE-4F6E1EB812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297" y="4738956"/>
            <a:ext cx="1780556" cy="4919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FF4465-2395-344A-B7D9-A044AD3A2F2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96" t="42519" r="8200" b="50367"/>
          <a:stretch/>
        </p:blipFill>
        <p:spPr>
          <a:xfrm>
            <a:off x="7436123" y="5288132"/>
            <a:ext cx="1105031" cy="403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D2568E-AC10-6F45-873B-F52AAA32813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2" t="42519" r="23109" b="50367"/>
          <a:stretch/>
        </p:blipFill>
        <p:spPr>
          <a:xfrm>
            <a:off x="9041035" y="4683391"/>
            <a:ext cx="1394200" cy="4603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3BD5C4-E264-CE4B-B7FD-B97EE406908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853" y="5238823"/>
            <a:ext cx="1485764" cy="5103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7DD9C0D-033A-0740-8724-D9F5CF67F7B2}"/>
              </a:ext>
            </a:extLst>
          </p:cNvPr>
          <p:cNvSpPr txBox="1"/>
          <p:nvPr/>
        </p:nvSpPr>
        <p:spPr>
          <a:xfrm>
            <a:off x="2633077" y="6294510"/>
            <a:ext cx="715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20034"/>
                </a:solidFill>
              </a:rPr>
              <a:t>Ask your HOWARD</a:t>
            </a:r>
            <a:r>
              <a:rPr lang="en-US" dirty="0">
                <a:solidFill>
                  <a:srgbClr val="00B0F0"/>
                </a:solidFill>
              </a:rPr>
              <a:t>edu</a:t>
            </a:r>
            <a:r>
              <a:rPr lang="en-US" dirty="0">
                <a:solidFill>
                  <a:srgbClr val="020034"/>
                </a:solidFill>
              </a:rPr>
              <a:t> Rep about special pricing for Education Customers. </a:t>
            </a:r>
          </a:p>
        </p:txBody>
      </p:sp>
      <p:pic>
        <p:nvPicPr>
          <p:cNvPr id="24" name="Picture 23">
            <a:hlinkClick r:id="rId19" action="ppaction://hlinksldjump"/>
            <a:extLst>
              <a:ext uri="{FF2B5EF4-FFF2-40B4-BE49-F238E27FC236}">
                <a16:creationId xmlns:a16="http://schemas.microsoft.com/office/drawing/2014/main" id="{4E64C531-8C3E-4E46-9D5A-6143B70C17D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968" y="6198704"/>
            <a:ext cx="509057" cy="5094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C2C7C9F-255E-3548-B372-600FFB3193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0"/>
            <a:ext cx="12192000" cy="10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23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630</Words>
  <Application>Microsoft Macintosh PowerPoint</Application>
  <PresentationFormat>Widescreen</PresentationFormat>
  <Paragraphs>268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Malgun Gothic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</cp:revision>
  <dcterms:created xsi:type="dcterms:W3CDTF">2019-08-13T15:20:53Z</dcterms:created>
  <dcterms:modified xsi:type="dcterms:W3CDTF">2019-08-13T21:35:27Z</dcterms:modified>
</cp:coreProperties>
</file>