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772400" cy="3634740"/>
          </a:xfrm>
          <a:custGeom>
            <a:avLst/>
            <a:gdLst/>
            <a:ahLst/>
            <a:cxnLst/>
            <a:rect l="l" t="t" r="r" b="b"/>
            <a:pathLst>
              <a:path w="7772400" h="3634740">
                <a:moveTo>
                  <a:pt x="7772400" y="0"/>
                </a:moveTo>
                <a:lnTo>
                  <a:pt x="0" y="0"/>
                </a:lnTo>
                <a:lnTo>
                  <a:pt x="0" y="3634371"/>
                </a:lnTo>
                <a:lnTo>
                  <a:pt x="7772400" y="2755011"/>
                </a:lnTo>
                <a:lnTo>
                  <a:pt x="7772400" y="0"/>
                </a:lnTo>
                <a:close/>
              </a:path>
            </a:pathLst>
          </a:custGeom>
          <a:solidFill>
            <a:srgbClr val="65BD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55218" y="2400300"/>
            <a:ext cx="2942323" cy="69174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3531" y="365755"/>
            <a:ext cx="6545336" cy="581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2233" y="3675238"/>
            <a:ext cx="2489200" cy="540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35">
                <a:solidFill>
                  <a:srgbClr val="203D7C"/>
                </a:solidFill>
                <a:latin typeface="Arial"/>
                <a:cs typeface="Arial"/>
              </a:rPr>
              <a:t>Base </a:t>
            </a:r>
            <a:r>
              <a:rPr dirty="0" sz="1400" spc="85">
                <a:solidFill>
                  <a:srgbClr val="203D7C"/>
                </a:solidFill>
                <a:latin typeface="Arial"/>
                <a:cs typeface="Arial"/>
              </a:rPr>
              <a:t>Model</a:t>
            </a:r>
            <a:r>
              <a:rPr dirty="0" sz="1400" spc="-100">
                <a:solidFill>
                  <a:srgbClr val="203D7C"/>
                </a:solidFill>
                <a:latin typeface="Arial"/>
                <a:cs typeface="Arial"/>
              </a:rPr>
              <a:t> </a:t>
            </a:r>
            <a:r>
              <a:rPr dirty="0" sz="1400" spc="65">
                <a:solidFill>
                  <a:srgbClr val="203D7C"/>
                </a:solidFill>
                <a:latin typeface="Arial"/>
                <a:cs typeface="Arial"/>
              </a:rPr>
              <a:t>Includes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800"/>
              </a:lnSpc>
              <a:spcBef>
                <a:spcPts val="80"/>
              </a:spcBef>
            </a:pP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Durable Powder Coated Steel Enclosure  Barcode</a:t>
            </a:r>
            <a:r>
              <a:rPr dirty="0" sz="1100" spc="-110">
                <a:solidFill>
                  <a:srgbClr val="4C4D4F"/>
                </a:solidFill>
                <a:latin typeface="Helvetica-Light"/>
                <a:cs typeface="Helvetica-Light"/>
              </a:rPr>
              <a:t>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Scanner</a:t>
            </a:r>
            <a:endParaRPr sz="1100">
              <a:latin typeface="Helvetica-Light"/>
              <a:cs typeface="Helvetica-Light"/>
            </a:endParaRPr>
          </a:p>
          <a:p>
            <a:pPr marL="12700" marR="277495">
              <a:lnSpc>
                <a:spcPts val="1800"/>
              </a:lnSpc>
            </a:pP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Encrypted </a:t>
            </a:r>
            <a:r>
              <a:rPr dirty="0" sz="1100" spc="-10">
                <a:solidFill>
                  <a:srgbClr val="4C4D4F"/>
                </a:solidFill>
                <a:latin typeface="Helvetica-Light"/>
                <a:cs typeface="Helvetica-Light"/>
              </a:rPr>
              <a:t>EMV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Credit Card Reader  Bill</a:t>
            </a:r>
            <a:r>
              <a:rPr dirty="0" sz="1100" spc="-110">
                <a:solidFill>
                  <a:srgbClr val="4C4D4F"/>
                </a:solidFill>
                <a:latin typeface="Helvetica-Light"/>
                <a:cs typeface="Helvetica-Light"/>
              </a:rPr>
              <a:t>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Acceptor</a:t>
            </a:r>
            <a:endParaRPr sz="1100">
              <a:latin typeface="Helvetica-Light"/>
              <a:cs typeface="Helvetica-Light"/>
            </a:endParaRPr>
          </a:p>
          <a:p>
            <a:pPr marL="12700" marR="1257935">
              <a:lnSpc>
                <a:spcPts val="1800"/>
              </a:lnSpc>
            </a:pP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Check Reader  Howard Premier</a:t>
            </a:r>
            <a:r>
              <a:rPr dirty="0" sz="1100" spc="-105">
                <a:solidFill>
                  <a:srgbClr val="4C4D4F"/>
                </a:solidFill>
                <a:latin typeface="Helvetica-Light"/>
                <a:cs typeface="Helvetica-Light"/>
              </a:rPr>
              <a:t>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PC</a:t>
            </a:r>
            <a:endParaRPr sz="1100">
              <a:latin typeface="Helvetica-Light"/>
              <a:cs typeface="Helvetica-Light"/>
            </a:endParaRPr>
          </a:p>
          <a:p>
            <a:pPr marL="12700" marR="954405">
              <a:lnSpc>
                <a:spcPts val="1800"/>
              </a:lnSpc>
            </a:pP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Dual Amplified Speakers  </a:t>
            </a:r>
            <a:r>
              <a:rPr dirty="0" sz="1100" spc="-10">
                <a:solidFill>
                  <a:srgbClr val="4C4D4F"/>
                </a:solidFill>
                <a:latin typeface="Helvetica-Light"/>
                <a:cs typeface="Helvetica-Light"/>
              </a:rPr>
              <a:t>19”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Touch Screen  Thermal Receipt</a:t>
            </a:r>
            <a:r>
              <a:rPr dirty="0" sz="1100" spc="-105">
                <a:solidFill>
                  <a:srgbClr val="4C4D4F"/>
                </a:solidFill>
                <a:latin typeface="Helvetica-Light"/>
                <a:cs typeface="Helvetica-Light"/>
              </a:rPr>
              <a:t>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Printer</a:t>
            </a:r>
            <a:endParaRPr sz="1100">
              <a:latin typeface="Helvetica-Light"/>
              <a:cs typeface="Helvetica-Light"/>
            </a:endParaRPr>
          </a:p>
          <a:p>
            <a:pPr marL="12700" marR="494665">
              <a:lnSpc>
                <a:spcPts val="1800"/>
              </a:lnSpc>
            </a:pP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Internal Keyboard with Trackball  Camera</a:t>
            </a:r>
            <a:endParaRPr sz="110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Climate</a:t>
            </a:r>
            <a:r>
              <a:rPr dirty="0" sz="1100" spc="-110">
                <a:solidFill>
                  <a:srgbClr val="4C4D4F"/>
                </a:solidFill>
                <a:latin typeface="Helvetica-Light"/>
                <a:cs typeface="Helvetica-Light"/>
              </a:rPr>
              <a:t>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Controlled</a:t>
            </a:r>
            <a:endParaRPr sz="110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1400" spc="95">
                <a:solidFill>
                  <a:srgbClr val="203D7C"/>
                </a:solidFill>
                <a:latin typeface="Arial"/>
                <a:cs typeface="Arial"/>
              </a:rPr>
              <a:t>Optional</a:t>
            </a:r>
            <a:r>
              <a:rPr dirty="0" sz="1400" spc="-20">
                <a:solidFill>
                  <a:srgbClr val="203D7C"/>
                </a:solidFill>
                <a:latin typeface="Arial"/>
                <a:cs typeface="Arial"/>
              </a:rPr>
              <a:t> </a:t>
            </a:r>
            <a:r>
              <a:rPr dirty="0" sz="1400" spc="85">
                <a:solidFill>
                  <a:srgbClr val="203D7C"/>
                </a:solidFill>
                <a:latin typeface="Arial"/>
                <a:cs typeface="Arial"/>
              </a:rPr>
              <a:t>Components</a:t>
            </a:r>
            <a:endParaRPr sz="1400">
              <a:latin typeface="Arial"/>
              <a:cs typeface="Arial"/>
            </a:endParaRPr>
          </a:p>
          <a:p>
            <a:pPr marL="12700" marR="1192530">
              <a:lnSpc>
                <a:spcPts val="1800"/>
              </a:lnSpc>
              <a:spcBef>
                <a:spcPts val="80"/>
              </a:spcBef>
            </a:pP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Card Dispenser  Wide Thermal</a:t>
            </a:r>
            <a:r>
              <a:rPr dirty="0" sz="1100" spc="-100">
                <a:solidFill>
                  <a:srgbClr val="4C4D4F"/>
                </a:solidFill>
                <a:latin typeface="Helvetica-Light"/>
                <a:cs typeface="Helvetica-Light"/>
              </a:rPr>
              <a:t>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Printer  Ticket Printer  Signature</a:t>
            </a:r>
            <a:r>
              <a:rPr dirty="0" sz="1100" spc="-110">
                <a:solidFill>
                  <a:srgbClr val="4C4D4F"/>
                </a:solidFill>
                <a:latin typeface="Helvetica-Light"/>
                <a:cs typeface="Helvetica-Light"/>
              </a:rPr>
              <a:t>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Pad</a:t>
            </a:r>
            <a:endParaRPr sz="110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100" spc="-10">
                <a:solidFill>
                  <a:srgbClr val="4C4D4F"/>
                </a:solidFill>
                <a:latin typeface="Helvetica-Light"/>
                <a:cs typeface="Helvetica-Light"/>
              </a:rPr>
              <a:t>Key</a:t>
            </a:r>
            <a:r>
              <a:rPr dirty="0" sz="1100" spc="-125">
                <a:solidFill>
                  <a:srgbClr val="4C4D4F"/>
                </a:solidFill>
                <a:latin typeface="Helvetica-Light"/>
                <a:cs typeface="Helvetica-Light"/>
              </a:rPr>
              <a:t>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Pad</a:t>
            </a:r>
            <a:endParaRPr sz="110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Extra Cash</a:t>
            </a:r>
            <a:r>
              <a:rPr dirty="0" sz="1100" spc="-105">
                <a:solidFill>
                  <a:srgbClr val="4C4D4F"/>
                </a:solidFill>
                <a:latin typeface="Helvetica-Light"/>
                <a:cs typeface="Helvetica-Light"/>
              </a:rPr>
              <a:t>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Box</a:t>
            </a:r>
            <a:endParaRPr sz="110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400" spc="60">
                <a:solidFill>
                  <a:srgbClr val="203D7C"/>
                </a:solidFill>
                <a:latin typeface="Arial"/>
                <a:cs typeface="Arial"/>
              </a:rPr>
              <a:t>Enclosure</a:t>
            </a:r>
            <a:r>
              <a:rPr dirty="0" sz="1400" spc="-75">
                <a:solidFill>
                  <a:srgbClr val="203D7C"/>
                </a:solidFill>
                <a:latin typeface="Arial"/>
                <a:cs typeface="Arial"/>
              </a:rPr>
              <a:t> </a:t>
            </a:r>
            <a:r>
              <a:rPr dirty="0" sz="1400" spc="65">
                <a:solidFill>
                  <a:srgbClr val="203D7C"/>
                </a:solidFill>
                <a:latin typeface="Arial"/>
                <a:cs typeface="Arial"/>
              </a:rPr>
              <a:t>Dimensions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71.2” High, </a:t>
            </a:r>
            <a:r>
              <a:rPr dirty="0" sz="1100" spc="-10">
                <a:solidFill>
                  <a:srgbClr val="4C4D4F"/>
                </a:solidFill>
                <a:latin typeface="Helvetica-Light"/>
                <a:cs typeface="Helvetica-Light"/>
              </a:rPr>
              <a:t>26”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Wide, </a:t>
            </a:r>
            <a:r>
              <a:rPr dirty="0" sz="1100" spc="-10">
                <a:solidFill>
                  <a:srgbClr val="4C4D4F"/>
                </a:solidFill>
                <a:latin typeface="Helvetica-Light"/>
                <a:cs typeface="Helvetica-Light"/>
              </a:rPr>
              <a:t>24”</a:t>
            </a:r>
            <a:r>
              <a:rPr dirty="0" sz="1100" spc="-125">
                <a:solidFill>
                  <a:srgbClr val="4C4D4F"/>
                </a:solidFill>
                <a:latin typeface="Helvetica-Light"/>
                <a:cs typeface="Helvetica-Light"/>
              </a:rPr>
              <a:t>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Deep</a:t>
            </a:r>
            <a:endParaRPr sz="110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Weight: </a:t>
            </a:r>
            <a:r>
              <a:rPr dirty="0" sz="1100" spc="-10">
                <a:solidFill>
                  <a:srgbClr val="4C4D4F"/>
                </a:solidFill>
                <a:latin typeface="Helvetica-Light"/>
                <a:cs typeface="Helvetica-Light"/>
              </a:rPr>
              <a:t>375</a:t>
            </a:r>
            <a:r>
              <a:rPr dirty="0" sz="1100" spc="-120">
                <a:solidFill>
                  <a:srgbClr val="4C4D4F"/>
                </a:solidFill>
                <a:latin typeface="Helvetica-Light"/>
                <a:cs typeface="Helvetica-Light"/>
              </a:rPr>
              <a:t>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pounds</a:t>
            </a:r>
            <a:endParaRPr sz="1100">
              <a:latin typeface="Helvetica-Light"/>
              <a:cs typeface="Helvetica-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772400" cy="3634740"/>
          </a:xfrm>
          <a:custGeom>
            <a:avLst/>
            <a:gdLst/>
            <a:ahLst/>
            <a:cxnLst/>
            <a:rect l="l" t="t" r="r" b="b"/>
            <a:pathLst>
              <a:path w="7772400" h="3634740">
                <a:moveTo>
                  <a:pt x="7772400" y="0"/>
                </a:moveTo>
                <a:lnTo>
                  <a:pt x="0" y="0"/>
                </a:lnTo>
                <a:lnTo>
                  <a:pt x="0" y="2755011"/>
                </a:lnTo>
                <a:lnTo>
                  <a:pt x="7772400" y="3634371"/>
                </a:lnTo>
                <a:lnTo>
                  <a:pt x="7772400" y="0"/>
                </a:lnTo>
                <a:close/>
              </a:path>
            </a:pathLst>
          </a:custGeom>
          <a:solidFill>
            <a:srgbClr val="004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0537" y="1011224"/>
            <a:ext cx="6509384" cy="0"/>
          </a:xfrm>
          <a:custGeom>
            <a:avLst/>
            <a:gdLst/>
            <a:ahLst/>
            <a:cxnLst/>
            <a:rect l="l" t="t" r="r" b="b"/>
            <a:pathLst>
              <a:path w="6509384" h="0">
                <a:moveTo>
                  <a:pt x="0" y="0"/>
                </a:moveTo>
                <a:lnTo>
                  <a:pt x="650894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7200" y="2724911"/>
            <a:ext cx="3045790" cy="6501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455" y="365755"/>
            <a:ext cx="3453129" cy="5810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95"/>
              <a:t>HOWARD</a:t>
            </a:r>
            <a:r>
              <a:rPr dirty="0" spc="-5"/>
              <a:t> </a:t>
            </a:r>
            <a:r>
              <a:rPr dirty="0" spc="170"/>
              <a:t>ONE</a:t>
            </a:r>
          </a:p>
        </p:txBody>
      </p:sp>
      <p:sp>
        <p:nvSpPr>
          <p:cNvPr id="7" name="object 7"/>
          <p:cNvSpPr/>
          <p:nvPr/>
        </p:nvSpPr>
        <p:spPr>
          <a:xfrm>
            <a:off x="627951" y="1011224"/>
            <a:ext cx="6509384" cy="0"/>
          </a:xfrm>
          <a:custGeom>
            <a:avLst/>
            <a:gdLst/>
            <a:ahLst/>
            <a:cxnLst/>
            <a:rect l="l" t="t" r="r" b="b"/>
            <a:pathLst>
              <a:path w="6509384" h="0">
                <a:moveTo>
                  <a:pt x="0" y="0"/>
                </a:moveTo>
                <a:lnTo>
                  <a:pt x="650894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05974" y="1169288"/>
            <a:ext cx="6475730" cy="1167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The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Howard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One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model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series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combines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the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best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design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aspects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Helvetica-Light"/>
                <a:cs typeface="Helvetica-Light"/>
              </a:rPr>
              <a:t>of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our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custom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indoor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and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outdoor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designs, 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yet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delivers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the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simplicity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and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economy </a:t>
            </a:r>
            <a:r>
              <a:rPr dirty="0" sz="1100" spc="-15">
                <a:solidFill>
                  <a:srgbClr val="FFFFFF"/>
                </a:solidFill>
                <a:latin typeface="Helvetica-Light"/>
                <a:cs typeface="Helvetica-Light"/>
              </a:rPr>
              <a:t>of </a:t>
            </a:r>
            <a:r>
              <a:rPr dirty="0" sz="1100">
                <a:solidFill>
                  <a:srgbClr val="FFFFFF"/>
                </a:solidFill>
                <a:latin typeface="Helvetica-Light"/>
                <a:cs typeface="Helvetica-Light"/>
              </a:rPr>
              <a:t>a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standard product.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This highly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versatile platform integrates  smoothly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with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any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indoor work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environment,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with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standalone, wall-mounted,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and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through-wall mounting  options available. Additionally,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its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rugged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design, equipped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with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adjustable </a:t>
            </a:r>
            <a:r>
              <a:rPr dirty="0" sz="1100" spc="-15">
                <a:solidFill>
                  <a:srgbClr val="FFFFFF"/>
                </a:solidFill>
                <a:latin typeface="Helvetica-Light"/>
                <a:cs typeface="Helvetica-Light"/>
              </a:rPr>
              <a:t>AC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control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and </a:t>
            </a:r>
            <a:r>
              <a:rPr dirty="0" sz="1100">
                <a:solidFill>
                  <a:srgbClr val="FFFFFF"/>
                </a:solidFill>
                <a:latin typeface="Helvetica-Light"/>
                <a:cs typeface="Helvetica-Light"/>
              </a:rPr>
              <a:t>a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watertight seal, 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grant </a:t>
            </a:r>
            <a:r>
              <a:rPr dirty="0" sz="1100" spc="-15">
                <a:solidFill>
                  <a:srgbClr val="FFFFFF"/>
                </a:solidFill>
                <a:latin typeface="Helvetica-Light"/>
                <a:cs typeface="Helvetica-Light"/>
              </a:rPr>
              <a:t>it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longevity </a:t>
            </a:r>
            <a:r>
              <a:rPr dirty="0" sz="1100" spc="-15">
                <a:solidFill>
                  <a:srgbClr val="FFFFFF"/>
                </a:solidFill>
                <a:latin typeface="Helvetica-Light"/>
                <a:cs typeface="Helvetica-Light"/>
              </a:rPr>
              <a:t>in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the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face </a:t>
            </a:r>
            <a:r>
              <a:rPr dirty="0" sz="1100" spc="-15">
                <a:solidFill>
                  <a:srgbClr val="FFFFFF"/>
                </a:solidFill>
                <a:latin typeface="Helvetica-Light"/>
                <a:cs typeface="Helvetica-Light"/>
              </a:rPr>
              <a:t>of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the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elements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and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make </a:t>
            </a:r>
            <a:r>
              <a:rPr dirty="0" sz="1100" spc="-15">
                <a:solidFill>
                  <a:srgbClr val="FFFFFF"/>
                </a:solidFill>
                <a:latin typeface="Helvetica-Light"/>
                <a:cs typeface="Helvetica-Light"/>
              </a:rPr>
              <a:t>it </a:t>
            </a:r>
            <a:r>
              <a:rPr dirty="0" sz="1100">
                <a:solidFill>
                  <a:srgbClr val="FFFFFF"/>
                </a:solidFill>
                <a:latin typeface="Helvetica-Light"/>
                <a:cs typeface="Helvetica-Light"/>
              </a:rPr>
              <a:t>a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simple, viable,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and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economical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option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for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outdoor  deployment.</a:t>
            </a:r>
            <a:r>
              <a:rPr dirty="0" sz="1100" spc="-4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Designed</a:t>
            </a:r>
            <a:r>
              <a:rPr dirty="0" sz="1100" spc="-4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for</a:t>
            </a:r>
            <a:r>
              <a:rPr dirty="0" sz="1100" spc="-4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virtually</a:t>
            </a:r>
            <a:r>
              <a:rPr dirty="0" sz="1100" spc="-4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any</a:t>
            </a:r>
            <a:r>
              <a:rPr dirty="0" sz="1100" spc="-4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feature</a:t>
            </a:r>
            <a:r>
              <a:rPr dirty="0" sz="1100" spc="-4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mix,</a:t>
            </a:r>
            <a:r>
              <a:rPr dirty="0" sz="1100" spc="-4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the</a:t>
            </a:r>
            <a:r>
              <a:rPr dirty="0" sz="1100" spc="-4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One</a:t>
            </a:r>
            <a:r>
              <a:rPr dirty="0" sz="1100" spc="-4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can</a:t>
            </a:r>
            <a:r>
              <a:rPr dirty="0" sz="1100" spc="-4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accommodate</a:t>
            </a:r>
            <a:r>
              <a:rPr dirty="0" sz="1100" spc="-4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peripheral</a:t>
            </a:r>
            <a:r>
              <a:rPr dirty="0" sz="1100" spc="-4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options</a:t>
            </a:r>
            <a:r>
              <a:rPr dirty="0" sz="1100" spc="-4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including</a:t>
            </a:r>
            <a:r>
              <a:rPr dirty="0" sz="1100" spc="-4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>
                <a:solidFill>
                  <a:srgbClr val="FFFFFF"/>
                </a:solidFill>
                <a:latin typeface="Helvetica-Light"/>
                <a:cs typeface="Helvetica-Light"/>
              </a:rPr>
              <a:t>a 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card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dispenser,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key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pad,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signature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pad,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Helvetica-Light"/>
                <a:cs typeface="Helvetica-Light"/>
              </a:rPr>
              <a:t>or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additional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cash</a:t>
            </a:r>
            <a:r>
              <a:rPr dirty="0" sz="1100" spc="-5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box.</a:t>
            </a:r>
            <a:endParaRPr sz="1100">
              <a:latin typeface="Helvetica-Light"/>
              <a:cs typeface="Helvetica-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531" y="365755"/>
            <a:ext cx="3571240" cy="5810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95"/>
              <a:t>HOWARD</a:t>
            </a:r>
            <a:r>
              <a:rPr dirty="0" spc="-5"/>
              <a:t> </a:t>
            </a:r>
            <a:r>
              <a:rPr dirty="0" spc="280"/>
              <a:t>TWO</a:t>
            </a:r>
          </a:p>
        </p:txBody>
      </p:sp>
      <p:sp>
        <p:nvSpPr>
          <p:cNvPr id="3" name="object 3"/>
          <p:cNvSpPr/>
          <p:nvPr/>
        </p:nvSpPr>
        <p:spPr>
          <a:xfrm>
            <a:off x="635508" y="1011224"/>
            <a:ext cx="6509384" cy="0"/>
          </a:xfrm>
          <a:custGeom>
            <a:avLst/>
            <a:gdLst/>
            <a:ahLst/>
            <a:cxnLst/>
            <a:rect l="l" t="t" r="r" b="b"/>
            <a:pathLst>
              <a:path w="6509384" h="0">
                <a:moveTo>
                  <a:pt x="0" y="0"/>
                </a:moveTo>
                <a:lnTo>
                  <a:pt x="650894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42746" y="3675238"/>
            <a:ext cx="2489200" cy="5175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35">
                <a:solidFill>
                  <a:srgbClr val="65BD60"/>
                </a:solidFill>
                <a:latin typeface="Arial"/>
                <a:cs typeface="Arial"/>
              </a:rPr>
              <a:t>Base </a:t>
            </a:r>
            <a:r>
              <a:rPr dirty="0" sz="1400" spc="85">
                <a:solidFill>
                  <a:srgbClr val="65BD60"/>
                </a:solidFill>
                <a:latin typeface="Arial"/>
                <a:cs typeface="Arial"/>
              </a:rPr>
              <a:t>Model</a:t>
            </a:r>
            <a:r>
              <a:rPr dirty="0" sz="1400" spc="-100">
                <a:solidFill>
                  <a:srgbClr val="65BD60"/>
                </a:solidFill>
                <a:latin typeface="Arial"/>
                <a:cs typeface="Arial"/>
              </a:rPr>
              <a:t> </a:t>
            </a:r>
            <a:r>
              <a:rPr dirty="0" sz="1400" spc="65">
                <a:solidFill>
                  <a:srgbClr val="65BD60"/>
                </a:solidFill>
                <a:latin typeface="Arial"/>
                <a:cs typeface="Arial"/>
              </a:rPr>
              <a:t>Includes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800"/>
              </a:lnSpc>
              <a:spcBef>
                <a:spcPts val="80"/>
              </a:spcBef>
            </a:pP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Durable Powder Coated Steel Enclosure  Barcode</a:t>
            </a:r>
            <a:r>
              <a:rPr dirty="0" sz="1100" spc="-110">
                <a:solidFill>
                  <a:srgbClr val="4C4D4F"/>
                </a:solidFill>
                <a:latin typeface="Helvetica-Light"/>
                <a:cs typeface="Helvetica-Light"/>
              </a:rPr>
              <a:t>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Scanner</a:t>
            </a:r>
            <a:endParaRPr sz="1100">
              <a:latin typeface="Helvetica-Light"/>
              <a:cs typeface="Helvetica-Light"/>
            </a:endParaRPr>
          </a:p>
          <a:p>
            <a:pPr marL="12700" marR="277495">
              <a:lnSpc>
                <a:spcPts val="1800"/>
              </a:lnSpc>
            </a:pP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Encrypted </a:t>
            </a:r>
            <a:r>
              <a:rPr dirty="0" sz="1100" spc="-10">
                <a:solidFill>
                  <a:srgbClr val="4C4D4F"/>
                </a:solidFill>
                <a:latin typeface="Helvetica-Light"/>
                <a:cs typeface="Helvetica-Light"/>
              </a:rPr>
              <a:t>EMV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Credit Card Reader  Bill</a:t>
            </a:r>
            <a:r>
              <a:rPr dirty="0" sz="1100" spc="-110">
                <a:solidFill>
                  <a:srgbClr val="4C4D4F"/>
                </a:solidFill>
                <a:latin typeface="Helvetica-Light"/>
                <a:cs typeface="Helvetica-Light"/>
              </a:rPr>
              <a:t>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Acceptor</a:t>
            </a:r>
            <a:endParaRPr sz="1100">
              <a:latin typeface="Helvetica-Light"/>
              <a:cs typeface="Helvetica-Light"/>
            </a:endParaRPr>
          </a:p>
          <a:p>
            <a:pPr marL="12700" marR="1257935">
              <a:lnSpc>
                <a:spcPts val="1800"/>
              </a:lnSpc>
            </a:pP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Check Reader  Howard Premier</a:t>
            </a:r>
            <a:r>
              <a:rPr dirty="0" sz="1100" spc="-105">
                <a:solidFill>
                  <a:srgbClr val="4C4D4F"/>
                </a:solidFill>
                <a:latin typeface="Helvetica-Light"/>
                <a:cs typeface="Helvetica-Light"/>
              </a:rPr>
              <a:t>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PC</a:t>
            </a:r>
            <a:endParaRPr sz="1100">
              <a:latin typeface="Helvetica-Light"/>
              <a:cs typeface="Helvetica-Light"/>
            </a:endParaRPr>
          </a:p>
          <a:p>
            <a:pPr marL="12700" marR="954405">
              <a:lnSpc>
                <a:spcPts val="1800"/>
              </a:lnSpc>
            </a:pP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Dual Amplified Speakers  </a:t>
            </a:r>
            <a:r>
              <a:rPr dirty="0" sz="1100" spc="-10">
                <a:solidFill>
                  <a:srgbClr val="4C4D4F"/>
                </a:solidFill>
                <a:latin typeface="Helvetica-Light"/>
                <a:cs typeface="Helvetica-Light"/>
              </a:rPr>
              <a:t>17”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Touch Screen  Thermal Receipt</a:t>
            </a:r>
            <a:r>
              <a:rPr dirty="0" sz="1100" spc="-105">
                <a:solidFill>
                  <a:srgbClr val="4C4D4F"/>
                </a:solidFill>
                <a:latin typeface="Helvetica-Light"/>
                <a:cs typeface="Helvetica-Light"/>
              </a:rPr>
              <a:t>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Printer</a:t>
            </a:r>
            <a:endParaRPr sz="1100">
              <a:latin typeface="Helvetica-Light"/>
              <a:cs typeface="Helvetica-Light"/>
            </a:endParaRPr>
          </a:p>
          <a:p>
            <a:pPr marL="12700" marR="494665">
              <a:lnSpc>
                <a:spcPts val="1800"/>
              </a:lnSpc>
            </a:pP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Internal Keyboard with Trackball  Camera</a:t>
            </a:r>
            <a:endParaRPr sz="110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400" spc="95">
                <a:solidFill>
                  <a:srgbClr val="65BD60"/>
                </a:solidFill>
                <a:latin typeface="Arial"/>
                <a:cs typeface="Arial"/>
              </a:rPr>
              <a:t>Optional</a:t>
            </a:r>
            <a:r>
              <a:rPr dirty="0" sz="1400" spc="-20">
                <a:solidFill>
                  <a:srgbClr val="65BD60"/>
                </a:solidFill>
                <a:latin typeface="Arial"/>
                <a:cs typeface="Arial"/>
              </a:rPr>
              <a:t> </a:t>
            </a:r>
            <a:r>
              <a:rPr dirty="0" sz="1400" spc="85">
                <a:solidFill>
                  <a:srgbClr val="65BD60"/>
                </a:solidFill>
                <a:latin typeface="Arial"/>
                <a:cs typeface="Arial"/>
              </a:rPr>
              <a:t>Components</a:t>
            </a:r>
            <a:endParaRPr sz="1400">
              <a:latin typeface="Arial"/>
              <a:cs typeface="Arial"/>
            </a:endParaRPr>
          </a:p>
          <a:p>
            <a:pPr marL="12700" marR="1192530">
              <a:lnSpc>
                <a:spcPts val="1800"/>
              </a:lnSpc>
              <a:spcBef>
                <a:spcPts val="75"/>
              </a:spcBef>
            </a:pP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Card Dispenser  Wide Thermal</a:t>
            </a:r>
            <a:r>
              <a:rPr dirty="0" sz="1100" spc="-100">
                <a:solidFill>
                  <a:srgbClr val="4C4D4F"/>
                </a:solidFill>
                <a:latin typeface="Helvetica-Light"/>
                <a:cs typeface="Helvetica-Light"/>
              </a:rPr>
              <a:t>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Printer  Ticket</a:t>
            </a:r>
            <a:r>
              <a:rPr dirty="0" sz="1100" spc="-110">
                <a:solidFill>
                  <a:srgbClr val="4C4D4F"/>
                </a:solidFill>
                <a:latin typeface="Helvetica-Light"/>
                <a:cs typeface="Helvetica-Light"/>
              </a:rPr>
              <a:t>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Printer</a:t>
            </a:r>
            <a:endParaRPr sz="1100">
              <a:latin typeface="Helvetica-Light"/>
              <a:cs typeface="Helvetica-Light"/>
            </a:endParaRPr>
          </a:p>
          <a:p>
            <a:pPr marL="12700" marR="1372235">
              <a:lnSpc>
                <a:spcPts val="1800"/>
              </a:lnSpc>
            </a:pP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Extra Cash Box  </a:t>
            </a:r>
            <a:r>
              <a:rPr dirty="0" sz="1100" spc="-10">
                <a:solidFill>
                  <a:srgbClr val="4C4D4F"/>
                </a:solidFill>
                <a:latin typeface="Helvetica-Light"/>
                <a:cs typeface="Helvetica-Light"/>
              </a:rPr>
              <a:t>15”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Touch</a:t>
            </a:r>
            <a:r>
              <a:rPr dirty="0" sz="1100" spc="-125">
                <a:solidFill>
                  <a:srgbClr val="4C4D4F"/>
                </a:solidFill>
                <a:latin typeface="Helvetica-Light"/>
                <a:cs typeface="Helvetica-Light"/>
              </a:rPr>
              <a:t>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Screen</a:t>
            </a:r>
            <a:endParaRPr sz="110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400" spc="60">
                <a:solidFill>
                  <a:srgbClr val="65BD60"/>
                </a:solidFill>
                <a:latin typeface="Arial"/>
                <a:cs typeface="Arial"/>
              </a:rPr>
              <a:t>Enclosure</a:t>
            </a:r>
            <a:r>
              <a:rPr dirty="0" sz="1400" spc="-75">
                <a:solidFill>
                  <a:srgbClr val="65BD60"/>
                </a:solidFill>
                <a:latin typeface="Arial"/>
                <a:cs typeface="Arial"/>
              </a:rPr>
              <a:t> </a:t>
            </a:r>
            <a:r>
              <a:rPr dirty="0" sz="1400" spc="65">
                <a:solidFill>
                  <a:srgbClr val="65BD60"/>
                </a:solidFill>
                <a:latin typeface="Arial"/>
                <a:cs typeface="Arial"/>
              </a:rPr>
              <a:t>Dimensions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57.96” (72.46” with Monitor Box)</a:t>
            </a:r>
            <a:r>
              <a:rPr dirty="0" sz="1100" spc="-90">
                <a:solidFill>
                  <a:srgbClr val="4C4D4F"/>
                </a:solidFill>
                <a:latin typeface="Helvetica-Light"/>
                <a:cs typeface="Helvetica-Light"/>
              </a:rPr>
              <a:t>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High,</a:t>
            </a:r>
            <a:endParaRPr sz="110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23.14” Wide, 18.15”</a:t>
            </a:r>
            <a:r>
              <a:rPr dirty="0" sz="1100" spc="-100">
                <a:solidFill>
                  <a:srgbClr val="4C4D4F"/>
                </a:solidFill>
                <a:latin typeface="Helvetica-Light"/>
                <a:cs typeface="Helvetica-Light"/>
              </a:rPr>
              <a:t>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Deep</a:t>
            </a:r>
            <a:endParaRPr sz="110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Weight: </a:t>
            </a:r>
            <a:r>
              <a:rPr dirty="0" sz="1100" spc="-10">
                <a:solidFill>
                  <a:srgbClr val="4C4D4F"/>
                </a:solidFill>
                <a:latin typeface="Helvetica-Light"/>
                <a:cs typeface="Helvetica-Light"/>
              </a:rPr>
              <a:t>275</a:t>
            </a:r>
            <a:r>
              <a:rPr dirty="0" sz="1100" spc="-120">
                <a:solidFill>
                  <a:srgbClr val="4C4D4F"/>
                </a:solidFill>
                <a:latin typeface="Helvetica-Light"/>
                <a:cs typeface="Helvetica-Light"/>
              </a:rPr>
              <a:t> </a:t>
            </a:r>
            <a:r>
              <a:rPr dirty="0" sz="1100" spc="-15">
                <a:solidFill>
                  <a:srgbClr val="4C4D4F"/>
                </a:solidFill>
                <a:latin typeface="Helvetica-Light"/>
                <a:cs typeface="Helvetica-Light"/>
              </a:rPr>
              <a:t>pounds</a:t>
            </a:r>
            <a:endParaRPr sz="1100">
              <a:latin typeface="Helvetica-Light"/>
              <a:cs typeface="Helvetica-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530" y="1169173"/>
            <a:ext cx="6473825" cy="1167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The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Howard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Two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model series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incorporates best-in-class features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and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functionality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with </a:t>
            </a:r>
            <a:r>
              <a:rPr dirty="0" sz="1100">
                <a:solidFill>
                  <a:srgbClr val="FFFFFF"/>
                </a:solidFill>
                <a:latin typeface="Helvetica-Light"/>
                <a:cs typeface="Helvetica-Light"/>
              </a:rPr>
              <a:t>a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highly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flexible  standalone multimedia platform.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Smartly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constructed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and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rigorously designed,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the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Howard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Two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model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kiosks 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support</a:t>
            </a:r>
            <a:r>
              <a:rPr dirty="0" sz="1100" spc="-60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>
                <a:solidFill>
                  <a:srgbClr val="FFFFFF"/>
                </a:solidFill>
                <a:latin typeface="Helvetica-Light"/>
                <a:cs typeface="Helvetica-Light"/>
              </a:rPr>
              <a:t>a</a:t>
            </a:r>
            <a:r>
              <a:rPr dirty="0" sz="1100" spc="-60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host</a:t>
            </a:r>
            <a:r>
              <a:rPr dirty="0" sz="1100" spc="-60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of</a:t>
            </a:r>
            <a:r>
              <a:rPr dirty="0" sz="1100" spc="-60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printers,</a:t>
            </a:r>
            <a:r>
              <a:rPr dirty="0" sz="1100" spc="-60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readers,</a:t>
            </a:r>
            <a:r>
              <a:rPr dirty="0" sz="1100" spc="-60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and</a:t>
            </a:r>
            <a:r>
              <a:rPr dirty="0" sz="1100" spc="-60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other</a:t>
            </a:r>
            <a:r>
              <a:rPr dirty="0" sz="1100" spc="-60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devices,</a:t>
            </a:r>
            <a:r>
              <a:rPr dirty="0" sz="1100" spc="-60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each</a:t>
            </a:r>
            <a:r>
              <a:rPr dirty="0" sz="1100" spc="-60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of</a:t>
            </a:r>
            <a:r>
              <a:rPr dirty="0" sz="1100" spc="-60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which</a:t>
            </a:r>
            <a:r>
              <a:rPr dirty="0" sz="1100" spc="-60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is</a:t>
            </a:r>
            <a:r>
              <a:rPr dirty="0" sz="1100" spc="-60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seamlessly</a:t>
            </a:r>
            <a:r>
              <a:rPr dirty="0" sz="1100" spc="-60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and</a:t>
            </a:r>
            <a:r>
              <a:rPr dirty="0" sz="1100" spc="-60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securely</a:t>
            </a:r>
            <a:r>
              <a:rPr dirty="0" sz="1100" spc="-60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integrated</a:t>
            </a:r>
            <a:r>
              <a:rPr dirty="0" sz="1100" spc="-60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into 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the</a:t>
            </a:r>
            <a:r>
              <a:rPr dirty="0" sz="1100" spc="-6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kiosk</a:t>
            </a:r>
            <a:r>
              <a:rPr dirty="0" sz="1100" spc="-6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and</a:t>
            </a:r>
            <a:r>
              <a:rPr dirty="0" sz="1100" spc="-6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easily</a:t>
            </a:r>
            <a:r>
              <a:rPr dirty="0" sz="1100" spc="-6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configured</a:t>
            </a:r>
            <a:r>
              <a:rPr dirty="0" sz="1100" spc="-6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to</a:t>
            </a:r>
            <a:r>
              <a:rPr dirty="0" sz="1100" spc="-6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deliver</a:t>
            </a:r>
            <a:r>
              <a:rPr dirty="0" sz="1100" spc="-6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functionality</a:t>
            </a:r>
            <a:r>
              <a:rPr dirty="0" sz="1100" spc="-6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specific</a:t>
            </a:r>
            <a:r>
              <a:rPr dirty="0" sz="1100" spc="-6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to</a:t>
            </a:r>
            <a:r>
              <a:rPr dirty="0" sz="1100" spc="-6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your</a:t>
            </a:r>
            <a:r>
              <a:rPr dirty="0" sz="1100" spc="-6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organizational,</a:t>
            </a:r>
            <a:r>
              <a:rPr dirty="0" sz="1100" spc="-6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customer,</a:t>
            </a:r>
            <a:r>
              <a:rPr dirty="0" sz="1100" spc="-6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and</a:t>
            </a:r>
            <a:r>
              <a:rPr dirty="0" sz="1100" spc="-6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employee 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needs.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The Two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model offers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customization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options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for </a:t>
            </a:r>
            <a:r>
              <a:rPr dirty="0" sz="1100">
                <a:solidFill>
                  <a:srgbClr val="FFFFFF"/>
                </a:solidFill>
                <a:latin typeface="Helvetica-Light"/>
                <a:cs typeface="Helvetica-Light"/>
              </a:rPr>
              <a:t>a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17”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or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15”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touch screen monitor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and </a:t>
            </a:r>
            <a:r>
              <a:rPr dirty="0" sz="1100">
                <a:solidFill>
                  <a:srgbClr val="FFFFFF"/>
                </a:solidFill>
                <a:latin typeface="Helvetica-Light"/>
                <a:cs typeface="Helvetica-Light"/>
              </a:rPr>
              <a:t>a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mounted  overhead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display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for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incorporation </a:t>
            </a:r>
            <a:r>
              <a:rPr dirty="0" sz="1100" spc="-20">
                <a:solidFill>
                  <a:srgbClr val="FFFFFF"/>
                </a:solidFill>
                <a:latin typeface="Helvetica-Light"/>
                <a:cs typeface="Helvetica-Light"/>
              </a:rPr>
              <a:t>of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digital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signage.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Howard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Two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kiosks provide </a:t>
            </a:r>
            <a:r>
              <a:rPr dirty="0" sz="1100">
                <a:solidFill>
                  <a:srgbClr val="FFFFFF"/>
                </a:solidFill>
                <a:latin typeface="Helvetica-Light"/>
                <a:cs typeface="Helvetica-Light"/>
              </a:rPr>
              <a:t>a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dynamic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interactive  experience,</a:t>
            </a:r>
            <a:r>
              <a:rPr dirty="0" sz="1100" spc="-7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high</a:t>
            </a:r>
            <a:r>
              <a:rPr dirty="0" sz="1100" spc="-7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Helvetica-Light"/>
                <a:cs typeface="Helvetica-Light"/>
              </a:rPr>
              <a:t>uptime,</a:t>
            </a:r>
            <a:r>
              <a:rPr dirty="0" sz="1100" spc="-7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Helvetica-Light"/>
                <a:cs typeface="Helvetica-Light"/>
              </a:rPr>
              <a:t>and</a:t>
            </a:r>
            <a:r>
              <a:rPr dirty="0" sz="1100" spc="-7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measurable</a:t>
            </a:r>
            <a:r>
              <a:rPr dirty="0" sz="1100" spc="-75">
                <a:solidFill>
                  <a:srgbClr val="FFFFFF"/>
                </a:solidFill>
                <a:latin typeface="Helvetica-Light"/>
                <a:cs typeface="Helvetica-Light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Helvetica-Light"/>
                <a:cs typeface="Helvetica-Light"/>
              </a:rPr>
              <a:t>ROI.</a:t>
            </a:r>
            <a:endParaRPr sz="1100">
              <a:latin typeface="Helvetica-Light"/>
              <a:cs typeface="Helvetica-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2017-02-09T15:57:25Z</dcterms:created>
  <dcterms:modified xsi:type="dcterms:W3CDTF">2017-02-09T15:57:25Z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2016-08-31T00:00:00Z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2017-02-09T00:00:00Z</vt:filetime>
  </property>
</Properties>
</file>