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73" r:id="rId3"/>
    <p:sldId id="257" r:id="rId4"/>
    <p:sldId id="269" r:id="rId5"/>
    <p:sldId id="270" r:id="rId6"/>
    <p:sldId id="271" r:id="rId7"/>
    <p:sldId id="259" r:id="rId8"/>
    <p:sldId id="258" r:id="rId9"/>
    <p:sldId id="260" r:id="rId10"/>
    <p:sldId id="261" r:id="rId11"/>
    <p:sldId id="262" r:id="rId12"/>
    <p:sldId id="263" r:id="rId13"/>
    <p:sldId id="272" r:id="rId14"/>
    <p:sldId id="281" r:id="rId15"/>
    <p:sldId id="274" r:id="rId16"/>
    <p:sldId id="277" r:id="rId17"/>
    <p:sldId id="275" r:id="rId18"/>
    <p:sldId id="276" r:id="rId19"/>
    <p:sldId id="282" r:id="rId20"/>
    <p:sldId id="279" r:id="rId21"/>
    <p:sldId id="280" r:id="rId22"/>
    <p:sldId id="283"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7877"/>
    <a:srgbClr val="5EABB1"/>
    <a:srgbClr val="33669B"/>
    <a:srgbClr val="1D356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92"/>
    <p:restoredTop sz="94630"/>
  </p:normalViewPr>
  <p:slideViewPr>
    <p:cSldViewPr snapToGrid="0" snapToObjects="1">
      <p:cViewPr varScale="1">
        <p:scale>
          <a:sx n="81" d="100"/>
          <a:sy n="81" d="100"/>
        </p:scale>
        <p:origin x="200" y="4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E6F2F7-65B7-7D44-92B3-CD655CC93BDF}" type="datetimeFigureOut">
              <a:rPr lang="en-US" smtClean="0"/>
              <a:t>5/9/17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E806CE-C281-2444-9D72-B3CDBEE289EE}" type="slidenum">
              <a:rPr lang="en-US" smtClean="0"/>
              <a:t>‹#›</a:t>
            </a:fld>
            <a:endParaRPr lang="en-US"/>
          </a:p>
        </p:txBody>
      </p:sp>
    </p:spTree>
    <p:extLst>
      <p:ext uri="{BB962C8B-B14F-4D97-AF65-F5344CB8AC3E}">
        <p14:creationId xmlns:p14="http://schemas.microsoft.com/office/powerpoint/2010/main" val="428975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1</a:t>
            </a:fld>
            <a:endParaRPr lang="en-US"/>
          </a:p>
        </p:txBody>
      </p:sp>
    </p:spTree>
    <p:extLst>
      <p:ext uri="{BB962C8B-B14F-4D97-AF65-F5344CB8AC3E}">
        <p14:creationId xmlns:p14="http://schemas.microsoft.com/office/powerpoint/2010/main" val="629796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11</a:t>
            </a:fld>
            <a:endParaRPr lang="en-US"/>
          </a:p>
        </p:txBody>
      </p:sp>
    </p:spTree>
    <p:extLst>
      <p:ext uri="{BB962C8B-B14F-4D97-AF65-F5344CB8AC3E}">
        <p14:creationId xmlns:p14="http://schemas.microsoft.com/office/powerpoint/2010/main" val="710834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12</a:t>
            </a:fld>
            <a:endParaRPr lang="en-US"/>
          </a:p>
        </p:txBody>
      </p:sp>
    </p:spTree>
    <p:extLst>
      <p:ext uri="{BB962C8B-B14F-4D97-AF65-F5344CB8AC3E}">
        <p14:creationId xmlns:p14="http://schemas.microsoft.com/office/powerpoint/2010/main" val="685809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13</a:t>
            </a:fld>
            <a:endParaRPr lang="en-US"/>
          </a:p>
        </p:txBody>
      </p:sp>
    </p:spTree>
    <p:extLst>
      <p:ext uri="{BB962C8B-B14F-4D97-AF65-F5344CB8AC3E}">
        <p14:creationId xmlns:p14="http://schemas.microsoft.com/office/powerpoint/2010/main" val="1310449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14</a:t>
            </a:fld>
            <a:endParaRPr lang="en-US"/>
          </a:p>
        </p:txBody>
      </p:sp>
    </p:spTree>
    <p:extLst>
      <p:ext uri="{BB962C8B-B14F-4D97-AF65-F5344CB8AC3E}">
        <p14:creationId xmlns:p14="http://schemas.microsoft.com/office/powerpoint/2010/main" val="1520900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16</a:t>
            </a:fld>
            <a:endParaRPr lang="en-US"/>
          </a:p>
        </p:txBody>
      </p:sp>
    </p:spTree>
    <p:extLst>
      <p:ext uri="{BB962C8B-B14F-4D97-AF65-F5344CB8AC3E}">
        <p14:creationId xmlns:p14="http://schemas.microsoft.com/office/powerpoint/2010/main" val="742078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17</a:t>
            </a:fld>
            <a:endParaRPr lang="en-US"/>
          </a:p>
        </p:txBody>
      </p:sp>
    </p:spTree>
    <p:extLst>
      <p:ext uri="{BB962C8B-B14F-4D97-AF65-F5344CB8AC3E}">
        <p14:creationId xmlns:p14="http://schemas.microsoft.com/office/powerpoint/2010/main" val="1731320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18</a:t>
            </a:fld>
            <a:endParaRPr lang="en-US"/>
          </a:p>
        </p:txBody>
      </p:sp>
    </p:spTree>
    <p:extLst>
      <p:ext uri="{BB962C8B-B14F-4D97-AF65-F5344CB8AC3E}">
        <p14:creationId xmlns:p14="http://schemas.microsoft.com/office/powerpoint/2010/main" val="14361668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19</a:t>
            </a:fld>
            <a:endParaRPr lang="en-US"/>
          </a:p>
        </p:txBody>
      </p:sp>
    </p:spTree>
    <p:extLst>
      <p:ext uri="{BB962C8B-B14F-4D97-AF65-F5344CB8AC3E}">
        <p14:creationId xmlns:p14="http://schemas.microsoft.com/office/powerpoint/2010/main" val="3446132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20</a:t>
            </a:fld>
            <a:endParaRPr lang="en-US"/>
          </a:p>
        </p:txBody>
      </p:sp>
    </p:spTree>
    <p:extLst>
      <p:ext uri="{BB962C8B-B14F-4D97-AF65-F5344CB8AC3E}">
        <p14:creationId xmlns:p14="http://schemas.microsoft.com/office/powerpoint/2010/main" val="1591511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21</a:t>
            </a:fld>
            <a:endParaRPr lang="en-US"/>
          </a:p>
        </p:txBody>
      </p:sp>
    </p:spTree>
    <p:extLst>
      <p:ext uri="{BB962C8B-B14F-4D97-AF65-F5344CB8AC3E}">
        <p14:creationId xmlns:p14="http://schemas.microsoft.com/office/powerpoint/2010/main" val="958008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3</a:t>
            </a:fld>
            <a:endParaRPr lang="en-US"/>
          </a:p>
        </p:txBody>
      </p:sp>
    </p:spTree>
    <p:extLst>
      <p:ext uri="{BB962C8B-B14F-4D97-AF65-F5344CB8AC3E}">
        <p14:creationId xmlns:p14="http://schemas.microsoft.com/office/powerpoint/2010/main" val="685583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4</a:t>
            </a:fld>
            <a:endParaRPr lang="en-US"/>
          </a:p>
        </p:txBody>
      </p:sp>
    </p:spTree>
    <p:extLst>
      <p:ext uri="{BB962C8B-B14F-4D97-AF65-F5344CB8AC3E}">
        <p14:creationId xmlns:p14="http://schemas.microsoft.com/office/powerpoint/2010/main" val="25518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5</a:t>
            </a:fld>
            <a:endParaRPr lang="en-US"/>
          </a:p>
        </p:txBody>
      </p:sp>
    </p:spTree>
    <p:extLst>
      <p:ext uri="{BB962C8B-B14F-4D97-AF65-F5344CB8AC3E}">
        <p14:creationId xmlns:p14="http://schemas.microsoft.com/office/powerpoint/2010/main" val="1781718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6</a:t>
            </a:fld>
            <a:endParaRPr lang="en-US"/>
          </a:p>
        </p:txBody>
      </p:sp>
    </p:spTree>
    <p:extLst>
      <p:ext uri="{BB962C8B-B14F-4D97-AF65-F5344CB8AC3E}">
        <p14:creationId xmlns:p14="http://schemas.microsoft.com/office/powerpoint/2010/main" val="137900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7</a:t>
            </a:fld>
            <a:endParaRPr lang="en-US"/>
          </a:p>
        </p:txBody>
      </p:sp>
    </p:spTree>
    <p:extLst>
      <p:ext uri="{BB962C8B-B14F-4D97-AF65-F5344CB8AC3E}">
        <p14:creationId xmlns:p14="http://schemas.microsoft.com/office/powerpoint/2010/main" val="915556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8</a:t>
            </a:fld>
            <a:endParaRPr lang="en-US"/>
          </a:p>
        </p:txBody>
      </p:sp>
    </p:spTree>
    <p:extLst>
      <p:ext uri="{BB962C8B-B14F-4D97-AF65-F5344CB8AC3E}">
        <p14:creationId xmlns:p14="http://schemas.microsoft.com/office/powerpoint/2010/main" val="767825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9</a:t>
            </a:fld>
            <a:endParaRPr lang="en-US"/>
          </a:p>
        </p:txBody>
      </p:sp>
    </p:spTree>
    <p:extLst>
      <p:ext uri="{BB962C8B-B14F-4D97-AF65-F5344CB8AC3E}">
        <p14:creationId xmlns:p14="http://schemas.microsoft.com/office/powerpoint/2010/main" val="362506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E806CE-C281-2444-9D72-B3CDBEE289EE}" type="slidenum">
              <a:rPr lang="en-US" smtClean="0"/>
              <a:t>10</a:t>
            </a:fld>
            <a:endParaRPr lang="en-US"/>
          </a:p>
        </p:txBody>
      </p:sp>
    </p:spTree>
    <p:extLst>
      <p:ext uri="{BB962C8B-B14F-4D97-AF65-F5344CB8AC3E}">
        <p14:creationId xmlns:p14="http://schemas.microsoft.com/office/powerpoint/2010/main" val="1184510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CDD3B3-49B8-7447-8FED-B7C03B6B38B8}" type="datetimeFigureOut">
              <a:rPr lang="en-US" smtClean="0"/>
              <a:t>5/9/17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1077213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CDD3B3-49B8-7447-8FED-B7C03B6B38B8}" type="datetimeFigureOut">
              <a:rPr lang="en-US" smtClean="0"/>
              <a:t>5/9/17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979214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CDD3B3-49B8-7447-8FED-B7C03B6B38B8}" type="datetimeFigureOut">
              <a:rPr lang="en-US" smtClean="0"/>
              <a:t>5/9/17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1489922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CDD3B3-49B8-7447-8FED-B7C03B6B38B8}" type="datetimeFigureOut">
              <a:rPr lang="en-US" smtClean="0"/>
              <a:t>5/9/17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1447142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CDD3B3-49B8-7447-8FED-B7C03B6B38B8}" type="datetimeFigureOut">
              <a:rPr lang="en-US" smtClean="0"/>
              <a:t>5/9/17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1863325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CDD3B3-49B8-7447-8FED-B7C03B6B38B8}" type="datetimeFigureOut">
              <a:rPr lang="en-US" smtClean="0"/>
              <a:t>5/9/17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154948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CDD3B3-49B8-7447-8FED-B7C03B6B38B8}" type="datetimeFigureOut">
              <a:rPr lang="en-US" smtClean="0"/>
              <a:t>5/9/17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1467108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CDD3B3-49B8-7447-8FED-B7C03B6B38B8}" type="datetimeFigureOut">
              <a:rPr lang="en-US" smtClean="0"/>
              <a:t>5/9/17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277593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CDD3B3-49B8-7447-8FED-B7C03B6B38B8}" type="datetimeFigureOut">
              <a:rPr lang="en-US" smtClean="0"/>
              <a:t>5/9/17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1178229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CDD3B3-49B8-7447-8FED-B7C03B6B38B8}" type="datetimeFigureOut">
              <a:rPr lang="en-US" smtClean="0"/>
              <a:t>5/9/17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556463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CDD3B3-49B8-7447-8FED-B7C03B6B38B8}" type="datetimeFigureOut">
              <a:rPr lang="en-US" smtClean="0"/>
              <a:t>5/9/17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2F2253-29D1-EF47-891C-5CD579AE592A}" type="slidenum">
              <a:rPr lang="en-US" smtClean="0"/>
              <a:t>‹#›</a:t>
            </a:fld>
            <a:endParaRPr lang="en-US"/>
          </a:p>
        </p:txBody>
      </p:sp>
    </p:spTree>
    <p:extLst>
      <p:ext uri="{BB962C8B-B14F-4D97-AF65-F5344CB8AC3E}">
        <p14:creationId xmlns:p14="http://schemas.microsoft.com/office/powerpoint/2010/main" val="1974678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CDD3B3-49B8-7447-8FED-B7C03B6B38B8}" type="datetimeFigureOut">
              <a:rPr lang="en-US" smtClean="0"/>
              <a:t>5/9/17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2F2253-29D1-EF47-891C-5CD579AE592A}" type="slidenum">
              <a:rPr lang="en-US" smtClean="0"/>
              <a:t>‹#›</a:t>
            </a:fld>
            <a:endParaRPr lang="en-US"/>
          </a:p>
        </p:txBody>
      </p:sp>
    </p:spTree>
    <p:extLst>
      <p:ext uri="{BB962C8B-B14F-4D97-AF65-F5344CB8AC3E}">
        <p14:creationId xmlns:p14="http://schemas.microsoft.com/office/powerpoint/2010/main" val="20380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9.jp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10.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1" Type="http://schemas.openxmlformats.org/officeDocument/2006/relationships/image" Target="../media/image18.png"/><Relationship Id="rId12"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jpg"/><Relationship Id="rId4" Type="http://schemas.openxmlformats.org/officeDocument/2006/relationships/image" Target="../media/image11.png"/><Relationship Id="rId5" Type="http://schemas.openxmlformats.org/officeDocument/2006/relationships/image" Target="../media/image12.jpg"/><Relationship Id="rId6" Type="http://schemas.openxmlformats.org/officeDocument/2006/relationships/image" Target="../media/image13.png"/><Relationship Id="rId7" Type="http://schemas.openxmlformats.org/officeDocument/2006/relationships/image" Target="../media/image14.jpg"/><Relationship Id="rId8" Type="http://schemas.openxmlformats.org/officeDocument/2006/relationships/image" Target="../media/image15.png"/><Relationship Id="rId9" Type="http://schemas.openxmlformats.org/officeDocument/2006/relationships/image" Target="../media/image16.jpg"/><Relationship Id="rId10" Type="http://schemas.openxmlformats.org/officeDocument/2006/relationships/image" Target="../media/image1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19.jpg"/><Relationship Id="rId5" Type="http://schemas.openxmlformats.org/officeDocument/2006/relationships/image" Target="../media/image20.jpg"/><Relationship Id="rId6"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 Id="rId9"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26.jp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3.png"/><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3.png"/><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jpg"/><Relationship Id="rId5" Type="http://schemas.openxmlformats.org/officeDocument/2006/relationships/image" Target="../media/image3.png"/><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6.jpg"/><Relationship Id="rId5"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7.jp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8.jp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81728" y="1259522"/>
            <a:ext cx="6803690" cy="3093021"/>
          </a:xfrm>
        </p:spPr>
        <p:txBody>
          <a:bodyPr>
            <a:noAutofit/>
          </a:bodyPr>
          <a:lstStyle/>
          <a:p>
            <a:pPr algn="l"/>
            <a:r>
              <a:rPr lang="en-US" sz="7200" dirty="0" smtClean="0">
                <a:solidFill>
                  <a:srgbClr val="33669B"/>
                </a:solidFill>
                <a:latin typeface="Gotham-Book" charset="0"/>
                <a:ea typeface="Gotham-Book" charset="0"/>
                <a:cs typeface="Gotham-Book" charset="0"/>
              </a:rPr>
              <a:t>Control Room </a:t>
            </a:r>
            <a:r>
              <a:rPr lang="en-US" sz="7200" b="1" dirty="0" smtClean="0">
                <a:solidFill>
                  <a:srgbClr val="1D3565"/>
                </a:solidFill>
                <a:latin typeface="Gotham-Bold" charset="0"/>
                <a:ea typeface="Gotham-Bold" charset="0"/>
                <a:cs typeface="Gotham-Bold" charset="0"/>
              </a:rPr>
              <a:t>SOLUTIONS</a:t>
            </a:r>
            <a:endParaRPr lang="en-US" sz="7200" b="1" dirty="0">
              <a:solidFill>
                <a:srgbClr val="1D3565"/>
              </a:solidFill>
              <a:latin typeface="Gotham-Bold" charset="0"/>
              <a:ea typeface="Gotham-Bold" charset="0"/>
              <a:cs typeface="Gotham-Bold"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497" y="1259522"/>
            <a:ext cx="3644306" cy="354896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4752932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1318160" y="3016333"/>
            <a:ext cx="5970145" cy="2125684"/>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01624" y="1046162"/>
            <a:ext cx="10515600" cy="1325563"/>
          </a:xfrm>
        </p:spPr>
        <p:txBody>
          <a:bodyPr/>
          <a:lstStyle/>
          <a:p>
            <a:r>
              <a:rPr lang="en-US" dirty="0" smtClean="0">
                <a:solidFill>
                  <a:srgbClr val="33669B"/>
                </a:solidFill>
                <a:latin typeface="Gotham-Book" charset="0"/>
                <a:ea typeface="Gotham-Book" charset="0"/>
                <a:cs typeface="Gotham-Book" charset="0"/>
              </a:rPr>
              <a:t>LCD Video Wall </a:t>
            </a:r>
            <a:r>
              <a:rPr lang="en-US" b="1" dirty="0" smtClean="0">
                <a:solidFill>
                  <a:srgbClr val="1D3565"/>
                </a:solidFill>
                <a:latin typeface="Gotham-Bold" charset="0"/>
                <a:ea typeface="Gotham-Bold" charset="0"/>
                <a:cs typeface="Gotham-Bold" charset="0"/>
              </a:rPr>
              <a:t>DISPLAY</a:t>
            </a:r>
            <a:endParaRPr lang="en-US" b="1" dirty="0">
              <a:solidFill>
                <a:srgbClr val="1D3565"/>
              </a:solidFill>
              <a:latin typeface="Gotham-Bold" charset="0"/>
              <a:ea typeface="Gotham-Bold" charset="0"/>
              <a:cs typeface="Gotham-Bold" charset="0"/>
            </a:endParaRPr>
          </a:p>
        </p:txBody>
      </p:sp>
      <p:sp>
        <p:nvSpPr>
          <p:cNvPr id="3" name="Content Placeholder 2"/>
          <p:cNvSpPr>
            <a:spLocks noGrp="1"/>
          </p:cNvSpPr>
          <p:nvPr>
            <p:ph idx="1"/>
          </p:nvPr>
        </p:nvSpPr>
        <p:spPr>
          <a:xfrm>
            <a:off x="801623" y="2371725"/>
            <a:ext cx="6486683" cy="4351338"/>
          </a:xfrm>
        </p:spPr>
        <p:txBody>
          <a:bodyPr>
            <a:normAutofit fontScale="85000" lnSpcReduction="10000"/>
          </a:bodyPr>
          <a:lstStyle/>
          <a:p>
            <a:r>
              <a:rPr lang="en-US" dirty="0" smtClean="0"/>
              <a:t>High-performance LCD Video Walls continued</a:t>
            </a:r>
          </a:p>
          <a:p>
            <a:pPr lvl="1"/>
            <a:r>
              <a:rPr lang="en-US" dirty="0" smtClean="0"/>
              <a:t>Key Benefits include</a:t>
            </a:r>
          </a:p>
          <a:p>
            <a:pPr lvl="2"/>
            <a:r>
              <a:rPr lang="en-US" dirty="0" smtClean="0"/>
              <a:t>Native Cat6 Video Inputs</a:t>
            </a:r>
          </a:p>
          <a:p>
            <a:pPr lvl="3"/>
            <a:r>
              <a:rPr lang="en-US" dirty="0" smtClean="0"/>
              <a:t>LCD display </a:t>
            </a:r>
            <a:r>
              <a:rPr lang="en-US" dirty="0"/>
              <a:t>features three native Cat6 video inputs. Our Cat6 inputs enable HD video transmission up to 70 meters using shielded, twisted-pair network cabling</a:t>
            </a:r>
            <a:r>
              <a:rPr lang="en-US" dirty="0" smtClean="0"/>
              <a:t>.</a:t>
            </a:r>
          </a:p>
          <a:p>
            <a:pPr lvl="2"/>
            <a:r>
              <a:rPr lang="en-US" dirty="0" smtClean="0"/>
              <a:t>Anti-Reflective Glass</a:t>
            </a:r>
          </a:p>
          <a:p>
            <a:pPr lvl="3"/>
            <a:r>
              <a:rPr lang="en-US" dirty="0" smtClean="0"/>
              <a:t>LCDs </a:t>
            </a:r>
            <a:r>
              <a:rPr lang="en-US" dirty="0"/>
              <a:t>feature anti-reflective glass, which diminishes reflections and increases the brightness of the displays. We also offer an anti-glare option for applications where the video wall will be primarily viewed on-camera.</a:t>
            </a:r>
          </a:p>
          <a:p>
            <a:pPr lvl="3"/>
            <a:endParaRPr lang="en-US" dirty="0" smtClean="0"/>
          </a:p>
          <a:p>
            <a:pPr lvl="1"/>
            <a:r>
              <a:rPr lang="en-US" dirty="0" smtClean="0"/>
              <a:t>Optional Product Features</a:t>
            </a:r>
          </a:p>
          <a:p>
            <a:pPr lvl="2"/>
            <a:r>
              <a:rPr lang="en-US" dirty="0" smtClean="0"/>
              <a:t>Redundant Power Supplies in Every Display</a:t>
            </a:r>
          </a:p>
          <a:p>
            <a:pPr lvl="2"/>
            <a:r>
              <a:rPr lang="en-US" dirty="0"/>
              <a:t>Native fiber optic video inputs</a:t>
            </a:r>
          </a:p>
          <a:p>
            <a:pPr lvl="2"/>
            <a:r>
              <a:rPr lang="en-US" dirty="0" smtClean="0"/>
              <a:t>Interactive Touch</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5822" r="5884"/>
          <a:stretch/>
        </p:blipFill>
        <p:spPr>
          <a:xfrm>
            <a:off x="7659584" y="2295705"/>
            <a:ext cx="4370120" cy="449957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9646301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1624" y="1046162"/>
            <a:ext cx="10515600" cy="1325563"/>
          </a:xfrm>
        </p:spPr>
        <p:txBody>
          <a:bodyPr/>
          <a:lstStyle/>
          <a:p>
            <a:r>
              <a:rPr lang="en-US" dirty="0">
                <a:solidFill>
                  <a:srgbClr val="33669B"/>
                </a:solidFill>
                <a:latin typeface="Gotham-Book" charset="0"/>
                <a:ea typeface="Gotham-Book" charset="0"/>
                <a:cs typeface="Gotham-Book" charset="0"/>
              </a:rPr>
              <a:t>V</a:t>
            </a:r>
            <a:r>
              <a:rPr lang="en-US" dirty="0" smtClean="0">
                <a:solidFill>
                  <a:srgbClr val="33669B"/>
                </a:solidFill>
                <a:latin typeface="Gotham-Book" charset="0"/>
                <a:ea typeface="Gotham-Book" charset="0"/>
                <a:cs typeface="Gotham-Book" charset="0"/>
              </a:rPr>
              <a:t>ideo Wall </a:t>
            </a:r>
            <a:r>
              <a:rPr lang="en-US" b="1" dirty="0" smtClean="0">
                <a:solidFill>
                  <a:srgbClr val="1D3565"/>
                </a:solidFill>
                <a:latin typeface="Gotham-Bold" charset="0"/>
                <a:ea typeface="Gotham-Bold" charset="0"/>
                <a:cs typeface="Gotham-Bold" charset="0"/>
              </a:rPr>
              <a:t>CONTROLLER</a:t>
            </a:r>
            <a:endParaRPr lang="en-US" b="1" dirty="0">
              <a:solidFill>
                <a:srgbClr val="1D3565"/>
              </a:solidFill>
              <a:latin typeface="Gotham-Bold" charset="0"/>
              <a:ea typeface="Gotham-Bold" charset="0"/>
              <a:cs typeface="Gotham-Bold" charset="0"/>
            </a:endParaRPr>
          </a:p>
        </p:txBody>
      </p:sp>
      <p:sp>
        <p:nvSpPr>
          <p:cNvPr id="5" name="Rectangle 4"/>
          <p:cNvSpPr/>
          <p:nvPr/>
        </p:nvSpPr>
        <p:spPr>
          <a:xfrm>
            <a:off x="4845133" y="3206338"/>
            <a:ext cx="11720946" cy="3651662"/>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742329" y="2371725"/>
            <a:ext cx="7055224" cy="4351338"/>
          </a:xfrm>
        </p:spPr>
        <p:txBody>
          <a:bodyPr>
            <a:normAutofit fontScale="70000" lnSpcReduction="20000"/>
          </a:bodyPr>
          <a:lstStyle/>
          <a:p>
            <a:r>
              <a:rPr lang="en-US" dirty="0"/>
              <a:t>The video wall controller connects your content sources to the displays. It lets you control what content is shown on the displays, when and where it appears, and how it looks</a:t>
            </a:r>
            <a:r>
              <a:rPr lang="en-US" dirty="0" smtClean="0"/>
              <a:t>.</a:t>
            </a:r>
            <a:endParaRPr lang="en-US" dirty="0"/>
          </a:p>
          <a:p>
            <a:pPr lvl="1"/>
            <a:endParaRPr lang="en-US" dirty="0" smtClean="0"/>
          </a:p>
          <a:p>
            <a:pPr lvl="1"/>
            <a:r>
              <a:rPr lang="en-US" dirty="0" smtClean="0"/>
              <a:t>Using </a:t>
            </a:r>
            <a:r>
              <a:rPr lang="en-US" dirty="0"/>
              <a:t>IP streaming or physical inputs, the controller captures content from all of your desired sources – like video cameras, computer workstations, and cable boxes – making the content visible and accessible on a single interface</a:t>
            </a:r>
            <a:r>
              <a:rPr lang="en-US" dirty="0" smtClean="0"/>
              <a:t>.</a:t>
            </a:r>
          </a:p>
          <a:p>
            <a:pPr lvl="1"/>
            <a:endParaRPr lang="en-US" dirty="0"/>
          </a:p>
          <a:p>
            <a:pPr lvl="1"/>
            <a:r>
              <a:rPr lang="en-US" dirty="0" smtClean="0"/>
              <a:t>Based </a:t>
            </a:r>
            <a:r>
              <a:rPr lang="en-US" dirty="0"/>
              <a:t>on the commands you make through the control software, the controller sends content to the displays and lets you arrange, scale, and adjust the content in real-time. Some controllers also let you build and save content arrangements offline before displaying them</a:t>
            </a:r>
            <a:r>
              <a:rPr lang="en-US" dirty="0" smtClean="0"/>
              <a:t>.</a:t>
            </a:r>
          </a:p>
          <a:p>
            <a:pPr lvl="1"/>
            <a:endParaRPr lang="en-US" dirty="0"/>
          </a:p>
          <a:p>
            <a:pPr lvl="1"/>
            <a:r>
              <a:rPr lang="en-US" dirty="0"/>
              <a:t>The controller allows all of the individual displays in your video wall to work together as a single canvas. This means that content can be placed on a single display, stretched across multiple displays, or dragged across the display </a:t>
            </a:r>
            <a:r>
              <a:rPr lang="en-US" dirty="0" smtClean="0"/>
              <a:t>surface</a:t>
            </a:r>
            <a:r>
              <a:rPr lang="en-US" dirty="0"/>
              <a:t>.</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129" y="3129716"/>
            <a:ext cx="4267200" cy="226161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7027947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801623" y="3099460"/>
            <a:ext cx="11679343" cy="3758541"/>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01624" y="1046162"/>
            <a:ext cx="10515600" cy="1325563"/>
          </a:xfrm>
        </p:spPr>
        <p:txBody>
          <a:bodyPr/>
          <a:lstStyle/>
          <a:p>
            <a:r>
              <a:rPr lang="en-US" dirty="0">
                <a:solidFill>
                  <a:srgbClr val="33669B"/>
                </a:solidFill>
                <a:latin typeface="Gotham-Book" charset="0"/>
                <a:ea typeface="Gotham-Book" charset="0"/>
                <a:cs typeface="Gotham-Book" charset="0"/>
              </a:rPr>
              <a:t>V</a:t>
            </a:r>
            <a:r>
              <a:rPr lang="en-US" dirty="0" smtClean="0">
                <a:solidFill>
                  <a:srgbClr val="33669B"/>
                </a:solidFill>
                <a:latin typeface="Gotham-Book" charset="0"/>
                <a:ea typeface="Gotham-Book" charset="0"/>
                <a:cs typeface="Gotham-Book" charset="0"/>
              </a:rPr>
              <a:t>ideo Wall </a:t>
            </a:r>
            <a:r>
              <a:rPr lang="en-US" b="1" dirty="0" smtClean="0">
                <a:solidFill>
                  <a:srgbClr val="1D3565"/>
                </a:solidFill>
                <a:latin typeface="Gotham-Bold" charset="0"/>
                <a:ea typeface="Gotham-Bold" charset="0"/>
                <a:cs typeface="Gotham-Bold" charset="0"/>
              </a:rPr>
              <a:t>SOFTWARE</a:t>
            </a:r>
            <a:endParaRPr lang="en-US" b="1" dirty="0">
              <a:solidFill>
                <a:srgbClr val="1D3565"/>
              </a:solidFill>
              <a:latin typeface="Gotham-Bold" charset="0"/>
              <a:ea typeface="Gotham-Bold" charset="0"/>
              <a:cs typeface="Gotham-Bold" charset="0"/>
            </a:endParaRPr>
          </a:p>
        </p:txBody>
      </p:sp>
      <p:sp>
        <p:nvSpPr>
          <p:cNvPr id="3" name="Content Placeholder 2"/>
          <p:cNvSpPr>
            <a:spLocks noGrp="1"/>
          </p:cNvSpPr>
          <p:nvPr>
            <p:ph idx="1"/>
          </p:nvPr>
        </p:nvSpPr>
        <p:spPr>
          <a:xfrm>
            <a:off x="801623" y="2371725"/>
            <a:ext cx="10545249" cy="4351338"/>
          </a:xfrm>
        </p:spPr>
        <p:txBody>
          <a:bodyPr>
            <a:normAutofit fontScale="92500" lnSpcReduction="20000"/>
          </a:bodyPr>
          <a:lstStyle/>
          <a:p>
            <a:r>
              <a:rPr lang="en-US" dirty="0"/>
              <a:t>Video wall </a:t>
            </a:r>
            <a:r>
              <a:rPr lang="en-US" dirty="0" smtClean="0"/>
              <a:t>software that pairs with the chosen controller </a:t>
            </a:r>
            <a:r>
              <a:rPr lang="en-US" dirty="0"/>
              <a:t>provides an interface for controlling your displays, controller, and source content</a:t>
            </a:r>
            <a:r>
              <a:rPr lang="en-US" dirty="0" smtClean="0"/>
              <a:t>.</a:t>
            </a:r>
            <a:endParaRPr lang="en-US" dirty="0"/>
          </a:p>
          <a:p>
            <a:pPr lvl="1"/>
            <a:endParaRPr lang="en-US" dirty="0" smtClean="0"/>
          </a:p>
          <a:p>
            <a:pPr lvl="1"/>
            <a:r>
              <a:rPr lang="en-US" dirty="0" smtClean="0"/>
              <a:t>Most </a:t>
            </a:r>
            <a:r>
              <a:rPr lang="en-US" dirty="0"/>
              <a:t>video wall software provides a “dashboard” of the system, including a real-time view of the displays and a list of your available content sources.</a:t>
            </a:r>
          </a:p>
          <a:p>
            <a:pPr lvl="1"/>
            <a:endParaRPr lang="en-US" dirty="0" smtClean="0"/>
          </a:p>
          <a:p>
            <a:pPr lvl="1"/>
            <a:r>
              <a:rPr lang="en-US" dirty="0" smtClean="0"/>
              <a:t>At </a:t>
            </a:r>
            <a:r>
              <a:rPr lang="en-US" dirty="0"/>
              <a:t>its most basic level, video wall software allows you to select content sources and place them on your displays in real-time. Most programs also include tools for adjusting the appearance of content – including scaling, zooming, and cropping tools, brightness and contrast controls, and so on.</a:t>
            </a:r>
          </a:p>
          <a:p>
            <a:pPr lvl="1"/>
            <a:endParaRPr lang="en-US" dirty="0" smtClean="0"/>
          </a:p>
          <a:p>
            <a:pPr lvl="1"/>
            <a:r>
              <a:rPr lang="en-US" dirty="0" smtClean="0"/>
              <a:t>Some </a:t>
            </a:r>
            <a:r>
              <a:rPr lang="en-US" dirty="0"/>
              <a:t>video wall software offers special presentation-building functionality. This may include the option to build and save a sequence of pre-arranged content layouts, which can then be presented manually or automatically on the displays. Select platforms also offer custom labels, graphical transitions, and other tools for enhancing presentations.</a:t>
            </a:r>
          </a:p>
          <a:p>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4112148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0491" y="1046162"/>
            <a:ext cx="10515600" cy="1325563"/>
          </a:xfrm>
        </p:spPr>
        <p:txBody>
          <a:bodyPr/>
          <a:lstStyle/>
          <a:p>
            <a:r>
              <a:rPr lang="en-US" dirty="0" smtClean="0">
                <a:solidFill>
                  <a:srgbClr val="33669B"/>
                </a:solidFill>
                <a:latin typeface="Gotham-Book" charset="0"/>
                <a:ea typeface="Gotham-Book" charset="0"/>
                <a:cs typeface="Gotham-Book" charset="0"/>
              </a:rPr>
              <a:t>Meeting </a:t>
            </a:r>
            <a:r>
              <a:rPr lang="en-US" b="1" dirty="0" smtClean="0">
                <a:solidFill>
                  <a:srgbClr val="1D3565"/>
                </a:solidFill>
                <a:latin typeface="Gotham-Bold" charset="0"/>
                <a:ea typeface="Gotham-Bold" charset="0"/>
                <a:cs typeface="Gotham-Bold" charset="0"/>
              </a:rPr>
              <a:t>YOUR NEEDS</a:t>
            </a:r>
            <a:endParaRPr lang="en-US" b="1" dirty="0">
              <a:solidFill>
                <a:srgbClr val="1D3565"/>
              </a:solidFill>
              <a:latin typeface="Gotham-Bold" charset="0"/>
              <a:ea typeface="Gotham-Bold" charset="0"/>
              <a:cs typeface="Gotham-Bold" charset="0"/>
            </a:endParaRPr>
          </a:p>
        </p:txBody>
      </p:sp>
      <p:sp>
        <p:nvSpPr>
          <p:cNvPr id="10" name="Rectangle 9"/>
          <p:cNvSpPr/>
          <p:nvPr/>
        </p:nvSpPr>
        <p:spPr>
          <a:xfrm>
            <a:off x="810491" y="3990109"/>
            <a:ext cx="12198927" cy="2973158"/>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10491" y="2506662"/>
            <a:ext cx="10515600" cy="1594283"/>
          </a:xfrm>
        </p:spPr>
        <p:txBody>
          <a:bodyPr>
            <a:normAutofit lnSpcReduction="10000"/>
          </a:bodyPr>
          <a:lstStyle/>
          <a:p>
            <a:r>
              <a:rPr lang="en-US" dirty="0" smtClean="0"/>
              <a:t>We </a:t>
            </a:r>
            <a:r>
              <a:rPr lang="en-US" dirty="0"/>
              <a:t>carefully evaluate each customer’s activities, environment, and business objectives and develop a solution tailored to their needs. Below are some of the many areas we assess when developing systems for utilities</a:t>
            </a:r>
            <a:r>
              <a:rPr lang="en-US" dirty="0" smtClean="0"/>
              <a:t>.</a:t>
            </a:r>
          </a:p>
          <a:p>
            <a:endParaRPr lang="en-US" dirty="0" smtClean="0"/>
          </a:p>
        </p:txBody>
      </p:sp>
      <p:sp>
        <p:nvSpPr>
          <p:cNvPr id="5" name="TextBox 4"/>
          <p:cNvSpPr txBox="1"/>
          <p:nvPr/>
        </p:nvSpPr>
        <p:spPr>
          <a:xfrm>
            <a:off x="810491" y="4017815"/>
            <a:ext cx="2860964" cy="3139321"/>
          </a:xfrm>
          <a:prstGeom prst="rect">
            <a:avLst/>
          </a:prstGeom>
          <a:noFill/>
        </p:spPr>
        <p:txBody>
          <a:bodyPr wrap="square" rtlCol="0">
            <a:spAutoFit/>
          </a:bodyPr>
          <a:lstStyle/>
          <a:p>
            <a:r>
              <a:rPr lang="en-US" b="1" dirty="0" smtClean="0">
                <a:solidFill>
                  <a:srgbClr val="1D3565"/>
                </a:solidFill>
              </a:rPr>
              <a:t>Display Considerations</a:t>
            </a:r>
          </a:p>
          <a:p>
            <a:pPr marL="285750" indent="-285750">
              <a:buFont typeface="Arial" charset="0"/>
              <a:buChar char="•"/>
            </a:pPr>
            <a:r>
              <a:rPr lang="en-US" dirty="0"/>
              <a:t>Resolution </a:t>
            </a:r>
            <a:r>
              <a:rPr lang="en-US" dirty="0" smtClean="0"/>
              <a:t>requirements</a:t>
            </a:r>
          </a:p>
          <a:p>
            <a:pPr marL="285750" indent="-285750">
              <a:buFont typeface="Arial" charset="0"/>
              <a:buChar char="•"/>
            </a:pPr>
            <a:r>
              <a:rPr lang="en-US" dirty="0" smtClean="0"/>
              <a:t>Ambient light in the environment</a:t>
            </a:r>
          </a:p>
          <a:p>
            <a:pPr marL="285750" indent="-285750">
              <a:buFont typeface="Arial" charset="0"/>
              <a:buChar char="•"/>
            </a:pPr>
            <a:r>
              <a:rPr lang="en-US" dirty="0" smtClean="0"/>
              <a:t>Spatial </a:t>
            </a:r>
            <a:r>
              <a:rPr lang="en-US" dirty="0"/>
              <a:t>constraints of the </a:t>
            </a:r>
            <a:r>
              <a:rPr lang="en-US" dirty="0" smtClean="0"/>
              <a:t>environment</a:t>
            </a:r>
          </a:p>
          <a:p>
            <a:pPr marL="285750" indent="-285750">
              <a:buFont typeface="Arial" charset="0"/>
              <a:buChar char="•"/>
            </a:pPr>
            <a:r>
              <a:rPr lang="en-US" dirty="0" smtClean="0"/>
              <a:t>Desire </a:t>
            </a:r>
            <a:r>
              <a:rPr lang="en-US" dirty="0"/>
              <a:t>for touch </a:t>
            </a:r>
            <a:r>
              <a:rPr lang="en-US" dirty="0" smtClean="0"/>
              <a:t>interactivity</a:t>
            </a:r>
          </a:p>
          <a:p>
            <a:pPr marL="285750" indent="-285750">
              <a:buFont typeface="Arial" charset="0"/>
              <a:buChar char="•"/>
            </a:pPr>
            <a:r>
              <a:rPr lang="en-US" dirty="0" smtClean="0"/>
              <a:t>Mounting preference</a:t>
            </a:r>
          </a:p>
          <a:p>
            <a:pPr marL="285750" indent="-285750">
              <a:buFont typeface="Arial" charset="0"/>
              <a:buChar char="•"/>
            </a:pPr>
            <a:r>
              <a:rPr lang="en-US" dirty="0" smtClean="0"/>
              <a:t>LCD or Projection</a:t>
            </a:r>
            <a:endParaRPr lang="en-US" dirty="0"/>
          </a:p>
          <a:p>
            <a:pPr marL="285750" indent="-285750">
              <a:buFont typeface="Arial" charset="0"/>
              <a:buChar char="•"/>
            </a:pPr>
            <a:endParaRPr lang="en-US" dirty="0"/>
          </a:p>
        </p:txBody>
      </p:sp>
      <p:sp>
        <p:nvSpPr>
          <p:cNvPr id="7" name="TextBox 6"/>
          <p:cNvSpPr txBox="1"/>
          <p:nvPr/>
        </p:nvSpPr>
        <p:spPr>
          <a:xfrm>
            <a:off x="3671455" y="4017815"/>
            <a:ext cx="2860964" cy="2862322"/>
          </a:xfrm>
          <a:prstGeom prst="rect">
            <a:avLst/>
          </a:prstGeom>
          <a:noFill/>
        </p:spPr>
        <p:txBody>
          <a:bodyPr wrap="square" rtlCol="0">
            <a:spAutoFit/>
          </a:bodyPr>
          <a:lstStyle/>
          <a:p>
            <a:r>
              <a:rPr lang="en-US" b="1" dirty="0" smtClean="0">
                <a:solidFill>
                  <a:srgbClr val="1D3565"/>
                </a:solidFill>
              </a:rPr>
              <a:t>Controller Considerations</a:t>
            </a:r>
          </a:p>
          <a:p>
            <a:pPr marL="285750" indent="-285750">
              <a:buFont typeface="Arial" charset="0"/>
              <a:buChar char="•"/>
            </a:pPr>
            <a:r>
              <a:rPr lang="en-US" dirty="0"/>
              <a:t>Type of devices that will be used as content sources</a:t>
            </a:r>
          </a:p>
          <a:p>
            <a:pPr marL="285750" indent="-285750">
              <a:buFont typeface="Arial" charset="0"/>
              <a:buChar char="•"/>
            </a:pPr>
            <a:r>
              <a:rPr lang="en-US" dirty="0"/>
              <a:t>Quantity of content sources that will be displayed at once</a:t>
            </a:r>
          </a:p>
          <a:p>
            <a:pPr marL="285750" indent="-285750">
              <a:buFont typeface="Arial" charset="0"/>
              <a:buChar char="•"/>
            </a:pPr>
            <a:r>
              <a:rPr lang="en-US" dirty="0"/>
              <a:t>Number of video walls to be supported</a:t>
            </a:r>
          </a:p>
          <a:p>
            <a:pPr marL="285750" indent="-285750">
              <a:buFont typeface="Arial" charset="0"/>
              <a:buChar char="•"/>
            </a:pPr>
            <a:endParaRPr lang="en-US" dirty="0"/>
          </a:p>
        </p:txBody>
      </p:sp>
      <p:sp>
        <p:nvSpPr>
          <p:cNvPr id="8" name="TextBox 7"/>
          <p:cNvSpPr txBox="1"/>
          <p:nvPr/>
        </p:nvSpPr>
        <p:spPr>
          <a:xfrm>
            <a:off x="6532419" y="4017815"/>
            <a:ext cx="2860964" cy="2585323"/>
          </a:xfrm>
          <a:prstGeom prst="rect">
            <a:avLst/>
          </a:prstGeom>
          <a:noFill/>
        </p:spPr>
        <p:txBody>
          <a:bodyPr wrap="square" rtlCol="0">
            <a:spAutoFit/>
          </a:bodyPr>
          <a:lstStyle/>
          <a:p>
            <a:r>
              <a:rPr lang="en-US" b="1" dirty="0" smtClean="0">
                <a:solidFill>
                  <a:srgbClr val="1D3565"/>
                </a:solidFill>
              </a:rPr>
              <a:t>Software Considerations</a:t>
            </a:r>
          </a:p>
          <a:p>
            <a:pPr marL="285750" indent="-285750">
              <a:buFont typeface="Arial" charset="0"/>
              <a:buChar char="•"/>
            </a:pPr>
            <a:r>
              <a:rPr lang="en-US" dirty="0"/>
              <a:t>Number of users who will be operating the system at once</a:t>
            </a:r>
          </a:p>
          <a:p>
            <a:pPr marL="285750" indent="-285750">
              <a:buFont typeface="Arial" charset="0"/>
              <a:buChar char="•"/>
            </a:pPr>
            <a:r>
              <a:rPr lang="en-US" dirty="0"/>
              <a:t>Desire for automatic content rotation</a:t>
            </a:r>
          </a:p>
          <a:p>
            <a:pPr marL="285750" indent="-285750">
              <a:buFont typeface="Arial" charset="0"/>
              <a:buChar char="•"/>
            </a:pPr>
            <a:r>
              <a:rPr lang="en-US" dirty="0"/>
              <a:t>Interest in custom features or integration</a:t>
            </a:r>
          </a:p>
          <a:p>
            <a:pPr marL="285750" indent="-285750">
              <a:buFont typeface="Arial" charset="0"/>
              <a:buChar char="•"/>
            </a:pPr>
            <a:endParaRPr lang="en-US" dirty="0"/>
          </a:p>
        </p:txBody>
      </p:sp>
      <p:sp>
        <p:nvSpPr>
          <p:cNvPr id="9" name="TextBox 8"/>
          <p:cNvSpPr txBox="1"/>
          <p:nvPr/>
        </p:nvSpPr>
        <p:spPr>
          <a:xfrm>
            <a:off x="9393383" y="4017815"/>
            <a:ext cx="2860964" cy="2862322"/>
          </a:xfrm>
          <a:prstGeom prst="rect">
            <a:avLst/>
          </a:prstGeom>
          <a:noFill/>
        </p:spPr>
        <p:txBody>
          <a:bodyPr wrap="square" rtlCol="0">
            <a:spAutoFit/>
          </a:bodyPr>
          <a:lstStyle/>
          <a:p>
            <a:r>
              <a:rPr lang="en-US" b="1" dirty="0" smtClean="0">
                <a:solidFill>
                  <a:srgbClr val="1D3565"/>
                </a:solidFill>
              </a:rPr>
              <a:t>Other Considerations</a:t>
            </a:r>
          </a:p>
          <a:p>
            <a:pPr marL="285750" indent="-285750">
              <a:buFont typeface="Arial" charset="0"/>
              <a:buChar char="•"/>
            </a:pPr>
            <a:r>
              <a:rPr lang="en-US" dirty="0"/>
              <a:t>Desire to integrate audio or other additional systems</a:t>
            </a:r>
          </a:p>
          <a:p>
            <a:pPr marL="285750" indent="-285750">
              <a:buFont typeface="Arial" charset="0"/>
              <a:buChar char="•"/>
            </a:pPr>
            <a:r>
              <a:rPr lang="en-US" dirty="0"/>
              <a:t>Desire to integrate existing environmental systems</a:t>
            </a:r>
          </a:p>
          <a:p>
            <a:pPr marL="285750" indent="-285750">
              <a:buFont typeface="Arial" charset="0"/>
              <a:buChar char="•"/>
            </a:pPr>
            <a:r>
              <a:rPr lang="en-US" dirty="0"/>
              <a:t>Aesthetic and branding </a:t>
            </a:r>
            <a:r>
              <a:rPr lang="en-US" dirty="0" smtClean="0"/>
              <a:t>concerns</a:t>
            </a:r>
          </a:p>
          <a:p>
            <a:pPr marL="285750" indent="-285750">
              <a:buFont typeface="Arial" charset="0"/>
              <a:buChar char="•"/>
            </a:pPr>
            <a:r>
              <a:rPr lang="en-US" dirty="0" smtClean="0"/>
              <a:t>Budget</a:t>
            </a:r>
            <a:endParaRPr lang="en-US" dirty="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4638945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0491" y="1046162"/>
            <a:ext cx="10515600" cy="1325563"/>
          </a:xfrm>
        </p:spPr>
        <p:txBody>
          <a:bodyPr/>
          <a:lstStyle/>
          <a:p>
            <a:r>
              <a:rPr lang="en-US" dirty="0" smtClean="0">
                <a:solidFill>
                  <a:srgbClr val="33669B"/>
                </a:solidFill>
                <a:latin typeface="Gotham-Book" charset="0"/>
                <a:ea typeface="Gotham-Book" charset="0"/>
                <a:cs typeface="Gotham-Book" charset="0"/>
              </a:rPr>
              <a:t>Partners for </a:t>
            </a:r>
            <a:r>
              <a:rPr lang="en-US" b="1" dirty="0" smtClean="0">
                <a:solidFill>
                  <a:srgbClr val="1D3565"/>
                </a:solidFill>
                <a:latin typeface="Gotham-Bold" charset="0"/>
                <a:ea typeface="Gotham-Bold" charset="0"/>
                <a:cs typeface="Gotham-Bold" charset="0"/>
              </a:rPr>
              <a:t>YOUR VIDEO WALL</a:t>
            </a:r>
            <a:endParaRPr lang="en-US" b="1" dirty="0">
              <a:solidFill>
                <a:srgbClr val="1D3565"/>
              </a:solidFill>
              <a:latin typeface="Gotham-Bold" charset="0"/>
              <a:ea typeface="Gotham-Bold" charset="0"/>
              <a:cs typeface="Gotham-Bold" charset="0"/>
            </a:endParaRPr>
          </a:p>
        </p:txBody>
      </p:sp>
      <p:sp>
        <p:nvSpPr>
          <p:cNvPr id="3" name="Content Placeholder 2"/>
          <p:cNvSpPr>
            <a:spLocks noGrp="1"/>
          </p:cNvSpPr>
          <p:nvPr>
            <p:ph idx="1"/>
          </p:nvPr>
        </p:nvSpPr>
        <p:spPr>
          <a:xfrm>
            <a:off x="810491" y="2506662"/>
            <a:ext cx="10515600" cy="890962"/>
          </a:xfrm>
        </p:spPr>
        <p:txBody>
          <a:bodyPr>
            <a:normAutofit/>
          </a:bodyPr>
          <a:lstStyle/>
          <a:p>
            <a:r>
              <a:rPr lang="en-US" dirty="0" smtClean="0"/>
              <a:t>We </a:t>
            </a:r>
            <a:r>
              <a:rPr lang="en-US" dirty="0"/>
              <a:t>carefully evaluate </a:t>
            </a:r>
            <a:r>
              <a:rPr lang="en-US" dirty="0" smtClean="0"/>
              <a:t>and select partners who can best provide you a quality, reliable solution based on your needs. </a:t>
            </a:r>
          </a:p>
          <a:p>
            <a:endParaRPr lang="en-US" dirty="0" smtClean="0"/>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40485" b="43152"/>
          <a:stretch/>
        </p:blipFill>
        <p:spPr>
          <a:xfrm>
            <a:off x="810491" y="3585101"/>
            <a:ext cx="2590799" cy="548640"/>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36551" b="38592"/>
          <a:stretch/>
        </p:blipFill>
        <p:spPr>
          <a:xfrm>
            <a:off x="6357850" y="3582204"/>
            <a:ext cx="2377440" cy="590981"/>
          </a:xfrm>
          <a:prstGeom prst="rect">
            <a:avLst/>
          </a:prstGeom>
        </p:spPr>
      </p:pic>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t="34583" b="34640"/>
          <a:stretch/>
        </p:blipFill>
        <p:spPr>
          <a:xfrm>
            <a:off x="3690850" y="3610342"/>
            <a:ext cx="2377440" cy="544569"/>
          </a:xfrm>
          <a:prstGeom prst="rect">
            <a:avLst/>
          </a:prstGeom>
        </p:spPr>
      </p:pic>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t="34583" b="37255"/>
          <a:stretch/>
        </p:blipFill>
        <p:spPr>
          <a:xfrm>
            <a:off x="3525351" y="5051252"/>
            <a:ext cx="2708438" cy="548640"/>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99614" y="4959812"/>
            <a:ext cx="1543293" cy="731520"/>
          </a:xfrm>
          <a:prstGeom prst="rect">
            <a:avLst/>
          </a:prstGeom>
        </p:spPr>
      </p:pic>
      <p:pic>
        <p:nvPicPr>
          <p:cNvPr id="15" name="Picture 14"/>
          <p:cNvPicPr>
            <a:picLocks noChangeAspect="1"/>
          </p:cNvPicPr>
          <p:nvPr/>
        </p:nvPicPr>
        <p:blipFill rotWithShape="1">
          <a:blip r:embed="rId9">
            <a:extLst>
              <a:ext uri="{28A0092B-C50C-407E-A947-70E740481C1C}">
                <a14:useLocalDpi xmlns:a14="http://schemas.microsoft.com/office/drawing/2010/main" val="0"/>
              </a:ext>
            </a:extLst>
          </a:blip>
          <a:srcRect t="10442"/>
          <a:stretch/>
        </p:blipFill>
        <p:spPr>
          <a:xfrm>
            <a:off x="9003639" y="4661373"/>
            <a:ext cx="2226990" cy="1280160"/>
          </a:xfrm>
          <a:prstGeom prst="rect">
            <a:avLst/>
          </a:prstGeom>
        </p:spPr>
      </p:pic>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024850" y="3576207"/>
            <a:ext cx="2223436" cy="548640"/>
          </a:xfrm>
          <a:prstGeom prst="rect">
            <a:avLst/>
          </a:prstGeom>
        </p:spPr>
      </p:pic>
      <p:pic>
        <p:nvPicPr>
          <p:cNvPr id="8" name="Picture 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32276" y="4909820"/>
            <a:ext cx="1347228" cy="683283"/>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3740825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57873" y="1689013"/>
            <a:ext cx="7191618" cy="3093021"/>
          </a:xfrm>
        </p:spPr>
        <p:txBody>
          <a:bodyPr>
            <a:noAutofit/>
          </a:bodyPr>
          <a:lstStyle/>
          <a:p>
            <a:pPr algn="l"/>
            <a:r>
              <a:rPr lang="en-US" sz="7200" dirty="0" smtClean="0">
                <a:solidFill>
                  <a:srgbClr val="33669B"/>
                </a:solidFill>
                <a:latin typeface="Gotham-Book" charset="0"/>
                <a:ea typeface="Gotham-Book" charset="0"/>
                <a:cs typeface="Gotham-Book" charset="0"/>
              </a:rPr>
              <a:t>Space Planning </a:t>
            </a:r>
            <a:r>
              <a:rPr lang="en-US" sz="7200" b="1" dirty="0" smtClean="0">
                <a:solidFill>
                  <a:srgbClr val="1D3565"/>
                </a:solidFill>
                <a:latin typeface="Gotham-Bold" charset="0"/>
                <a:ea typeface="Gotham-Bold" charset="0"/>
                <a:cs typeface="Gotham-Bold" charset="0"/>
              </a:rPr>
              <a:t>SOLUTIONS</a:t>
            </a:r>
            <a:endParaRPr lang="en-US" sz="7200" b="1" dirty="0">
              <a:solidFill>
                <a:srgbClr val="1D3565"/>
              </a:solidFill>
              <a:latin typeface="Gotham-Bold" charset="0"/>
              <a:ea typeface="Gotham-Bold" charset="0"/>
              <a:cs typeface="Gotham-Bold"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3277003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1624" y="1046162"/>
            <a:ext cx="10515600" cy="1325563"/>
          </a:xfrm>
        </p:spPr>
        <p:txBody>
          <a:bodyPr/>
          <a:lstStyle/>
          <a:p>
            <a:r>
              <a:rPr lang="en-US" dirty="0" smtClean="0">
                <a:solidFill>
                  <a:srgbClr val="33669B"/>
                </a:solidFill>
                <a:latin typeface="Gotham-Book" charset="0"/>
                <a:ea typeface="Gotham-Book" charset="0"/>
                <a:cs typeface="Gotham-Book" charset="0"/>
              </a:rPr>
              <a:t>Space </a:t>
            </a:r>
            <a:r>
              <a:rPr lang="en-US" b="1" dirty="0" smtClean="0">
                <a:solidFill>
                  <a:srgbClr val="1D3565"/>
                </a:solidFill>
                <a:latin typeface="Gotham-Bold" charset="0"/>
                <a:ea typeface="Gotham-Bold" charset="0"/>
                <a:cs typeface="Gotham-Bold" charset="0"/>
              </a:rPr>
              <a:t>PLANNING</a:t>
            </a:r>
            <a:endParaRPr lang="en-US" b="1" dirty="0">
              <a:solidFill>
                <a:srgbClr val="1D3565"/>
              </a:solidFill>
              <a:latin typeface="Gotham-Bold" charset="0"/>
              <a:ea typeface="Gotham-Bold" charset="0"/>
              <a:cs typeface="Gotham-Bold" charset="0"/>
            </a:endParaRPr>
          </a:p>
        </p:txBody>
      </p:sp>
      <p:sp>
        <p:nvSpPr>
          <p:cNvPr id="4" name="Rectangle 3"/>
          <p:cNvSpPr/>
          <p:nvPr/>
        </p:nvSpPr>
        <p:spPr>
          <a:xfrm>
            <a:off x="801623" y="2371724"/>
            <a:ext cx="12284985" cy="4622842"/>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01622" y="2503321"/>
            <a:ext cx="10545249" cy="4351338"/>
          </a:xfrm>
        </p:spPr>
        <p:txBody>
          <a:bodyPr>
            <a:normAutofit/>
          </a:bodyPr>
          <a:lstStyle/>
          <a:p>
            <a:r>
              <a:rPr lang="en-US" dirty="0"/>
              <a:t>When planning your space, our team considers sight lines, acoustics, human factors, and movement patterns to reduce fatigue and increase safety and functionality. </a:t>
            </a:r>
            <a:endParaRPr lang="en-US" dirty="0" smtClean="0"/>
          </a:p>
          <a:p>
            <a:r>
              <a:rPr lang="en-US" dirty="0" smtClean="0"/>
              <a:t>Our </a:t>
            </a:r>
            <a:r>
              <a:rPr lang="en-US" dirty="0"/>
              <a:t>solutions </a:t>
            </a:r>
            <a:r>
              <a:rPr lang="en-US" dirty="0" smtClean="0"/>
              <a:t>accommodate </a:t>
            </a:r>
            <a:r>
              <a:rPr lang="en-US" dirty="0"/>
              <a:t>health and safety legislation, ADA requirements, and other local and internal demands. </a:t>
            </a:r>
            <a:endParaRPr lang="en-US" dirty="0" smtClean="0"/>
          </a:p>
          <a:p>
            <a:r>
              <a:rPr lang="en-US" dirty="0" smtClean="0"/>
              <a:t>We </a:t>
            </a:r>
            <a:r>
              <a:rPr lang="en-US" dirty="0"/>
              <a:t>can work independently or in collaboration with your architects and designers to develop the optimal layout for your space.</a:t>
            </a:r>
          </a:p>
          <a:p>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3093358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1624" y="1046162"/>
            <a:ext cx="10515600" cy="1325563"/>
          </a:xfrm>
        </p:spPr>
        <p:txBody>
          <a:bodyPr/>
          <a:lstStyle/>
          <a:p>
            <a:r>
              <a:rPr lang="en-US" dirty="0" smtClean="0">
                <a:solidFill>
                  <a:srgbClr val="33669B"/>
                </a:solidFill>
                <a:latin typeface="Gotham-Book" charset="0"/>
                <a:ea typeface="Gotham-Book" charset="0"/>
                <a:cs typeface="Gotham-Book" charset="0"/>
              </a:rPr>
              <a:t>Furniture </a:t>
            </a:r>
            <a:r>
              <a:rPr lang="en-US" b="1" dirty="0" smtClean="0">
                <a:solidFill>
                  <a:srgbClr val="1D3565"/>
                </a:solidFill>
                <a:latin typeface="Gotham-Bold" charset="0"/>
                <a:ea typeface="Gotham-Bold" charset="0"/>
                <a:cs typeface="Gotham-Bold" charset="0"/>
              </a:rPr>
              <a:t>SOLUTIONS</a:t>
            </a:r>
            <a:endParaRPr lang="en-US" b="1" dirty="0">
              <a:solidFill>
                <a:srgbClr val="1D3565"/>
              </a:solidFill>
              <a:latin typeface="Gotham-Bold" charset="0"/>
              <a:ea typeface="Gotham-Bold" charset="0"/>
              <a:cs typeface="Gotham-Bold" charset="0"/>
            </a:endParaRPr>
          </a:p>
        </p:txBody>
      </p:sp>
      <p:sp>
        <p:nvSpPr>
          <p:cNvPr id="3" name="Content Placeholder 2"/>
          <p:cNvSpPr>
            <a:spLocks noGrp="1"/>
          </p:cNvSpPr>
          <p:nvPr>
            <p:ph idx="1"/>
          </p:nvPr>
        </p:nvSpPr>
        <p:spPr>
          <a:xfrm>
            <a:off x="801623" y="2371724"/>
            <a:ext cx="10545249" cy="1994087"/>
          </a:xfrm>
        </p:spPr>
        <p:txBody>
          <a:bodyPr>
            <a:normAutofit fontScale="70000" lnSpcReduction="20000"/>
          </a:bodyPr>
          <a:lstStyle/>
          <a:p>
            <a:r>
              <a:rPr lang="en-US" dirty="0" smtClean="0"/>
              <a:t>HTS can </a:t>
            </a:r>
            <a:r>
              <a:rPr lang="en-US" dirty="0"/>
              <a:t>furnish your control room with consoles, chairs, conference tables, and custom furniture. </a:t>
            </a:r>
            <a:endParaRPr lang="en-US" dirty="0" smtClean="0"/>
          </a:p>
          <a:p>
            <a:r>
              <a:rPr lang="en-US" dirty="0" smtClean="0"/>
              <a:t>We </a:t>
            </a:r>
            <a:r>
              <a:rPr lang="en-US" dirty="0"/>
              <a:t>source our furniture from industry-leading manufacturers who specialize in control room furnishings. </a:t>
            </a:r>
            <a:endParaRPr lang="en-US" dirty="0" smtClean="0"/>
          </a:p>
          <a:p>
            <a:r>
              <a:rPr lang="en-US" dirty="0" smtClean="0"/>
              <a:t>All furniture </a:t>
            </a:r>
            <a:r>
              <a:rPr lang="en-US" dirty="0"/>
              <a:t>is </a:t>
            </a:r>
            <a:r>
              <a:rPr lang="en-US" dirty="0" smtClean="0"/>
              <a:t>designed </a:t>
            </a:r>
            <a:r>
              <a:rPr lang="en-US" dirty="0"/>
              <a:t>to withstand rigorous 24/7 use and </a:t>
            </a:r>
            <a:r>
              <a:rPr lang="en-US" dirty="0" smtClean="0"/>
              <a:t>to </a:t>
            </a:r>
            <a:r>
              <a:rPr lang="en-US" dirty="0"/>
              <a:t>support operator comfort, vigilance, and productivity over long shifts</a:t>
            </a:r>
            <a:r>
              <a:rPr lang="en-US" dirty="0" smtClean="0"/>
              <a:t>.</a:t>
            </a:r>
          </a:p>
          <a:p>
            <a:r>
              <a:rPr lang="en-US" dirty="0" smtClean="0"/>
              <a:t>Whether you choose to sit, stand, or both, we can provide the right option for you.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7698" r="4770"/>
          <a:stretch/>
        </p:blipFill>
        <p:spPr>
          <a:xfrm>
            <a:off x="6018602" y="4368829"/>
            <a:ext cx="5912646" cy="2171670"/>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19445" t="204" r="6507" b="-204"/>
          <a:stretch/>
        </p:blipFill>
        <p:spPr>
          <a:xfrm>
            <a:off x="801621" y="4370238"/>
            <a:ext cx="4998543" cy="2170261"/>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8258538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1624" y="1046162"/>
            <a:ext cx="10515600" cy="1325563"/>
          </a:xfrm>
        </p:spPr>
        <p:txBody>
          <a:bodyPr/>
          <a:lstStyle/>
          <a:p>
            <a:r>
              <a:rPr lang="en-US" dirty="0" smtClean="0">
                <a:solidFill>
                  <a:srgbClr val="33669B"/>
                </a:solidFill>
                <a:latin typeface="Gotham-Book" charset="0"/>
                <a:ea typeface="Gotham-Book" charset="0"/>
                <a:cs typeface="Gotham-Book" charset="0"/>
              </a:rPr>
              <a:t>Lighting </a:t>
            </a:r>
            <a:r>
              <a:rPr lang="en-US" b="1" dirty="0" smtClean="0">
                <a:solidFill>
                  <a:srgbClr val="1D3565"/>
                </a:solidFill>
                <a:latin typeface="Gotham-Bold" charset="0"/>
                <a:ea typeface="Gotham-Bold" charset="0"/>
                <a:cs typeface="Gotham-Bold" charset="0"/>
              </a:rPr>
              <a:t>SOLUTIONS</a:t>
            </a:r>
            <a:endParaRPr lang="en-US" b="1" dirty="0">
              <a:solidFill>
                <a:srgbClr val="1D3565"/>
              </a:solidFill>
              <a:latin typeface="Gotham-Bold" charset="0"/>
              <a:ea typeface="Gotham-Bold" charset="0"/>
              <a:cs typeface="Gotham-Bold" charset="0"/>
            </a:endParaRPr>
          </a:p>
        </p:txBody>
      </p:sp>
      <p:sp>
        <p:nvSpPr>
          <p:cNvPr id="4" name="Rectangle 3"/>
          <p:cNvSpPr/>
          <p:nvPr/>
        </p:nvSpPr>
        <p:spPr>
          <a:xfrm>
            <a:off x="801623" y="2371724"/>
            <a:ext cx="12284985" cy="4622842"/>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84750" y="2549854"/>
            <a:ext cx="10545249" cy="3755943"/>
          </a:xfrm>
        </p:spPr>
        <p:txBody>
          <a:bodyPr>
            <a:normAutofit/>
          </a:bodyPr>
          <a:lstStyle/>
          <a:p>
            <a:r>
              <a:rPr lang="en-US" dirty="0" smtClean="0"/>
              <a:t>HTS can </a:t>
            </a:r>
            <a:r>
              <a:rPr lang="en-US" dirty="0"/>
              <a:t>supply and install a variety of lighting systems for your control room. </a:t>
            </a:r>
            <a:endParaRPr lang="en-US" dirty="0" smtClean="0"/>
          </a:p>
          <a:p>
            <a:r>
              <a:rPr lang="en-US" dirty="0" smtClean="0"/>
              <a:t>Your </a:t>
            </a:r>
            <a:r>
              <a:rPr lang="en-US" dirty="0"/>
              <a:t>lighting system will be optimized to reduce eye strain, increase vigilance, and eliminate glare and reflections on </a:t>
            </a:r>
            <a:r>
              <a:rPr lang="en-US" dirty="0" smtClean="0"/>
              <a:t>your video wall. </a:t>
            </a:r>
          </a:p>
          <a:p>
            <a:r>
              <a:rPr lang="en-US" dirty="0" smtClean="0"/>
              <a:t>Your lights can also be </a:t>
            </a:r>
            <a:r>
              <a:rPr lang="en-US" dirty="0"/>
              <a:t>controlled and automated through the video </a:t>
            </a:r>
            <a:r>
              <a:rPr lang="en-US" dirty="0" smtClean="0"/>
              <a:t>wall, even integrating them to your system to create an immediate alert for critical areas.</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3790606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1624" y="1046162"/>
            <a:ext cx="10515600" cy="1325563"/>
          </a:xfrm>
        </p:spPr>
        <p:txBody>
          <a:bodyPr/>
          <a:lstStyle/>
          <a:p>
            <a:r>
              <a:rPr lang="en-US" dirty="0" smtClean="0">
                <a:solidFill>
                  <a:srgbClr val="33669B"/>
                </a:solidFill>
                <a:latin typeface="Gotham-Book" charset="0"/>
                <a:ea typeface="Gotham-Book" charset="0"/>
                <a:cs typeface="Gotham-Book" charset="0"/>
              </a:rPr>
              <a:t>Audio </a:t>
            </a:r>
            <a:r>
              <a:rPr lang="en-US" b="1" dirty="0" smtClean="0">
                <a:solidFill>
                  <a:srgbClr val="1D3565"/>
                </a:solidFill>
                <a:latin typeface="Gotham-Bold" charset="0"/>
                <a:ea typeface="Gotham-Bold" charset="0"/>
                <a:cs typeface="Gotham-Bold" charset="0"/>
              </a:rPr>
              <a:t>SOLUTIONS</a:t>
            </a:r>
            <a:endParaRPr lang="en-US" b="1" dirty="0">
              <a:solidFill>
                <a:srgbClr val="1D3565"/>
              </a:solidFill>
              <a:latin typeface="Gotham-Bold" charset="0"/>
              <a:ea typeface="Gotham-Bold" charset="0"/>
              <a:cs typeface="Gotham-Bold" charset="0"/>
            </a:endParaRPr>
          </a:p>
        </p:txBody>
      </p:sp>
      <p:sp>
        <p:nvSpPr>
          <p:cNvPr id="3" name="Content Placeholder 2"/>
          <p:cNvSpPr>
            <a:spLocks noGrp="1"/>
          </p:cNvSpPr>
          <p:nvPr>
            <p:ph idx="1"/>
          </p:nvPr>
        </p:nvSpPr>
        <p:spPr>
          <a:xfrm>
            <a:off x="801623" y="2371725"/>
            <a:ext cx="10545249" cy="1817890"/>
          </a:xfrm>
        </p:spPr>
        <p:txBody>
          <a:bodyPr>
            <a:normAutofit/>
          </a:bodyPr>
          <a:lstStyle/>
          <a:p>
            <a:r>
              <a:rPr lang="en-US" dirty="0" smtClean="0"/>
              <a:t>By </a:t>
            </a:r>
            <a:r>
              <a:rPr lang="en-US" dirty="0"/>
              <a:t>having the ability to specifically control and route audio </a:t>
            </a:r>
            <a:r>
              <a:rPr lang="en-US" dirty="0" smtClean="0"/>
              <a:t>signals, </a:t>
            </a:r>
            <a:r>
              <a:rPr lang="en-US" dirty="0"/>
              <a:t>efficiency can be improved. </a:t>
            </a:r>
            <a:endParaRPr lang="en-US" dirty="0" smtClean="0"/>
          </a:p>
          <a:p>
            <a:r>
              <a:rPr lang="en-US" dirty="0" smtClean="0"/>
              <a:t>High </a:t>
            </a:r>
            <a:r>
              <a:rPr lang="en-US" dirty="0"/>
              <a:t>intelligibility </a:t>
            </a:r>
            <a:r>
              <a:rPr lang="en-US" dirty="0" smtClean="0"/>
              <a:t>is critical to Control Rooms and audio </a:t>
            </a:r>
            <a:r>
              <a:rPr lang="en-US" dirty="0"/>
              <a:t>signals can be routed to overhead zoned speakers, or to desktop headphones. </a:t>
            </a: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12426" b="10377"/>
          <a:stretch/>
        </p:blipFill>
        <p:spPr>
          <a:xfrm>
            <a:off x="801623" y="4776492"/>
            <a:ext cx="1539863" cy="118872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8278" y="4776492"/>
            <a:ext cx="1443497" cy="1188720"/>
          </a:xfrm>
          <a:prstGeom prst="rect">
            <a:avLst/>
          </a:prstGeom>
        </p:spPr>
      </p:pic>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l="10354" t="16268" r="9282" b="18206"/>
          <a:stretch/>
        </p:blipFill>
        <p:spPr>
          <a:xfrm>
            <a:off x="4241779" y="4776492"/>
            <a:ext cx="1457920" cy="1188720"/>
          </a:xfrm>
          <a:prstGeom prst="rect">
            <a:avLst/>
          </a:prstGeom>
        </p:spPr>
      </p:pic>
      <p:pic>
        <p:nvPicPr>
          <p:cNvPr id="7" name="Picture 6"/>
          <p:cNvPicPr>
            <a:picLocks noChangeAspect="1"/>
          </p:cNvPicPr>
          <p:nvPr/>
        </p:nvPicPr>
        <p:blipFill rotWithShape="1">
          <a:blip r:embed="rId7">
            <a:extLst>
              <a:ext uri="{28A0092B-C50C-407E-A947-70E740481C1C}">
                <a14:useLocalDpi xmlns:a14="http://schemas.microsoft.com/office/drawing/2010/main" val="0"/>
              </a:ext>
            </a:extLst>
          </a:blip>
          <a:srcRect l="7977" r="8023"/>
          <a:stretch/>
        </p:blipFill>
        <p:spPr>
          <a:xfrm>
            <a:off x="6016126" y="4776492"/>
            <a:ext cx="2477223" cy="1188720"/>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09777" y="5031063"/>
            <a:ext cx="2958973" cy="679578"/>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3984978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57873" y="1689013"/>
            <a:ext cx="6803690" cy="3093021"/>
          </a:xfrm>
        </p:spPr>
        <p:txBody>
          <a:bodyPr>
            <a:noAutofit/>
          </a:bodyPr>
          <a:lstStyle/>
          <a:p>
            <a:pPr algn="l"/>
            <a:r>
              <a:rPr lang="en-US" sz="7200" dirty="0" smtClean="0">
                <a:solidFill>
                  <a:srgbClr val="33669B"/>
                </a:solidFill>
                <a:latin typeface="Gotham-Book" charset="0"/>
                <a:ea typeface="Gotham-Book" charset="0"/>
                <a:cs typeface="Gotham-Book" charset="0"/>
              </a:rPr>
              <a:t>Control Wall </a:t>
            </a:r>
            <a:r>
              <a:rPr lang="en-US" sz="7200" b="1" dirty="0" smtClean="0">
                <a:solidFill>
                  <a:srgbClr val="1D3565"/>
                </a:solidFill>
                <a:latin typeface="Gotham-Bold" charset="0"/>
                <a:ea typeface="Gotham-Bold" charset="0"/>
                <a:cs typeface="Gotham-Bold" charset="0"/>
              </a:rPr>
              <a:t>SOLUTIONS</a:t>
            </a:r>
            <a:endParaRPr lang="en-US" sz="7200" b="1" dirty="0">
              <a:solidFill>
                <a:srgbClr val="1D3565"/>
              </a:solidFill>
              <a:latin typeface="Gotham-Bold" charset="0"/>
              <a:ea typeface="Gotham-Bold" charset="0"/>
              <a:cs typeface="Gotham-Bold"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7447279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1624" y="1046162"/>
            <a:ext cx="10515600" cy="1325563"/>
          </a:xfrm>
        </p:spPr>
        <p:txBody>
          <a:bodyPr/>
          <a:lstStyle/>
          <a:p>
            <a:r>
              <a:rPr lang="en-US" dirty="0" smtClean="0">
                <a:solidFill>
                  <a:srgbClr val="33669B"/>
                </a:solidFill>
                <a:latin typeface="Gotham-Book" charset="0"/>
                <a:ea typeface="Gotham-Book" charset="0"/>
                <a:cs typeface="Gotham-Book" charset="0"/>
              </a:rPr>
              <a:t>Hardware </a:t>
            </a:r>
            <a:r>
              <a:rPr lang="en-US" b="1" dirty="0" smtClean="0">
                <a:solidFill>
                  <a:srgbClr val="1D3565"/>
                </a:solidFill>
                <a:latin typeface="Gotham-Bold" charset="0"/>
                <a:ea typeface="Gotham-Bold" charset="0"/>
                <a:cs typeface="Gotham-Bold" charset="0"/>
              </a:rPr>
              <a:t>SOLUTIONS</a:t>
            </a:r>
            <a:endParaRPr lang="en-US" b="1" dirty="0">
              <a:solidFill>
                <a:srgbClr val="1D3565"/>
              </a:solidFill>
              <a:latin typeface="Gotham-Bold" charset="0"/>
              <a:ea typeface="Gotham-Bold" charset="0"/>
              <a:cs typeface="Gotham-Bold" charset="0"/>
            </a:endParaRPr>
          </a:p>
        </p:txBody>
      </p:sp>
      <p:sp>
        <p:nvSpPr>
          <p:cNvPr id="3" name="Content Placeholder 2"/>
          <p:cNvSpPr>
            <a:spLocks noGrp="1"/>
          </p:cNvSpPr>
          <p:nvPr>
            <p:ph idx="1"/>
          </p:nvPr>
        </p:nvSpPr>
        <p:spPr>
          <a:xfrm>
            <a:off x="801623" y="2371725"/>
            <a:ext cx="10545249" cy="4351338"/>
          </a:xfrm>
        </p:spPr>
        <p:txBody>
          <a:bodyPr>
            <a:normAutofit/>
          </a:bodyPr>
          <a:lstStyle/>
          <a:p>
            <a:r>
              <a:rPr lang="en-US" dirty="0" smtClean="0"/>
              <a:t>Howard can streamline your operation with a complete line of servers, desktops, and laptops to suit your control room’s needs.  </a:t>
            </a:r>
            <a:endParaRPr lang="en-US" dirty="0"/>
          </a:p>
          <a:p>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30850"/>
          <a:stretch/>
        </p:blipFill>
        <p:spPr>
          <a:xfrm>
            <a:off x="801622" y="3612776"/>
            <a:ext cx="10058400" cy="2781790"/>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6611458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801624" y="2233181"/>
            <a:ext cx="11750594" cy="1163782"/>
          </a:xfrm>
          <a:prstGeom prst="rect">
            <a:avLst/>
          </a:prstGeom>
          <a:gradFill flip="none" rotWithShape="1">
            <a:gsLst>
              <a:gs pos="0">
                <a:srgbClr val="5EABB1">
                  <a:tint val="66000"/>
                  <a:satMod val="160000"/>
                </a:srgbClr>
              </a:gs>
              <a:gs pos="18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01624" y="1046162"/>
            <a:ext cx="10515600" cy="1325563"/>
          </a:xfrm>
        </p:spPr>
        <p:txBody>
          <a:bodyPr/>
          <a:lstStyle/>
          <a:p>
            <a:r>
              <a:rPr lang="en-US" dirty="0" smtClean="0">
                <a:solidFill>
                  <a:srgbClr val="33669B"/>
                </a:solidFill>
                <a:latin typeface="Gotham-Book" charset="0"/>
                <a:ea typeface="Gotham-Book" charset="0"/>
                <a:cs typeface="Gotham-Book" charset="0"/>
              </a:rPr>
              <a:t>Installation &amp; Integration </a:t>
            </a:r>
            <a:r>
              <a:rPr lang="en-US" b="1" dirty="0" smtClean="0">
                <a:solidFill>
                  <a:srgbClr val="1D3565"/>
                </a:solidFill>
                <a:latin typeface="Gotham-Bold" charset="0"/>
                <a:ea typeface="Gotham-Bold" charset="0"/>
                <a:cs typeface="Gotham-Bold" charset="0"/>
              </a:rPr>
              <a:t>PROCESS</a:t>
            </a:r>
            <a:endParaRPr lang="en-US" b="1" dirty="0">
              <a:solidFill>
                <a:srgbClr val="1D3565"/>
              </a:solidFill>
              <a:latin typeface="Gotham-Bold" charset="0"/>
              <a:ea typeface="Gotham-Bold" charset="0"/>
              <a:cs typeface="Gotham-Bold" charset="0"/>
            </a:endParaRPr>
          </a:p>
        </p:txBody>
      </p:sp>
      <p:sp>
        <p:nvSpPr>
          <p:cNvPr id="8" name="Rectangle 7"/>
          <p:cNvSpPr/>
          <p:nvPr/>
        </p:nvSpPr>
        <p:spPr>
          <a:xfrm>
            <a:off x="801624" y="3396964"/>
            <a:ext cx="11750594" cy="1136071"/>
          </a:xfrm>
          <a:prstGeom prst="rect">
            <a:avLst/>
          </a:prstGeom>
          <a:gradFill flip="none" rotWithShape="1">
            <a:gsLst>
              <a:gs pos="0">
                <a:srgbClr val="5EABB1">
                  <a:tint val="66000"/>
                  <a:satMod val="160000"/>
                </a:srgbClr>
              </a:gs>
              <a:gs pos="18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01624" y="2291198"/>
            <a:ext cx="11390376" cy="1036493"/>
          </a:xfrm>
        </p:spPr>
        <p:txBody>
          <a:bodyPr>
            <a:normAutofit fontScale="62500" lnSpcReduction="20000"/>
          </a:bodyPr>
          <a:lstStyle/>
          <a:p>
            <a:pPr marL="0" indent="0">
              <a:buNone/>
            </a:pPr>
            <a:r>
              <a:rPr lang="en-US" sz="3400" b="1" dirty="0"/>
              <a:t>Step 1: Installation </a:t>
            </a:r>
            <a:r>
              <a:rPr lang="en-US" sz="3400" b="1" dirty="0" smtClean="0"/>
              <a:t>Team Briefing</a:t>
            </a:r>
          </a:p>
          <a:p>
            <a:r>
              <a:rPr lang="en-US" sz="2600" dirty="0"/>
              <a:t>Before traveling your site, our installation team will meet with your project manager, engineers, and staging technicians for a thorough briefing on your system. This step ensures that our installers have a full understanding of your system components, use-case, and scheduling requirements.</a:t>
            </a:r>
          </a:p>
          <a:p>
            <a:pPr marL="0" indent="0">
              <a:buNone/>
            </a:pPr>
            <a:endParaRPr lang="en-US" dirty="0"/>
          </a:p>
          <a:p>
            <a:endParaRPr lang="en-US" dirty="0"/>
          </a:p>
        </p:txBody>
      </p:sp>
      <p:sp>
        <p:nvSpPr>
          <p:cNvPr id="9" name="Rectangle 8"/>
          <p:cNvSpPr/>
          <p:nvPr/>
        </p:nvSpPr>
        <p:spPr>
          <a:xfrm>
            <a:off x="801624" y="4533035"/>
            <a:ext cx="11750594" cy="1316182"/>
          </a:xfrm>
          <a:prstGeom prst="rect">
            <a:avLst/>
          </a:prstGeom>
          <a:gradFill flip="none" rotWithShape="1">
            <a:gsLst>
              <a:gs pos="0">
                <a:srgbClr val="5EABB1">
                  <a:tint val="66000"/>
                  <a:satMod val="160000"/>
                </a:srgbClr>
              </a:gs>
              <a:gs pos="18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801624" y="3535509"/>
            <a:ext cx="11390376" cy="858982"/>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3800" b="1" dirty="0"/>
              <a:t>Step 2: Complete </a:t>
            </a:r>
            <a:r>
              <a:rPr lang="en-US" sz="3800" b="1" dirty="0" smtClean="0"/>
              <a:t>System </a:t>
            </a:r>
            <a:r>
              <a:rPr lang="en-US" sz="3800" b="1" dirty="0"/>
              <a:t>I</a:t>
            </a:r>
            <a:r>
              <a:rPr lang="en-US" sz="3800" b="1" dirty="0" smtClean="0"/>
              <a:t>nstallation</a:t>
            </a:r>
            <a:endParaRPr lang="en-US" sz="3800" b="1" dirty="0"/>
          </a:p>
          <a:p>
            <a:r>
              <a:rPr lang="en-US" sz="2900" dirty="0"/>
              <a:t>During the installation process, all displays, mounting, controllers, and software are fully assembled at your site and prepared for integration. Our team takes pride in providing a smooth, efficient, and professional installation experience for every customer</a:t>
            </a:r>
            <a:r>
              <a:rPr lang="en-US" sz="2900" dirty="0" smtClean="0"/>
              <a:t>.</a:t>
            </a:r>
          </a:p>
        </p:txBody>
      </p:sp>
      <p:sp>
        <p:nvSpPr>
          <p:cNvPr id="10" name="Rectangle 9"/>
          <p:cNvSpPr/>
          <p:nvPr/>
        </p:nvSpPr>
        <p:spPr>
          <a:xfrm>
            <a:off x="801624" y="5821508"/>
            <a:ext cx="11750594" cy="1036492"/>
          </a:xfrm>
          <a:prstGeom prst="rect">
            <a:avLst/>
          </a:prstGeom>
          <a:gradFill flip="none" rotWithShape="1">
            <a:gsLst>
              <a:gs pos="0">
                <a:srgbClr val="5EABB1">
                  <a:tint val="66000"/>
                  <a:satMod val="160000"/>
                </a:srgbClr>
              </a:gs>
              <a:gs pos="18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txBox="1">
            <a:spLocks/>
          </p:cNvSpPr>
          <p:nvPr/>
        </p:nvSpPr>
        <p:spPr>
          <a:xfrm>
            <a:off x="801624" y="4622872"/>
            <a:ext cx="11390376" cy="1136508"/>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8400" b="1" dirty="0"/>
              <a:t>Step </a:t>
            </a:r>
            <a:r>
              <a:rPr lang="en-US" sz="8400" b="1" dirty="0" smtClean="0"/>
              <a:t>3: AV Integration</a:t>
            </a:r>
            <a:endParaRPr lang="en-US" sz="8400" b="1" dirty="0"/>
          </a:p>
          <a:p>
            <a:r>
              <a:rPr lang="en-US" sz="6400" dirty="0" smtClean="0"/>
              <a:t>After </a:t>
            </a:r>
            <a:r>
              <a:rPr lang="en-US" sz="6400" dirty="0"/>
              <a:t>installation is complete, our technicians integrate all components of your video wall system and any supplemental technology into your existing environment. Our programmers configure any control systems that will be used to automate the video wall or external devices. Finally, we connect your desired content sources so that your system is ready to use. Our technicians have years of experience integrating our systems and are committed to delivering a seamless solution.</a:t>
            </a:r>
          </a:p>
          <a:p>
            <a:endParaRPr lang="en-US" sz="3300" dirty="0" smtClean="0"/>
          </a:p>
          <a:p>
            <a:endParaRPr lang="en-US" dirty="0"/>
          </a:p>
        </p:txBody>
      </p:sp>
      <p:sp>
        <p:nvSpPr>
          <p:cNvPr id="6" name="Content Placeholder 2"/>
          <p:cNvSpPr txBox="1">
            <a:spLocks/>
          </p:cNvSpPr>
          <p:nvPr/>
        </p:nvSpPr>
        <p:spPr>
          <a:xfrm>
            <a:off x="801624" y="5872596"/>
            <a:ext cx="11390376" cy="93431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2500" b="1" dirty="0"/>
              <a:t>Step </a:t>
            </a:r>
            <a:r>
              <a:rPr lang="en-US" sz="2500" b="1" dirty="0" smtClean="0"/>
              <a:t>4: Detailed Testing Process</a:t>
            </a:r>
            <a:endParaRPr lang="en-US" sz="2500" b="1" dirty="0"/>
          </a:p>
          <a:p>
            <a:r>
              <a:rPr lang="en-US" sz="1900" dirty="0"/>
              <a:t>Before closing out your installation, our technicians will perform a full commissioning process. Each component of your video wall system will be carefully inspected and tested to ensure it is properly installed and optimized to fulfill your requirements</a:t>
            </a:r>
            <a:r>
              <a:rPr lang="en-US" sz="2000" dirty="0" smtClean="0"/>
              <a:t>.</a:t>
            </a:r>
            <a:endParaRPr lang="en-US" sz="2000" dirty="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5360182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710545" y="1259522"/>
            <a:ext cx="6650182" cy="3093021"/>
          </a:xfrm>
        </p:spPr>
        <p:txBody>
          <a:bodyPr>
            <a:noAutofit/>
          </a:bodyPr>
          <a:lstStyle/>
          <a:p>
            <a:pPr algn="l"/>
            <a:r>
              <a:rPr lang="en-US" sz="7200" dirty="0" smtClean="0">
                <a:solidFill>
                  <a:srgbClr val="33669B"/>
                </a:solidFill>
                <a:latin typeface="Gotham-Book" charset="0"/>
                <a:ea typeface="Gotham-Book" charset="0"/>
                <a:cs typeface="Gotham-Book" charset="0"/>
              </a:rPr>
              <a:t>Control Room </a:t>
            </a:r>
            <a:r>
              <a:rPr lang="en-US" sz="7200" b="1" dirty="0" smtClean="0">
                <a:solidFill>
                  <a:srgbClr val="1D3565"/>
                </a:solidFill>
                <a:latin typeface="Gotham-Bold" charset="0"/>
                <a:ea typeface="Gotham-Bold" charset="0"/>
                <a:cs typeface="Gotham-Bold" charset="0"/>
              </a:rPr>
              <a:t>SOLUTIONS</a:t>
            </a:r>
            <a:endParaRPr lang="en-US" sz="7200" b="1" dirty="0">
              <a:solidFill>
                <a:srgbClr val="1D3565"/>
              </a:solidFill>
              <a:latin typeface="Gotham-Bold" charset="0"/>
              <a:ea typeface="Gotham-Bold" charset="0"/>
              <a:cs typeface="Gotham-Bold"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497" y="1259522"/>
            <a:ext cx="3644306" cy="354896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9640684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902526" y="2590800"/>
            <a:ext cx="12433464" cy="4267199"/>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01624" y="956515"/>
            <a:ext cx="10515600" cy="1634285"/>
          </a:xfrm>
        </p:spPr>
        <p:txBody>
          <a:bodyPr/>
          <a:lstStyle/>
          <a:p>
            <a:r>
              <a:rPr lang="en-US" dirty="0" smtClean="0">
                <a:solidFill>
                  <a:srgbClr val="33669B"/>
                </a:solidFill>
                <a:latin typeface="Gotham-Book" charset="0"/>
                <a:ea typeface="Gotham-Book" charset="0"/>
                <a:cs typeface="Gotham-Book" charset="0"/>
              </a:rPr>
              <a:t>Real-Time </a:t>
            </a:r>
            <a:r>
              <a:rPr lang="en-US" b="1" dirty="0" smtClean="0">
                <a:solidFill>
                  <a:srgbClr val="1D3565"/>
                </a:solidFill>
                <a:latin typeface="Gotham-Bold" charset="0"/>
                <a:ea typeface="Gotham-Bold" charset="0"/>
                <a:cs typeface="Gotham-Bold" charset="0"/>
              </a:rPr>
              <a:t>AWARENESS </a:t>
            </a:r>
            <a:r>
              <a:rPr lang="en-US" dirty="0" smtClean="0">
                <a:solidFill>
                  <a:srgbClr val="1D3565"/>
                </a:solidFill>
                <a:latin typeface="Gotham-Book" charset="0"/>
                <a:ea typeface="Gotham-Book" charset="0"/>
                <a:cs typeface="Gotham-Book" charset="0"/>
              </a:rPr>
              <a:t>&amp;</a:t>
            </a:r>
            <a:br>
              <a:rPr lang="en-US" dirty="0" smtClean="0">
                <a:solidFill>
                  <a:srgbClr val="1D3565"/>
                </a:solidFill>
                <a:latin typeface="Gotham-Book" charset="0"/>
                <a:ea typeface="Gotham-Book" charset="0"/>
                <a:cs typeface="Gotham-Book" charset="0"/>
              </a:rPr>
            </a:br>
            <a:r>
              <a:rPr lang="en-US" dirty="0" smtClean="0">
                <a:solidFill>
                  <a:srgbClr val="33669B"/>
                </a:solidFill>
                <a:latin typeface="Gotham-Book" charset="0"/>
                <a:ea typeface="Gotham-Book" charset="0"/>
                <a:cs typeface="Gotham-Book" charset="0"/>
              </a:rPr>
              <a:t>Improved</a:t>
            </a:r>
            <a:r>
              <a:rPr lang="en-US" dirty="0" smtClean="0">
                <a:solidFill>
                  <a:srgbClr val="1D3565"/>
                </a:solidFill>
                <a:latin typeface="Gotham-Book" charset="0"/>
                <a:ea typeface="Gotham-Book" charset="0"/>
                <a:cs typeface="Gotham-Book" charset="0"/>
              </a:rPr>
              <a:t> </a:t>
            </a:r>
            <a:r>
              <a:rPr lang="en-US" b="1" dirty="0" smtClean="0">
                <a:solidFill>
                  <a:srgbClr val="1D3565"/>
                </a:solidFill>
                <a:latin typeface="Gotham-Bold" charset="0"/>
                <a:ea typeface="Gotham-Bold" charset="0"/>
                <a:cs typeface="Gotham-Bold" charset="0"/>
              </a:rPr>
              <a:t>DECISION-MAKING</a:t>
            </a:r>
            <a:endParaRPr lang="en-US" b="1" dirty="0">
              <a:solidFill>
                <a:srgbClr val="1D3565"/>
              </a:solidFill>
              <a:latin typeface="Gotham-Bold" charset="0"/>
              <a:ea typeface="Gotham-Bold" charset="0"/>
              <a:cs typeface="Gotham-Bold" charset="0"/>
            </a:endParaRPr>
          </a:p>
        </p:txBody>
      </p:sp>
      <p:sp>
        <p:nvSpPr>
          <p:cNvPr id="3" name="Content Placeholder 2"/>
          <p:cNvSpPr>
            <a:spLocks noGrp="1"/>
          </p:cNvSpPr>
          <p:nvPr>
            <p:ph idx="1"/>
          </p:nvPr>
        </p:nvSpPr>
        <p:spPr>
          <a:xfrm>
            <a:off x="1074756" y="2680447"/>
            <a:ext cx="10515600" cy="4177553"/>
          </a:xfrm>
        </p:spPr>
        <p:txBody>
          <a:bodyPr>
            <a:normAutofit/>
          </a:bodyPr>
          <a:lstStyle/>
          <a:p>
            <a:r>
              <a:rPr lang="en-US" dirty="0" smtClean="0"/>
              <a:t>HTS can provide you a video wall solution where your team can visualize and control SCADA systems, monitoring tools, and more on a seamless multi-HD display.</a:t>
            </a:r>
          </a:p>
          <a:p>
            <a:r>
              <a:rPr lang="en-US" dirty="0" smtClean="0"/>
              <a:t>Unites data from multiple sources on an interactive dashboard, providing a complete, real-time view of operational performance.</a:t>
            </a:r>
          </a:p>
          <a:p>
            <a:r>
              <a:rPr lang="en-US" dirty="0" smtClean="0"/>
              <a:t>Helps operators quickly access the information they need in order to make informed decisions</a:t>
            </a:r>
            <a:br>
              <a:rPr lang="en-US" dirty="0" smtClean="0"/>
            </a:br>
            <a:endParaRPr lang="en-US" dirty="0"/>
          </a:p>
          <a:p>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583749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824345" y="2371725"/>
            <a:ext cx="5334000" cy="4486275"/>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24345" y="1046162"/>
            <a:ext cx="10515600" cy="1325563"/>
          </a:xfrm>
        </p:spPr>
        <p:txBody>
          <a:bodyPr/>
          <a:lstStyle/>
          <a:p>
            <a:r>
              <a:rPr lang="en-US" dirty="0" smtClean="0">
                <a:solidFill>
                  <a:srgbClr val="33669B"/>
                </a:solidFill>
                <a:latin typeface="Gotham-Book" charset="0"/>
                <a:ea typeface="Gotham-Book" charset="0"/>
                <a:cs typeface="Gotham-Book" charset="0"/>
              </a:rPr>
              <a:t>Benefits of a </a:t>
            </a:r>
            <a:r>
              <a:rPr lang="en-US" b="1" dirty="0" smtClean="0">
                <a:solidFill>
                  <a:srgbClr val="1D3565"/>
                </a:solidFill>
                <a:latin typeface="Gotham-Bold" charset="0"/>
                <a:ea typeface="Gotham-Bold" charset="0"/>
                <a:cs typeface="Gotham-Bold" charset="0"/>
              </a:rPr>
              <a:t>CONTROL WALL</a:t>
            </a:r>
            <a:endParaRPr lang="en-US" b="1" dirty="0">
              <a:solidFill>
                <a:srgbClr val="1D3565"/>
              </a:solidFill>
              <a:latin typeface="Gotham-Bold" charset="0"/>
              <a:ea typeface="Gotham-Bold" charset="0"/>
              <a:cs typeface="Gotham-Bold" charset="0"/>
            </a:endParaRPr>
          </a:p>
        </p:txBody>
      </p:sp>
      <p:sp>
        <p:nvSpPr>
          <p:cNvPr id="3" name="Content Placeholder 2"/>
          <p:cNvSpPr>
            <a:spLocks noGrp="1"/>
          </p:cNvSpPr>
          <p:nvPr>
            <p:ph sz="half" idx="1"/>
          </p:nvPr>
        </p:nvSpPr>
        <p:spPr>
          <a:xfrm>
            <a:off x="824345" y="2506662"/>
            <a:ext cx="5181600" cy="4351338"/>
          </a:xfrm>
        </p:spPr>
        <p:txBody>
          <a:bodyPr>
            <a:normAutofit/>
          </a:bodyPr>
          <a:lstStyle/>
          <a:p>
            <a:r>
              <a:rPr lang="en-US" b="1" dirty="0" smtClean="0"/>
              <a:t>Boost Situational Awareness</a:t>
            </a:r>
          </a:p>
          <a:p>
            <a:pPr lvl="1"/>
            <a:r>
              <a:rPr lang="en-US" dirty="0" smtClean="0"/>
              <a:t>A HTS </a:t>
            </a:r>
            <a:r>
              <a:rPr lang="en-US" dirty="0"/>
              <a:t>video wall system integrates with your existing infrastructure, so you can display your SCADA system, maps, monitoring tools, TV, and more and control them in real-time on your video wall. </a:t>
            </a:r>
            <a:endParaRPr lang="en-US" dirty="0" smtClean="0"/>
          </a:p>
          <a:p>
            <a:pPr lvl="1"/>
            <a:r>
              <a:rPr lang="en-US" dirty="0" smtClean="0"/>
              <a:t>This </a:t>
            </a:r>
            <a:r>
              <a:rPr lang="en-US" dirty="0"/>
              <a:t>multi-tool visualization system helps operators monitor more thoroughly and detect issues faster.</a:t>
            </a:r>
          </a:p>
          <a:p>
            <a:pPr lvl="1"/>
            <a:endParaRPr lang="en-US" dirty="0" smtClean="0"/>
          </a:p>
          <a:p>
            <a:endParaRPr lang="en-US" dirty="0" smtClean="0"/>
          </a:p>
        </p:txBody>
      </p:sp>
      <p:sp>
        <p:nvSpPr>
          <p:cNvPr id="6" name="Rectangle 5"/>
          <p:cNvSpPr/>
          <p:nvPr/>
        </p:nvSpPr>
        <p:spPr>
          <a:xfrm>
            <a:off x="6158345" y="2371724"/>
            <a:ext cx="5334000" cy="4486275"/>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sz="half" idx="2"/>
          </p:nvPr>
        </p:nvSpPr>
        <p:spPr>
          <a:xfrm>
            <a:off x="6158345" y="2506662"/>
            <a:ext cx="5181600" cy="4351338"/>
          </a:xfrm>
        </p:spPr>
        <p:txBody>
          <a:bodyPr>
            <a:normAutofit/>
          </a:bodyPr>
          <a:lstStyle/>
          <a:p>
            <a:r>
              <a:rPr lang="en-US" b="1" dirty="0" smtClean="0"/>
              <a:t>Provides User-Friendly Control</a:t>
            </a:r>
          </a:p>
          <a:p>
            <a:pPr lvl="1"/>
            <a:r>
              <a:rPr lang="en-US" dirty="0"/>
              <a:t>Our video wall software provides an intuitive interface for controlling content on the displays. </a:t>
            </a:r>
            <a:endParaRPr lang="en-US" dirty="0" smtClean="0"/>
          </a:p>
          <a:p>
            <a:pPr lvl="1"/>
            <a:r>
              <a:rPr lang="en-US" dirty="0" smtClean="0"/>
              <a:t>Its </a:t>
            </a:r>
            <a:r>
              <a:rPr lang="en-US" dirty="0"/>
              <a:t>user-friendly tools help operators work quickly and accurately, even under stressful conditions. </a:t>
            </a:r>
            <a:endParaRPr lang="en-US" dirty="0" smtClean="0"/>
          </a:p>
          <a:p>
            <a:pPr lvl="1"/>
            <a:r>
              <a:rPr lang="en-US" dirty="0" smtClean="0"/>
              <a:t>A </a:t>
            </a:r>
            <a:r>
              <a:rPr lang="en-US" dirty="0"/>
              <a:t>simple touch interface can be added for streamlined control of the system.</a:t>
            </a:r>
          </a:p>
          <a:p>
            <a:pPr lvl="1"/>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20230340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4345" y="1046162"/>
            <a:ext cx="10515600" cy="1325563"/>
          </a:xfrm>
        </p:spPr>
        <p:txBody>
          <a:bodyPr/>
          <a:lstStyle/>
          <a:p>
            <a:r>
              <a:rPr lang="en-US" dirty="0" smtClean="0">
                <a:solidFill>
                  <a:srgbClr val="33669B"/>
                </a:solidFill>
                <a:latin typeface="Gotham-Book" charset="0"/>
                <a:ea typeface="Gotham-Book" charset="0"/>
                <a:cs typeface="Gotham-Book" charset="0"/>
              </a:rPr>
              <a:t>Benefits of a </a:t>
            </a:r>
            <a:r>
              <a:rPr lang="en-US" b="1" dirty="0" smtClean="0">
                <a:solidFill>
                  <a:srgbClr val="1D3565"/>
                </a:solidFill>
                <a:latin typeface="Gotham-Bold" charset="0"/>
                <a:ea typeface="Gotham-Bold" charset="0"/>
                <a:cs typeface="Gotham-Bold" charset="0"/>
              </a:rPr>
              <a:t>CONTROL WALL</a:t>
            </a:r>
            <a:endParaRPr lang="en-US" b="1" dirty="0">
              <a:solidFill>
                <a:srgbClr val="1D3565"/>
              </a:solidFill>
              <a:latin typeface="Gotham-Bold" charset="0"/>
              <a:ea typeface="Gotham-Bold" charset="0"/>
              <a:cs typeface="Gotham-Bold" charset="0"/>
            </a:endParaRPr>
          </a:p>
        </p:txBody>
      </p:sp>
      <p:sp>
        <p:nvSpPr>
          <p:cNvPr id="5" name="Rectangle 4"/>
          <p:cNvSpPr/>
          <p:nvPr/>
        </p:nvSpPr>
        <p:spPr>
          <a:xfrm>
            <a:off x="824345" y="2371725"/>
            <a:ext cx="11367655" cy="4486275"/>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824345" y="2506662"/>
            <a:ext cx="5181600" cy="4351338"/>
          </a:xfrm>
        </p:spPr>
        <p:txBody>
          <a:bodyPr>
            <a:normAutofit/>
          </a:bodyPr>
          <a:lstStyle/>
          <a:p>
            <a:r>
              <a:rPr lang="en-US" b="1" dirty="0" smtClean="0"/>
              <a:t>Delivers 24/7 Reliability</a:t>
            </a:r>
          </a:p>
          <a:p>
            <a:pPr lvl="1"/>
            <a:r>
              <a:rPr lang="en-US" dirty="0"/>
              <a:t>V</a:t>
            </a:r>
            <a:r>
              <a:rPr lang="en-US" dirty="0" smtClean="0"/>
              <a:t>ideo </a:t>
            </a:r>
            <a:r>
              <a:rPr lang="en-US" dirty="0"/>
              <a:t>wall systems deliver 24/7 reliability and extreme resilience. </a:t>
            </a:r>
            <a:endParaRPr lang="en-US" dirty="0" smtClean="0"/>
          </a:p>
          <a:p>
            <a:pPr lvl="1"/>
            <a:r>
              <a:rPr lang="en-US" dirty="0" smtClean="0"/>
              <a:t>LCD </a:t>
            </a:r>
            <a:r>
              <a:rPr lang="en-US" dirty="0"/>
              <a:t>video walls feature redundant power supplies in every display, and select controllers offer redundant, hot-swappable power supplies.</a:t>
            </a:r>
          </a:p>
          <a:p>
            <a:pPr lvl="1"/>
            <a:endParaRPr lang="en-US" dirty="0" smtClean="0"/>
          </a:p>
          <a:p>
            <a:endParaRPr lang="en-US" dirty="0" smtClean="0"/>
          </a:p>
        </p:txBody>
      </p:sp>
      <p:sp>
        <p:nvSpPr>
          <p:cNvPr id="4" name="Content Placeholder 3"/>
          <p:cNvSpPr>
            <a:spLocks noGrp="1"/>
          </p:cNvSpPr>
          <p:nvPr>
            <p:ph sz="half" idx="2"/>
          </p:nvPr>
        </p:nvSpPr>
        <p:spPr>
          <a:xfrm>
            <a:off x="6158345" y="2506662"/>
            <a:ext cx="5181600" cy="4351338"/>
          </a:xfrm>
        </p:spPr>
        <p:txBody>
          <a:bodyPr>
            <a:normAutofit/>
          </a:bodyPr>
          <a:lstStyle/>
          <a:p>
            <a:r>
              <a:rPr lang="en-US" b="1" dirty="0"/>
              <a:t>Enables swift, accurate decision-making</a:t>
            </a:r>
          </a:p>
          <a:p>
            <a:pPr lvl="1"/>
            <a:r>
              <a:rPr lang="en-US" dirty="0"/>
              <a:t>When an event occurs, our system provides operators with real-time information and dynamic control, helping them make decisions swiftly and accurately. </a:t>
            </a:r>
            <a:endParaRPr lang="en-US" dirty="0" smtClean="0"/>
          </a:p>
          <a:p>
            <a:pPr lvl="1"/>
            <a:r>
              <a:rPr lang="en-US" dirty="0" smtClean="0"/>
              <a:t>Operators </a:t>
            </a:r>
            <a:r>
              <a:rPr lang="en-US" dirty="0"/>
              <a:t>can instantly zoom in on areas of interest, pull in additional tools and data, and work collaboratively on the video </a:t>
            </a:r>
            <a:r>
              <a:rPr lang="en-US" dirty="0" smtClean="0"/>
              <a:t>wall.</a:t>
            </a:r>
            <a:endParaRPr lang="en-US" dirty="0"/>
          </a:p>
          <a:p>
            <a:pPr lvl="1"/>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329888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4345" y="1046162"/>
            <a:ext cx="10515600" cy="1325563"/>
          </a:xfrm>
        </p:spPr>
        <p:txBody>
          <a:bodyPr/>
          <a:lstStyle/>
          <a:p>
            <a:r>
              <a:rPr lang="en-US" dirty="0" smtClean="0">
                <a:solidFill>
                  <a:srgbClr val="33669B"/>
                </a:solidFill>
                <a:latin typeface="Gotham-Book" charset="0"/>
                <a:ea typeface="Gotham-Book" charset="0"/>
                <a:cs typeface="Gotham-Book" charset="0"/>
              </a:rPr>
              <a:t>Benefits of a </a:t>
            </a:r>
            <a:r>
              <a:rPr lang="en-US" b="1" dirty="0" smtClean="0">
                <a:solidFill>
                  <a:srgbClr val="1D3565"/>
                </a:solidFill>
                <a:latin typeface="Gotham-Bold" charset="0"/>
                <a:ea typeface="Gotham-Bold" charset="0"/>
                <a:cs typeface="Gotham-Bold" charset="0"/>
              </a:rPr>
              <a:t>CONTROL WALL</a:t>
            </a:r>
            <a:endParaRPr lang="en-US" b="1" dirty="0">
              <a:solidFill>
                <a:srgbClr val="1D3565"/>
              </a:solidFill>
              <a:latin typeface="Gotham-Bold" charset="0"/>
              <a:ea typeface="Gotham-Bold" charset="0"/>
              <a:cs typeface="Gotham-Bold" charset="0"/>
            </a:endParaRPr>
          </a:p>
        </p:txBody>
      </p:sp>
      <p:sp>
        <p:nvSpPr>
          <p:cNvPr id="7" name="Rectangle 6"/>
          <p:cNvSpPr/>
          <p:nvPr/>
        </p:nvSpPr>
        <p:spPr>
          <a:xfrm>
            <a:off x="824345" y="2371725"/>
            <a:ext cx="5181600" cy="4486276"/>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p:nvPr>
        </p:nvSpPr>
        <p:spPr>
          <a:xfrm>
            <a:off x="824345" y="2600971"/>
            <a:ext cx="5181600" cy="3892843"/>
          </a:xfrm>
        </p:spPr>
        <p:txBody>
          <a:bodyPr>
            <a:normAutofit lnSpcReduction="10000"/>
          </a:bodyPr>
          <a:lstStyle/>
          <a:p>
            <a:r>
              <a:rPr lang="en-US" b="1" dirty="0"/>
              <a:t>Offers multiple content control options</a:t>
            </a:r>
          </a:p>
          <a:p>
            <a:pPr lvl="1"/>
            <a:r>
              <a:rPr lang="en-US" dirty="0"/>
              <a:t>With our system, you can choose the content control method that works best for your team. </a:t>
            </a:r>
            <a:endParaRPr lang="en-US" dirty="0" smtClean="0"/>
          </a:p>
          <a:p>
            <a:pPr lvl="1"/>
            <a:r>
              <a:rPr lang="en-US" dirty="0" smtClean="0"/>
              <a:t>Operators </a:t>
            </a:r>
            <a:r>
              <a:rPr lang="en-US" dirty="0"/>
              <a:t>can arrange items on the video wall in real-time or simply load pre-arranged layouts of video and data sources. </a:t>
            </a:r>
            <a:endParaRPr lang="en-US" dirty="0" smtClean="0"/>
          </a:p>
          <a:p>
            <a:pPr lvl="1"/>
            <a:r>
              <a:rPr lang="en-US" dirty="0" smtClean="0"/>
              <a:t>Content </a:t>
            </a:r>
            <a:r>
              <a:rPr lang="en-US" dirty="0"/>
              <a:t>layouts can even be scheduled in an automatic rotation.</a:t>
            </a:r>
          </a:p>
          <a:p>
            <a:pPr lvl="1"/>
            <a:endParaRPr lang="en-US" dirty="0" smtClean="0"/>
          </a:p>
          <a:p>
            <a:endParaRPr lang="en-US" dirty="0" smtClean="0"/>
          </a:p>
        </p:txBody>
      </p:sp>
      <p:pic>
        <p:nvPicPr>
          <p:cNvPr id="6" name="Content Placeholder 5"/>
          <p:cNvPicPr>
            <a:picLocks noGrp="1" noChangeAspect="1"/>
          </p:cNvPicPr>
          <p:nvPr>
            <p:ph sz="half" idx="2"/>
          </p:nvPr>
        </p:nvPicPr>
        <p:blipFill rotWithShape="1">
          <a:blip r:embed="rId4">
            <a:extLst>
              <a:ext uri="{28A0092B-C50C-407E-A947-70E740481C1C}">
                <a14:useLocalDpi xmlns:a14="http://schemas.microsoft.com/office/drawing/2010/main" val="0"/>
              </a:ext>
            </a:extLst>
          </a:blip>
          <a:srcRect l="7094" r="7605"/>
          <a:stretch/>
        </p:blipFill>
        <p:spPr>
          <a:xfrm>
            <a:off x="6409765" y="2600971"/>
            <a:ext cx="5145778" cy="3998638"/>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21210428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5840228" y="2057400"/>
            <a:ext cx="7187003" cy="3817917"/>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01371" y="1000645"/>
            <a:ext cx="5863570" cy="1056755"/>
          </a:xfrm>
        </p:spPr>
        <p:txBody>
          <a:bodyPr>
            <a:noAutofit/>
          </a:bodyPr>
          <a:lstStyle/>
          <a:p>
            <a:r>
              <a:rPr lang="en-US" sz="4400" dirty="0" smtClean="0">
                <a:solidFill>
                  <a:srgbClr val="33669B"/>
                </a:solidFill>
                <a:latin typeface="Gotham-Book" charset="0"/>
                <a:ea typeface="Gotham-Book" charset="0"/>
                <a:cs typeface="Gotham-Book" charset="0"/>
              </a:rPr>
              <a:t>Video Wall </a:t>
            </a:r>
            <a:r>
              <a:rPr lang="en-US" sz="4400" b="1" dirty="0" smtClean="0">
                <a:solidFill>
                  <a:srgbClr val="1D3565"/>
                </a:solidFill>
                <a:latin typeface="Gotham-Bold" charset="0"/>
                <a:ea typeface="Gotham-Bold" charset="0"/>
                <a:cs typeface="Gotham-Bold" charset="0"/>
              </a:rPr>
              <a:t>BASICS</a:t>
            </a:r>
            <a:endParaRPr lang="en-US" sz="4400" b="1" dirty="0">
              <a:solidFill>
                <a:srgbClr val="1D3565"/>
              </a:solidFill>
              <a:latin typeface="Gotham-Bold" charset="0"/>
              <a:ea typeface="Gotham-Bold" charset="0"/>
              <a:cs typeface="Gotham-Bold" charset="0"/>
            </a:endParaRPr>
          </a:p>
        </p:txBody>
      </p:sp>
      <p:sp>
        <p:nvSpPr>
          <p:cNvPr id="3" name="Content Placeholder 2"/>
          <p:cNvSpPr>
            <a:spLocks noGrp="1"/>
          </p:cNvSpPr>
          <p:nvPr>
            <p:ph idx="1"/>
          </p:nvPr>
        </p:nvSpPr>
        <p:spPr>
          <a:xfrm>
            <a:off x="5809129" y="2244436"/>
            <a:ext cx="5546258" cy="3616614"/>
          </a:xfrm>
        </p:spPr>
        <p:txBody>
          <a:bodyPr>
            <a:normAutofit fontScale="62500" lnSpcReduction="20000"/>
          </a:bodyPr>
          <a:lstStyle/>
          <a:p>
            <a:r>
              <a:rPr lang="en-US" dirty="0" smtClean="0"/>
              <a:t>A video wall is a </a:t>
            </a:r>
            <a:r>
              <a:rPr lang="en-US" dirty="0"/>
              <a:t>group of screens tiled together to create a single, large display surface</a:t>
            </a:r>
            <a:r>
              <a:rPr lang="en-US" dirty="0" smtClean="0"/>
              <a:t>.</a:t>
            </a:r>
          </a:p>
          <a:p>
            <a:endParaRPr lang="en-US" dirty="0"/>
          </a:p>
          <a:p>
            <a:r>
              <a:rPr lang="en-US" dirty="0"/>
              <a:t>While the display is certainly the most visible part of a video wall system, it’s actually just only one piece of a complex solution. </a:t>
            </a:r>
          </a:p>
          <a:p>
            <a:pPr lvl="1"/>
            <a:r>
              <a:rPr lang="en-US" sz="2000" dirty="0" smtClean="0"/>
              <a:t>Have you ever wondered about the technology behind a video wall? </a:t>
            </a:r>
          </a:p>
          <a:p>
            <a:pPr lvl="1"/>
            <a:r>
              <a:rPr lang="en-US" sz="2000" dirty="0" smtClean="0"/>
              <a:t>How do those individual screens communicate to act as a single display surface? </a:t>
            </a:r>
          </a:p>
          <a:p>
            <a:pPr lvl="1"/>
            <a:r>
              <a:rPr lang="en-US" sz="2000" dirty="0" smtClean="0"/>
              <a:t>How do you control what appears on the displays? </a:t>
            </a:r>
          </a:p>
          <a:p>
            <a:pPr lvl="1"/>
            <a:r>
              <a:rPr lang="en-US" sz="2000" dirty="0" smtClean="0"/>
              <a:t>How do you get your content onto the displays to begin with?</a:t>
            </a:r>
          </a:p>
          <a:p>
            <a:endParaRPr lang="en-US" dirty="0" smtClean="0"/>
          </a:p>
          <a:p>
            <a:r>
              <a:rPr lang="en-US" dirty="0" smtClean="0"/>
              <a:t>Three main components of a video wall are the display, controller, and software</a:t>
            </a:r>
          </a:p>
          <a:p>
            <a:pPr lvl="1"/>
            <a:endParaRPr lang="en-US" dirty="0" smtClean="0"/>
          </a:p>
          <a:p>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7587" r="7990"/>
          <a:stretch/>
        </p:blipFill>
        <p:spPr>
          <a:xfrm>
            <a:off x="501371" y="2494509"/>
            <a:ext cx="5020234" cy="2929431"/>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7060012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1423352" y="3040082"/>
            <a:ext cx="5832471" cy="3817917"/>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01624" y="1046162"/>
            <a:ext cx="10515600" cy="1325563"/>
          </a:xfrm>
        </p:spPr>
        <p:txBody>
          <a:bodyPr/>
          <a:lstStyle/>
          <a:p>
            <a:r>
              <a:rPr lang="en-US" dirty="0" smtClean="0">
                <a:solidFill>
                  <a:srgbClr val="33669B"/>
                </a:solidFill>
                <a:latin typeface="Gotham-Book" charset="0"/>
                <a:ea typeface="Gotham-Book" charset="0"/>
                <a:cs typeface="Gotham-Book" charset="0"/>
              </a:rPr>
              <a:t>LCD Video Wall </a:t>
            </a:r>
            <a:r>
              <a:rPr lang="en-US" b="1" dirty="0" smtClean="0">
                <a:solidFill>
                  <a:srgbClr val="1D3565"/>
                </a:solidFill>
                <a:latin typeface="Gotham-Bold" charset="0"/>
                <a:ea typeface="Gotham-Bold" charset="0"/>
                <a:cs typeface="Gotham-Bold" charset="0"/>
              </a:rPr>
              <a:t>DISPLAY</a:t>
            </a:r>
            <a:endParaRPr lang="en-US" b="1" dirty="0">
              <a:solidFill>
                <a:srgbClr val="1D3565"/>
              </a:solidFill>
              <a:latin typeface="Gotham-Bold" charset="0"/>
              <a:ea typeface="Gotham-Bold" charset="0"/>
              <a:cs typeface="Gotham-Bold" charset="0"/>
            </a:endParaRPr>
          </a:p>
        </p:txBody>
      </p:sp>
      <p:sp>
        <p:nvSpPr>
          <p:cNvPr id="3" name="Content Placeholder 2"/>
          <p:cNvSpPr>
            <a:spLocks noGrp="1"/>
          </p:cNvSpPr>
          <p:nvPr>
            <p:ph idx="1"/>
          </p:nvPr>
        </p:nvSpPr>
        <p:spPr>
          <a:xfrm>
            <a:off x="801623" y="2371725"/>
            <a:ext cx="6253601" cy="4351338"/>
          </a:xfrm>
        </p:spPr>
        <p:txBody>
          <a:bodyPr>
            <a:normAutofit fontScale="85000" lnSpcReduction="10000"/>
          </a:bodyPr>
          <a:lstStyle/>
          <a:p>
            <a:r>
              <a:rPr lang="en-US" dirty="0" smtClean="0"/>
              <a:t>High-performance LCD Video Walls</a:t>
            </a:r>
          </a:p>
          <a:p>
            <a:pPr lvl="1"/>
            <a:r>
              <a:rPr lang="en-US" dirty="0" smtClean="0"/>
              <a:t>Key Benefits include</a:t>
            </a:r>
          </a:p>
          <a:p>
            <a:pPr lvl="2"/>
            <a:r>
              <a:rPr lang="en-US" dirty="0" smtClean="0"/>
              <a:t>Ultra-narrow bezels</a:t>
            </a:r>
          </a:p>
          <a:p>
            <a:pPr lvl="3"/>
            <a:r>
              <a:rPr lang="en-US" dirty="0"/>
              <a:t>LCD displays feature a thin-profile design and a screen-to-screen bezel width of as little as 3.5mm. This design minimizes the appearance of “seams” on the video wall, creating an immersive visual </a:t>
            </a:r>
            <a:r>
              <a:rPr lang="en-US" dirty="0" smtClean="0"/>
              <a:t>experience</a:t>
            </a:r>
            <a:r>
              <a:rPr lang="en-US" dirty="0"/>
              <a:t>.</a:t>
            </a:r>
            <a:endParaRPr lang="en-US" dirty="0" smtClean="0"/>
          </a:p>
          <a:p>
            <a:pPr lvl="2"/>
            <a:r>
              <a:rPr lang="en-US" dirty="0" smtClean="0"/>
              <a:t>Superior brightness</a:t>
            </a:r>
          </a:p>
          <a:p>
            <a:pPr lvl="3"/>
            <a:r>
              <a:rPr lang="en-US" dirty="0"/>
              <a:t>D</a:t>
            </a:r>
            <a:r>
              <a:rPr lang="en-US" dirty="0" smtClean="0"/>
              <a:t>isplays </a:t>
            </a:r>
            <a:r>
              <a:rPr lang="en-US" dirty="0"/>
              <a:t>deliver high contrast ratios and brightness of up to 800 nits, making them an excellent solution for environments with significant ambient light. Brightness levels can be adjusted quickly and easily as </a:t>
            </a:r>
            <a:r>
              <a:rPr lang="en-US" dirty="0" smtClean="0"/>
              <a:t>needed.</a:t>
            </a:r>
          </a:p>
          <a:p>
            <a:pPr lvl="2"/>
            <a:r>
              <a:rPr lang="en-US" dirty="0" smtClean="0"/>
              <a:t>IPS LCD with active backlighting</a:t>
            </a:r>
          </a:p>
          <a:p>
            <a:pPr lvl="3"/>
            <a:r>
              <a:rPr lang="en-US" dirty="0"/>
              <a:t>D</a:t>
            </a:r>
            <a:r>
              <a:rPr lang="en-US" dirty="0" smtClean="0"/>
              <a:t>isplays </a:t>
            </a:r>
            <a:r>
              <a:rPr lang="en-US" dirty="0"/>
              <a:t>feature IPS LCD, a display technology that delivers superior color reproduction and wider viewing angles than traditional TFT LCD. Images appear vibrant, colors are rich and nuanced, and content is clearly visible on your displays – even to viewers located at distances or extreme angles</a:t>
            </a:r>
            <a:r>
              <a:rPr lang="en-US" dirty="0" smtClean="0"/>
              <a:t>.</a:t>
            </a:r>
            <a:endParaRPr lang="en-US" dirty="0"/>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516" t="1336" r="36428"/>
          <a:stretch/>
        </p:blipFill>
        <p:spPr>
          <a:xfrm>
            <a:off x="7512425" y="2371725"/>
            <a:ext cx="4437528" cy="3527611"/>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7512425" y="5899336"/>
            <a:ext cx="2218764" cy="230832"/>
          </a:xfrm>
          <a:prstGeom prst="rect">
            <a:avLst/>
          </a:prstGeom>
          <a:noFill/>
        </p:spPr>
        <p:txBody>
          <a:bodyPr wrap="square" rtlCol="0">
            <a:spAutoFit/>
          </a:bodyPr>
          <a:lstStyle/>
          <a:p>
            <a:r>
              <a:rPr lang="en-US" sz="900" dirty="0" smtClean="0"/>
              <a:t>LG Video Wall</a:t>
            </a:r>
            <a:endParaRPr lang="en-US" sz="900" dirty="0"/>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4169223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1624" y="1046162"/>
            <a:ext cx="10515600" cy="1325563"/>
          </a:xfrm>
        </p:spPr>
        <p:txBody>
          <a:bodyPr/>
          <a:lstStyle/>
          <a:p>
            <a:r>
              <a:rPr lang="en-US" dirty="0" smtClean="0">
                <a:solidFill>
                  <a:srgbClr val="33669B"/>
                </a:solidFill>
                <a:latin typeface="Gotham-Book" charset="0"/>
                <a:ea typeface="Gotham-Book" charset="0"/>
                <a:cs typeface="Gotham-Book" charset="0"/>
              </a:rPr>
              <a:t>LCD Video Wall </a:t>
            </a:r>
            <a:r>
              <a:rPr lang="en-US" b="1" dirty="0" smtClean="0">
                <a:solidFill>
                  <a:srgbClr val="1D3565"/>
                </a:solidFill>
                <a:latin typeface="Gotham-Bold" charset="0"/>
                <a:ea typeface="Gotham-Bold" charset="0"/>
                <a:cs typeface="Gotham-Bold" charset="0"/>
              </a:rPr>
              <a:t>DISPLAY</a:t>
            </a:r>
            <a:endParaRPr lang="en-US" b="1" dirty="0">
              <a:solidFill>
                <a:srgbClr val="1D3565"/>
              </a:solidFill>
              <a:latin typeface="Gotham-Bold" charset="0"/>
              <a:ea typeface="Gotham-Bold" charset="0"/>
              <a:cs typeface="Gotham-Bold" charset="0"/>
            </a:endParaRPr>
          </a:p>
        </p:txBody>
      </p:sp>
      <p:sp>
        <p:nvSpPr>
          <p:cNvPr id="6" name="Rectangle 5"/>
          <p:cNvSpPr/>
          <p:nvPr/>
        </p:nvSpPr>
        <p:spPr>
          <a:xfrm>
            <a:off x="1423353" y="3040082"/>
            <a:ext cx="5640836" cy="3817917"/>
          </a:xfrm>
          <a:prstGeom prst="rect">
            <a:avLst/>
          </a:prstGeom>
          <a:gradFill flip="none" rotWithShape="1">
            <a:gsLst>
              <a:gs pos="0">
                <a:srgbClr val="5EABB1">
                  <a:tint val="66000"/>
                  <a:satMod val="160000"/>
                </a:srgbClr>
              </a:gs>
              <a:gs pos="50000">
                <a:srgbClr val="5EABB1">
                  <a:tint val="44500"/>
                  <a:satMod val="160000"/>
                </a:srgbClr>
              </a:gs>
              <a:gs pos="100000">
                <a:srgbClr val="5EABB1">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01623" y="2371725"/>
            <a:ext cx="6262565" cy="4219080"/>
          </a:xfrm>
        </p:spPr>
        <p:txBody>
          <a:bodyPr>
            <a:normAutofit fontScale="85000" lnSpcReduction="10000"/>
          </a:bodyPr>
          <a:lstStyle/>
          <a:p>
            <a:r>
              <a:rPr lang="en-US" dirty="0" smtClean="0"/>
              <a:t>High-performance LCD Video Walls continued</a:t>
            </a:r>
          </a:p>
          <a:p>
            <a:pPr lvl="1"/>
            <a:r>
              <a:rPr lang="en-US" dirty="0" smtClean="0"/>
              <a:t>Key Benefits include</a:t>
            </a:r>
          </a:p>
          <a:p>
            <a:pPr lvl="2"/>
            <a:r>
              <a:rPr lang="en-US" dirty="0" smtClean="0"/>
              <a:t>24/7 reliability</a:t>
            </a:r>
          </a:p>
          <a:p>
            <a:pPr lvl="3"/>
            <a:r>
              <a:rPr lang="en-US" dirty="0" smtClean="0"/>
              <a:t>Our video </a:t>
            </a:r>
            <a:r>
              <a:rPr lang="en-US" dirty="0"/>
              <a:t>walls are designed for use in 24/7 control rooms and other critical environments that demand continuous operation</a:t>
            </a:r>
            <a:r>
              <a:rPr lang="en-US" dirty="0" smtClean="0"/>
              <a:t>.</a:t>
            </a:r>
          </a:p>
          <a:p>
            <a:pPr lvl="2"/>
            <a:r>
              <a:rPr lang="en-US" dirty="0" smtClean="0"/>
              <a:t>Range of Mounting Options</a:t>
            </a:r>
          </a:p>
          <a:p>
            <a:pPr lvl="3"/>
            <a:r>
              <a:rPr lang="en-US" dirty="0" smtClean="0"/>
              <a:t>HTS video </a:t>
            </a:r>
            <a:r>
              <a:rPr lang="en-US" dirty="0"/>
              <a:t>walls are engineered for easy serviceability. Our front-access push/pull mounting system allows any display to be pulled away from the video wall without affecting adjacent displays</a:t>
            </a:r>
            <a:r>
              <a:rPr lang="en-US" dirty="0" smtClean="0"/>
              <a:t>.</a:t>
            </a:r>
          </a:p>
          <a:p>
            <a:pPr lvl="2"/>
            <a:r>
              <a:rPr lang="en-US" dirty="0" smtClean="0"/>
              <a:t>Active Backlighting System</a:t>
            </a:r>
          </a:p>
          <a:p>
            <a:pPr lvl="3"/>
            <a:r>
              <a:rPr lang="en-US" dirty="0"/>
              <a:t>D</a:t>
            </a:r>
            <a:r>
              <a:rPr lang="en-US" dirty="0" smtClean="0"/>
              <a:t>isplays </a:t>
            </a:r>
            <a:r>
              <a:rPr lang="en-US" dirty="0"/>
              <a:t>are built with active backlighting technology, which prompts the LED backlight to adjust automatically to content displayed on the screen. This system produces a larger color spectrum and higher contrast ratios for a superior viewing </a:t>
            </a:r>
            <a:r>
              <a:rPr lang="en-US" dirty="0" smtClean="0"/>
              <a:t>experience</a:t>
            </a:r>
            <a:r>
              <a:rPr lang="en-US" dirty="0"/>
              <a:t>.</a:t>
            </a:r>
            <a:r>
              <a:rPr lang="en-US" dirty="0" smtClean="0"/>
              <a:t>		</a:t>
            </a:r>
            <a:endParaRPr lang="en-US" dirty="0"/>
          </a:p>
          <a:p>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r="18382"/>
          <a:stretch/>
        </p:blipFill>
        <p:spPr>
          <a:xfrm>
            <a:off x="7066510" y="2725271"/>
            <a:ext cx="4659326" cy="304762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4166" y="146835"/>
            <a:ext cx="1907627" cy="554204"/>
          </a:xfrm>
          <a:prstGeom prst="rect">
            <a:avLst/>
          </a:prstGeom>
        </p:spPr>
      </p:pic>
    </p:spTree>
    <p:extLst>
      <p:ext uri="{BB962C8B-B14F-4D97-AF65-F5344CB8AC3E}">
        <p14:creationId xmlns:p14="http://schemas.microsoft.com/office/powerpoint/2010/main" val="11935507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TotalTime>
  <Words>1837</Words>
  <Application>Microsoft Macintosh PowerPoint</Application>
  <PresentationFormat>Widescreen</PresentationFormat>
  <Paragraphs>155</Paragraphs>
  <Slides>22</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Calibri</vt:lpstr>
      <vt:lpstr>Calibri Light</vt:lpstr>
      <vt:lpstr>Gotham-Bold</vt:lpstr>
      <vt:lpstr>Gotham-Book</vt:lpstr>
      <vt:lpstr>Arial</vt:lpstr>
      <vt:lpstr>Office Theme</vt:lpstr>
      <vt:lpstr>Control Room SOLUTIONS</vt:lpstr>
      <vt:lpstr>Control Wall SOLUTIONS</vt:lpstr>
      <vt:lpstr>Real-Time AWARENESS &amp; Improved DECISION-MAKING</vt:lpstr>
      <vt:lpstr>Benefits of a CONTROL WALL</vt:lpstr>
      <vt:lpstr>Benefits of a CONTROL WALL</vt:lpstr>
      <vt:lpstr>Benefits of a CONTROL WALL</vt:lpstr>
      <vt:lpstr>Video Wall BASICS</vt:lpstr>
      <vt:lpstr>LCD Video Wall DISPLAY</vt:lpstr>
      <vt:lpstr>LCD Video Wall DISPLAY</vt:lpstr>
      <vt:lpstr>LCD Video Wall DISPLAY</vt:lpstr>
      <vt:lpstr>Video Wall CONTROLLER</vt:lpstr>
      <vt:lpstr>Video Wall SOFTWARE</vt:lpstr>
      <vt:lpstr>Meeting YOUR NEEDS</vt:lpstr>
      <vt:lpstr>Partners for YOUR VIDEO WALL</vt:lpstr>
      <vt:lpstr>Space Planning SOLUTIONS</vt:lpstr>
      <vt:lpstr>Space PLANNING</vt:lpstr>
      <vt:lpstr>Furniture SOLUTIONS</vt:lpstr>
      <vt:lpstr>Lighting SOLUTIONS</vt:lpstr>
      <vt:lpstr>Audio SOLUTIONS</vt:lpstr>
      <vt:lpstr>Hardware SOLUTIONS</vt:lpstr>
      <vt:lpstr>Installation &amp; Integration PROCESS</vt:lpstr>
      <vt:lpstr>Control Room SOLUTIONS</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Control Wall SOLUTIONS</dc:title>
  <dc:creator>Ashley Grant</dc:creator>
  <cp:lastModifiedBy>Ashley Grant</cp:lastModifiedBy>
  <cp:revision>65</cp:revision>
  <dcterms:created xsi:type="dcterms:W3CDTF">2016-12-29T21:59:52Z</dcterms:created>
  <dcterms:modified xsi:type="dcterms:W3CDTF">2017-05-09T13:52:46Z</dcterms:modified>
</cp:coreProperties>
</file>