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9" r:id="rId3"/>
    <p:sldId id="262" r:id="rId4"/>
    <p:sldId id="271" r:id="rId5"/>
    <p:sldId id="261"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7200" userDrawn="1">
          <p15:clr>
            <a:srgbClr val="A4A3A4"/>
          </p15:clr>
        </p15:guide>
        <p15:guide id="3" pos="480"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E2F0D9"/>
    <a:srgbClr val="B2E8F9"/>
    <a:srgbClr val="234985"/>
    <a:srgbClr val="2B93C5"/>
    <a:srgbClr val="CAFFFD"/>
    <a:srgbClr val="0B9EDA"/>
    <a:srgbClr val="002B64"/>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p:restoredTop sz="86395"/>
  </p:normalViewPr>
  <p:slideViewPr>
    <p:cSldViewPr snapToGrid="0" snapToObjects="1">
      <p:cViewPr varScale="1">
        <p:scale>
          <a:sx n="105" d="100"/>
          <a:sy n="105" d="100"/>
        </p:scale>
        <p:origin x="1768" y="192"/>
      </p:cViewPr>
      <p:guideLst>
        <p:guide pos="3840"/>
        <p:guide pos="7200"/>
        <p:guide pos="4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6320"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F67688-701D-BC42-8B68-DB2EC3A59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0D4BD9-59BC-8542-BC30-FFB13346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00C41D-1B9B-4C4C-8086-BC9067CD3F40}" type="datetimeFigureOut">
              <a:rPr lang="en-US" smtClean="0"/>
              <a:t>8/23/19</a:t>
            </a:fld>
            <a:endParaRPr lang="en-US"/>
          </a:p>
        </p:txBody>
      </p:sp>
      <p:sp>
        <p:nvSpPr>
          <p:cNvPr id="4" name="Footer Placeholder 3">
            <a:extLst>
              <a:ext uri="{FF2B5EF4-FFF2-40B4-BE49-F238E27FC236}">
                <a16:creationId xmlns:a16="http://schemas.microsoft.com/office/drawing/2014/main" id="{7EB63378-42FF-E343-8DBF-375576F5C7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6934E6-FE23-7D44-B2C6-62A517FCD7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28A83-61E7-F34F-B1A9-E88677611BD9}" type="slidenum">
              <a:rPr lang="en-US" smtClean="0"/>
              <a:t>‹#›</a:t>
            </a:fld>
            <a:endParaRPr lang="en-US"/>
          </a:p>
        </p:txBody>
      </p:sp>
    </p:spTree>
    <p:extLst>
      <p:ext uri="{BB962C8B-B14F-4D97-AF65-F5344CB8AC3E}">
        <p14:creationId xmlns:p14="http://schemas.microsoft.com/office/powerpoint/2010/main" val="346732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7E204-5335-2147-BB84-5CC6A5D1F8BC}" type="datetimeFigureOut">
              <a:rPr lang="en-US" smtClean="0"/>
              <a:t>8/23/19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DE55-712D-B748-A886-6AC91790FB95}" type="slidenum">
              <a:rPr lang="en-US" smtClean="0"/>
              <a:t>‹#›</a:t>
            </a:fld>
            <a:endParaRPr lang="en-US"/>
          </a:p>
        </p:txBody>
      </p:sp>
    </p:spTree>
    <p:extLst>
      <p:ext uri="{BB962C8B-B14F-4D97-AF65-F5344CB8AC3E}">
        <p14:creationId xmlns:p14="http://schemas.microsoft.com/office/powerpoint/2010/main" val="57654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1</a:t>
            </a:fld>
            <a:endParaRPr lang="en-US"/>
          </a:p>
        </p:txBody>
      </p:sp>
    </p:spTree>
    <p:extLst>
      <p:ext uri="{BB962C8B-B14F-4D97-AF65-F5344CB8AC3E}">
        <p14:creationId xmlns:p14="http://schemas.microsoft.com/office/powerpoint/2010/main" val="312267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3</a:t>
            </a:fld>
            <a:endParaRPr lang="en-US"/>
          </a:p>
        </p:txBody>
      </p:sp>
    </p:spTree>
    <p:extLst>
      <p:ext uri="{BB962C8B-B14F-4D97-AF65-F5344CB8AC3E}">
        <p14:creationId xmlns:p14="http://schemas.microsoft.com/office/powerpoint/2010/main" val="351877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4</a:t>
            </a:fld>
            <a:endParaRPr lang="en-US"/>
          </a:p>
        </p:txBody>
      </p:sp>
    </p:spTree>
    <p:extLst>
      <p:ext uri="{BB962C8B-B14F-4D97-AF65-F5344CB8AC3E}">
        <p14:creationId xmlns:p14="http://schemas.microsoft.com/office/powerpoint/2010/main" val="1693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5</a:t>
            </a:fld>
            <a:endParaRPr lang="en-US"/>
          </a:p>
        </p:txBody>
      </p:sp>
    </p:spTree>
    <p:extLst>
      <p:ext uri="{BB962C8B-B14F-4D97-AF65-F5344CB8AC3E}">
        <p14:creationId xmlns:p14="http://schemas.microsoft.com/office/powerpoint/2010/main" val="144848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6</a:t>
            </a:fld>
            <a:endParaRPr lang="en-US"/>
          </a:p>
        </p:txBody>
      </p:sp>
    </p:spTree>
    <p:extLst>
      <p:ext uri="{BB962C8B-B14F-4D97-AF65-F5344CB8AC3E}">
        <p14:creationId xmlns:p14="http://schemas.microsoft.com/office/powerpoint/2010/main" val="114557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7</a:t>
            </a:fld>
            <a:endParaRPr lang="en-US"/>
          </a:p>
        </p:txBody>
      </p:sp>
    </p:spTree>
    <p:extLst>
      <p:ext uri="{BB962C8B-B14F-4D97-AF65-F5344CB8AC3E}">
        <p14:creationId xmlns:p14="http://schemas.microsoft.com/office/powerpoint/2010/main" val="43712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8</a:t>
            </a:fld>
            <a:endParaRPr lang="en-US"/>
          </a:p>
        </p:txBody>
      </p:sp>
    </p:spTree>
    <p:extLst>
      <p:ext uri="{BB962C8B-B14F-4D97-AF65-F5344CB8AC3E}">
        <p14:creationId xmlns:p14="http://schemas.microsoft.com/office/powerpoint/2010/main" val="236565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28</a:t>
            </a:fld>
            <a:endParaRPr lang="en-US"/>
          </a:p>
        </p:txBody>
      </p:sp>
    </p:spTree>
    <p:extLst>
      <p:ext uri="{BB962C8B-B14F-4D97-AF65-F5344CB8AC3E}">
        <p14:creationId xmlns:p14="http://schemas.microsoft.com/office/powerpoint/2010/main" val="55615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A4F80B-BA4F-9248-A1C4-EF321D4828A1}"/>
              </a:ext>
            </a:extLst>
          </p:cNvPr>
          <p:cNvSpPr>
            <a:spLocks noGrp="1"/>
          </p:cNvSpPr>
          <p:nvPr>
            <p:ph type="subTitle" idx="1" hasCustomPrompt="1"/>
          </p:nvPr>
        </p:nvSpPr>
        <p:spPr>
          <a:xfrm>
            <a:off x="304799" y="3428783"/>
            <a:ext cx="11535877" cy="565701"/>
          </a:xfrm>
        </p:spPr>
        <p:txBody>
          <a:bodyPr anchor="b"/>
          <a:lstStyle>
            <a:lvl1pPr marL="0" indent="0" algn="ctr">
              <a:buNone/>
              <a:defRPr sz="2400">
                <a:solidFill>
                  <a:srgbClr val="0B9ED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p:txBody>
      </p:sp>
      <p:sp>
        <p:nvSpPr>
          <p:cNvPr id="13" name="Title 12">
            <a:extLst>
              <a:ext uri="{FF2B5EF4-FFF2-40B4-BE49-F238E27FC236}">
                <a16:creationId xmlns:a16="http://schemas.microsoft.com/office/drawing/2014/main" id="{C3899268-B2C0-014E-8286-E9B418E350F2}"/>
              </a:ext>
            </a:extLst>
          </p:cNvPr>
          <p:cNvSpPr>
            <a:spLocks noGrp="1"/>
          </p:cNvSpPr>
          <p:nvPr>
            <p:ph type="title" hasCustomPrompt="1"/>
          </p:nvPr>
        </p:nvSpPr>
        <p:spPr>
          <a:xfrm>
            <a:off x="304800" y="1982170"/>
            <a:ext cx="11535878" cy="1325563"/>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416844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BA22-5CB9-C647-8615-EA4762993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5D698-4064-6748-9B72-8401E187E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C1BAE-9439-F14F-BE5C-B1E5F4B075A1}"/>
              </a:ext>
            </a:extLst>
          </p:cNvPr>
          <p:cNvSpPr>
            <a:spLocks noGrp="1"/>
          </p:cNvSpPr>
          <p:nvPr>
            <p:ph type="dt" sz="half" idx="10"/>
          </p:nvPr>
        </p:nvSpPr>
        <p:spPr/>
        <p:txBody>
          <a:bodyPr/>
          <a:lstStyle/>
          <a:p>
            <a:fld id="{EA9C9F8A-EC92-864F-B56E-31D941A8BE0A}" type="datetime4">
              <a:rPr lang="en-US" smtClean="0"/>
              <a:t>August 23, 2019</a:t>
            </a:fld>
            <a:endParaRPr lang="en-US"/>
          </a:p>
        </p:txBody>
      </p:sp>
      <p:sp>
        <p:nvSpPr>
          <p:cNvPr id="5" name="Footer Placeholder 4">
            <a:extLst>
              <a:ext uri="{FF2B5EF4-FFF2-40B4-BE49-F238E27FC236}">
                <a16:creationId xmlns:a16="http://schemas.microsoft.com/office/drawing/2014/main" id="{279BED7E-12C4-8E47-8BF5-621A8F0E493B}"/>
              </a:ext>
            </a:extLst>
          </p:cNvPr>
          <p:cNvSpPr>
            <a:spLocks noGrp="1"/>
          </p:cNvSpPr>
          <p:nvPr>
            <p:ph type="ftr" sz="quarter" idx="11"/>
          </p:nvPr>
        </p:nvSpPr>
        <p:spPr/>
        <p:txBody>
          <a:bodyPr/>
          <a:lstStyle/>
          <a:p>
            <a:r>
              <a:rPr lang="en-US"/>
              <a:t>Powered by Howard Innovation</a:t>
            </a:r>
          </a:p>
        </p:txBody>
      </p:sp>
      <p:sp>
        <p:nvSpPr>
          <p:cNvPr id="6" name="Slide Number Placeholder 5">
            <a:extLst>
              <a:ext uri="{FF2B5EF4-FFF2-40B4-BE49-F238E27FC236}">
                <a16:creationId xmlns:a16="http://schemas.microsoft.com/office/drawing/2014/main" id="{F8E26A73-4D49-C644-A256-AA011F9B1B3A}"/>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7" name="Picture 6">
            <a:extLst>
              <a:ext uri="{FF2B5EF4-FFF2-40B4-BE49-F238E27FC236}">
                <a16:creationId xmlns:a16="http://schemas.microsoft.com/office/drawing/2014/main" id="{4AE2E3B6-A7B3-4BB9-A9CA-D0D4A03673D3}"/>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55745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94C28-8875-4E48-821C-33E3CB5DA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95A665-FCE9-E544-A1D3-A5323922EB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347E4-F644-0B4C-8787-705039EBB0BB}"/>
              </a:ext>
            </a:extLst>
          </p:cNvPr>
          <p:cNvSpPr>
            <a:spLocks noGrp="1"/>
          </p:cNvSpPr>
          <p:nvPr>
            <p:ph type="dt" sz="half" idx="10"/>
          </p:nvPr>
        </p:nvSpPr>
        <p:spPr/>
        <p:txBody>
          <a:bodyPr/>
          <a:lstStyle/>
          <a:p>
            <a:fld id="{5AC8C05E-9E0D-914A-8B2C-E642D6BDF9D6}" type="datetime4">
              <a:rPr lang="en-US" smtClean="0"/>
              <a:t>August 23, 2019</a:t>
            </a:fld>
            <a:endParaRPr lang="en-US"/>
          </a:p>
        </p:txBody>
      </p:sp>
      <p:sp>
        <p:nvSpPr>
          <p:cNvPr id="5" name="Footer Placeholder 4">
            <a:extLst>
              <a:ext uri="{FF2B5EF4-FFF2-40B4-BE49-F238E27FC236}">
                <a16:creationId xmlns:a16="http://schemas.microsoft.com/office/drawing/2014/main" id="{DE96E4A6-84FE-DC45-986F-FC7124B47E5E}"/>
              </a:ext>
            </a:extLst>
          </p:cNvPr>
          <p:cNvSpPr>
            <a:spLocks noGrp="1"/>
          </p:cNvSpPr>
          <p:nvPr>
            <p:ph type="ftr" sz="quarter" idx="11"/>
          </p:nvPr>
        </p:nvSpPr>
        <p:spPr/>
        <p:txBody>
          <a:bodyPr/>
          <a:lstStyle/>
          <a:p>
            <a:r>
              <a:rPr lang="en-US"/>
              <a:t>Powered by Howard Innovation</a:t>
            </a:r>
          </a:p>
        </p:txBody>
      </p:sp>
      <p:sp>
        <p:nvSpPr>
          <p:cNvPr id="6" name="Slide Number Placeholder 5">
            <a:extLst>
              <a:ext uri="{FF2B5EF4-FFF2-40B4-BE49-F238E27FC236}">
                <a16:creationId xmlns:a16="http://schemas.microsoft.com/office/drawing/2014/main" id="{13D555F6-6F52-0043-B90B-10686A6E91DC}"/>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50756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Date Placeholder 3">
            <a:extLst>
              <a:ext uri="{FF2B5EF4-FFF2-40B4-BE49-F238E27FC236}">
                <a16:creationId xmlns:a16="http://schemas.microsoft.com/office/drawing/2014/main" id="{66863032-2017-D040-AEC3-3CF2986FC3A1}"/>
              </a:ext>
            </a:extLst>
          </p:cNvPr>
          <p:cNvSpPr>
            <a:spLocks noGrp="1"/>
          </p:cNvSpPr>
          <p:nvPr>
            <p:ph type="dt" sz="half" idx="2"/>
          </p:nvPr>
        </p:nvSpPr>
        <p:spPr>
          <a:xfrm>
            <a:off x="10153584" y="6289421"/>
            <a:ext cx="1280962"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A4797587-A160-5F42-9EC0-CFE898965DB1}" type="datetime4">
              <a:rPr lang="en-US" smtClean="0"/>
              <a:t>August 23, 2019</a:t>
            </a:fld>
            <a:endParaRPr lang="en-US" dirty="0"/>
          </a:p>
        </p:txBody>
      </p:sp>
      <p:sp>
        <p:nvSpPr>
          <p:cNvPr id="28" name="Footer Placeholder 4">
            <a:extLst>
              <a:ext uri="{FF2B5EF4-FFF2-40B4-BE49-F238E27FC236}">
                <a16:creationId xmlns:a16="http://schemas.microsoft.com/office/drawing/2014/main" id="{28508EA5-CFC3-BF46-9E05-27F050305832}"/>
              </a:ext>
            </a:extLst>
          </p:cNvPr>
          <p:cNvSpPr>
            <a:spLocks noGrp="1"/>
          </p:cNvSpPr>
          <p:nvPr>
            <p:ph type="ftr" sz="quarter" idx="3"/>
          </p:nvPr>
        </p:nvSpPr>
        <p:spPr>
          <a:xfrm>
            <a:off x="2584383" y="6286671"/>
            <a:ext cx="7549949" cy="291797"/>
          </a:xfrm>
          <a:prstGeom prst="rect">
            <a:avLst/>
          </a:prstGeom>
        </p:spPr>
        <p:txBody>
          <a:bodyPr vert="horz" lIns="0" tIns="45720" rIns="91440" bIns="45720" rtlCol="0" anchor="ctr"/>
          <a:lstStyle>
            <a:lvl1pPr algn="l">
              <a:defRPr sz="1000" b="0" i="1">
                <a:solidFill>
                  <a:srgbClr val="0B9EDA"/>
                </a:solidFill>
                <a:latin typeface="Arial" panose="020B0604020202020204" pitchFamily="34" charset="0"/>
                <a:cs typeface="Arial" panose="020B0604020202020204" pitchFamily="34" charset="0"/>
              </a:defRPr>
            </a:lvl1pPr>
          </a:lstStyle>
          <a:p>
            <a:r>
              <a:rPr lang="en-US" dirty="0"/>
              <a:t>Powered by Howard Innovation</a:t>
            </a:r>
          </a:p>
        </p:txBody>
      </p:sp>
      <p:sp>
        <p:nvSpPr>
          <p:cNvPr id="29" name="Slide Number Placeholder 5">
            <a:extLst>
              <a:ext uri="{FF2B5EF4-FFF2-40B4-BE49-F238E27FC236}">
                <a16:creationId xmlns:a16="http://schemas.microsoft.com/office/drawing/2014/main" id="{54447E8C-90F6-4D4F-A9D5-5063653D9D49}"/>
              </a:ext>
            </a:extLst>
          </p:cNvPr>
          <p:cNvSpPr>
            <a:spLocks noGrp="1"/>
          </p:cNvSpPr>
          <p:nvPr>
            <p:ph type="sldNum" sz="quarter" idx="4"/>
          </p:nvPr>
        </p:nvSpPr>
        <p:spPr>
          <a:xfrm>
            <a:off x="11430000" y="6286671"/>
            <a:ext cx="410678"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r>
              <a:rPr lang="en-US" dirty="0"/>
              <a:t>| </a:t>
            </a:r>
            <a:fld id="{1D16B7BE-58DB-2A4D-A10D-B4C560DEC8E3}" type="slidenum">
              <a:rPr lang="en-US" smtClean="0"/>
              <a:pPr/>
              <a:t>‹#›</a:t>
            </a:fld>
            <a:endParaRPr lang="en-US" dirty="0"/>
          </a:p>
        </p:txBody>
      </p:sp>
      <p:pic>
        <p:nvPicPr>
          <p:cNvPr id="5" name="Picture 4">
            <a:extLst>
              <a:ext uri="{FF2B5EF4-FFF2-40B4-BE49-F238E27FC236}">
                <a16:creationId xmlns:a16="http://schemas.microsoft.com/office/drawing/2014/main" id="{306B4262-D1D2-48DD-A20F-C8D7BA402485}"/>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317150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D38E-467B-B143-A031-76B5518AA5BC}"/>
              </a:ext>
            </a:extLst>
          </p:cNvPr>
          <p:cNvSpPr>
            <a:spLocks noGrp="1"/>
          </p:cNvSpPr>
          <p:nvPr>
            <p:ph type="title"/>
          </p:nvPr>
        </p:nvSpPr>
        <p:spPr>
          <a:xfrm>
            <a:off x="693383" y="190681"/>
            <a:ext cx="10320375" cy="101755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2848CDA-E267-D547-B9B5-98E7D31C0991}"/>
              </a:ext>
            </a:extLst>
          </p:cNvPr>
          <p:cNvSpPr>
            <a:spLocks noGrp="1"/>
          </p:cNvSpPr>
          <p:nvPr>
            <p:ph type="body" idx="1"/>
          </p:nvPr>
        </p:nvSpPr>
        <p:spPr>
          <a:xfrm>
            <a:off x="693383" y="1724920"/>
            <a:ext cx="10515600" cy="40691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50ECE-FE1A-3D45-98F3-6F8E992063AF}"/>
              </a:ext>
            </a:extLst>
          </p:cNvPr>
          <p:cNvSpPr>
            <a:spLocks noGrp="1"/>
          </p:cNvSpPr>
          <p:nvPr>
            <p:ph type="dt" sz="half" idx="10"/>
          </p:nvPr>
        </p:nvSpPr>
        <p:spPr/>
        <p:txBody>
          <a:bodyPr/>
          <a:lstStyle/>
          <a:p>
            <a:fld id="{ED9DAB90-8B50-B84A-90D1-73844C945A2C}" type="datetime4">
              <a:rPr lang="en-US" smtClean="0"/>
              <a:t>August 23, 2019</a:t>
            </a:fld>
            <a:endParaRPr lang="en-US"/>
          </a:p>
        </p:txBody>
      </p:sp>
      <p:sp>
        <p:nvSpPr>
          <p:cNvPr id="5" name="Footer Placeholder 4">
            <a:extLst>
              <a:ext uri="{FF2B5EF4-FFF2-40B4-BE49-F238E27FC236}">
                <a16:creationId xmlns:a16="http://schemas.microsoft.com/office/drawing/2014/main" id="{5C48AD96-7E7D-E247-9254-4206379FF45F}"/>
              </a:ext>
            </a:extLst>
          </p:cNvPr>
          <p:cNvSpPr>
            <a:spLocks noGrp="1"/>
          </p:cNvSpPr>
          <p:nvPr>
            <p:ph type="ftr" sz="quarter" idx="11"/>
          </p:nvPr>
        </p:nvSpPr>
        <p:spPr/>
        <p:txBody>
          <a:bodyPr/>
          <a:lstStyle/>
          <a:p>
            <a:r>
              <a:rPr lang="en-US"/>
              <a:t>Powered by Howard Innovation</a:t>
            </a:r>
          </a:p>
        </p:txBody>
      </p:sp>
      <p:sp>
        <p:nvSpPr>
          <p:cNvPr id="6" name="Slide Number Placeholder 5">
            <a:extLst>
              <a:ext uri="{FF2B5EF4-FFF2-40B4-BE49-F238E27FC236}">
                <a16:creationId xmlns:a16="http://schemas.microsoft.com/office/drawing/2014/main" id="{4E800DD2-559E-FB4E-9D3B-D2549F3E5580}"/>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7" name="Picture 6">
            <a:extLst>
              <a:ext uri="{FF2B5EF4-FFF2-40B4-BE49-F238E27FC236}">
                <a16:creationId xmlns:a16="http://schemas.microsoft.com/office/drawing/2014/main" id="{B6B5813A-1BF1-4031-8A76-6EA50D3AD602}"/>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374250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9E26-A538-AD4D-9FFA-702B1E17E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36EE-570A-FA4A-A7FE-0E51D034C5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BD2C5-12F9-F34B-B89E-23E35BA76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D61B99-9B64-734E-8E10-E6476BE2BC77}"/>
              </a:ext>
            </a:extLst>
          </p:cNvPr>
          <p:cNvSpPr>
            <a:spLocks noGrp="1"/>
          </p:cNvSpPr>
          <p:nvPr>
            <p:ph type="dt" sz="half" idx="10"/>
          </p:nvPr>
        </p:nvSpPr>
        <p:spPr/>
        <p:txBody>
          <a:bodyPr/>
          <a:lstStyle/>
          <a:p>
            <a:fld id="{3F0097C2-5734-4840-88F7-EFF2673EE7C1}" type="datetime4">
              <a:rPr lang="en-US" smtClean="0"/>
              <a:t>August 23, 2019</a:t>
            </a:fld>
            <a:endParaRPr lang="en-US"/>
          </a:p>
        </p:txBody>
      </p:sp>
      <p:sp>
        <p:nvSpPr>
          <p:cNvPr id="6" name="Footer Placeholder 5">
            <a:extLst>
              <a:ext uri="{FF2B5EF4-FFF2-40B4-BE49-F238E27FC236}">
                <a16:creationId xmlns:a16="http://schemas.microsoft.com/office/drawing/2014/main" id="{9080A609-C1DF-304F-91EC-DB1376F8929F}"/>
              </a:ext>
            </a:extLst>
          </p:cNvPr>
          <p:cNvSpPr>
            <a:spLocks noGrp="1"/>
          </p:cNvSpPr>
          <p:nvPr>
            <p:ph type="ftr" sz="quarter" idx="11"/>
          </p:nvPr>
        </p:nvSpPr>
        <p:spPr/>
        <p:txBody>
          <a:bodyPr/>
          <a:lstStyle/>
          <a:p>
            <a:r>
              <a:rPr lang="en-US"/>
              <a:t>Powered by Howard Innovation</a:t>
            </a:r>
          </a:p>
        </p:txBody>
      </p:sp>
      <p:sp>
        <p:nvSpPr>
          <p:cNvPr id="7" name="Slide Number Placeholder 6">
            <a:extLst>
              <a:ext uri="{FF2B5EF4-FFF2-40B4-BE49-F238E27FC236}">
                <a16:creationId xmlns:a16="http://schemas.microsoft.com/office/drawing/2014/main" id="{FD1674E7-B9C3-B94E-B609-216DD4ED8E54}"/>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8" name="Picture 7">
            <a:extLst>
              <a:ext uri="{FF2B5EF4-FFF2-40B4-BE49-F238E27FC236}">
                <a16:creationId xmlns:a16="http://schemas.microsoft.com/office/drawing/2014/main" id="{B5CAAF96-1202-499E-B28B-52A264CEA64F}"/>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336047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AD78-7A28-C447-B5D9-87DFF8D5C722}"/>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68C727-F124-4349-A1D6-246630D0A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89D9269-866C-E742-8CE1-F90C2A173F31}"/>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8400A40-9308-D341-BCF7-937BD7826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7A0265B-71D3-3E41-B20E-FE51E8827D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43A7C-0A64-7B48-A8C5-C59318D3C795}"/>
              </a:ext>
            </a:extLst>
          </p:cNvPr>
          <p:cNvSpPr>
            <a:spLocks noGrp="1"/>
          </p:cNvSpPr>
          <p:nvPr>
            <p:ph type="dt" sz="half" idx="10"/>
          </p:nvPr>
        </p:nvSpPr>
        <p:spPr/>
        <p:txBody>
          <a:bodyPr/>
          <a:lstStyle/>
          <a:p>
            <a:fld id="{7DBA2D63-54DF-1844-BFC2-466B4D80FCE6}" type="datetime4">
              <a:rPr lang="en-US" smtClean="0"/>
              <a:t>August 23, 2019</a:t>
            </a:fld>
            <a:endParaRPr lang="en-US"/>
          </a:p>
        </p:txBody>
      </p:sp>
      <p:sp>
        <p:nvSpPr>
          <p:cNvPr id="8" name="Footer Placeholder 7">
            <a:extLst>
              <a:ext uri="{FF2B5EF4-FFF2-40B4-BE49-F238E27FC236}">
                <a16:creationId xmlns:a16="http://schemas.microsoft.com/office/drawing/2014/main" id="{FD41DD9F-C59F-714E-B92C-759916AEBADD}"/>
              </a:ext>
            </a:extLst>
          </p:cNvPr>
          <p:cNvSpPr>
            <a:spLocks noGrp="1"/>
          </p:cNvSpPr>
          <p:nvPr>
            <p:ph type="ftr" sz="quarter" idx="11"/>
          </p:nvPr>
        </p:nvSpPr>
        <p:spPr/>
        <p:txBody>
          <a:bodyPr/>
          <a:lstStyle/>
          <a:p>
            <a:r>
              <a:rPr lang="en-US"/>
              <a:t>Powered by Howard Innovation</a:t>
            </a:r>
          </a:p>
        </p:txBody>
      </p:sp>
      <p:sp>
        <p:nvSpPr>
          <p:cNvPr id="9" name="Slide Number Placeholder 8">
            <a:extLst>
              <a:ext uri="{FF2B5EF4-FFF2-40B4-BE49-F238E27FC236}">
                <a16:creationId xmlns:a16="http://schemas.microsoft.com/office/drawing/2014/main" id="{65E8518B-EBD7-C243-AAA8-5EB082C16506}"/>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10" name="Picture 9">
            <a:extLst>
              <a:ext uri="{FF2B5EF4-FFF2-40B4-BE49-F238E27FC236}">
                <a16:creationId xmlns:a16="http://schemas.microsoft.com/office/drawing/2014/main" id="{F7C1ECA4-8E68-4E72-855B-C2A441E84955}"/>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260658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59D0-748F-F542-B277-3E2093E6DD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516952-B916-4F42-8973-6577DE100919}"/>
              </a:ext>
            </a:extLst>
          </p:cNvPr>
          <p:cNvSpPr>
            <a:spLocks noGrp="1"/>
          </p:cNvSpPr>
          <p:nvPr>
            <p:ph type="dt" sz="half" idx="10"/>
          </p:nvPr>
        </p:nvSpPr>
        <p:spPr/>
        <p:txBody>
          <a:bodyPr/>
          <a:lstStyle/>
          <a:p>
            <a:fld id="{9F0C5E3C-99FD-8346-87B2-0FB02B203B13}" type="datetime4">
              <a:rPr lang="en-US" smtClean="0"/>
              <a:t>August 23, 2019</a:t>
            </a:fld>
            <a:endParaRPr lang="en-US"/>
          </a:p>
        </p:txBody>
      </p:sp>
      <p:sp>
        <p:nvSpPr>
          <p:cNvPr id="4" name="Footer Placeholder 3">
            <a:extLst>
              <a:ext uri="{FF2B5EF4-FFF2-40B4-BE49-F238E27FC236}">
                <a16:creationId xmlns:a16="http://schemas.microsoft.com/office/drawing/2014/main" id="{1EB8A4ED-7FA3-0345-8BE3-3AA5B5060697}"/>
              </a:ext>
            </a:extLst>
          </p:cNvPr>
          <p:cNvSpPr>
            <a:spLocks noGrp="1"/>
          </p:cNvSpPr>
          <p:nvPr>
            <p:ph type="ftr" sz="quarter" idx="11"/>
          </p:nvPr>
        </p:nvSpPr>
        <p:spPr/>
        <p:txBody>
          <a:bodyPr/>
          <a:lstStyle/>
          <a:p>
            <a:r>
              <a:rPr lang="en-US"/>
              <a:t>Powered by Howard Innovation</a:t>
            </a:r>
          </a:p>
        </p:txBody>
      </p:sp>
      <p:sp>
        <p:nvSpPr>
          <p:cNvPr id="5" name="Slide Number Placeholder 4">
            <a:extLst>
              <a:ext uri="{FF2B5EF4-FFF2-40B4-BE49-F238E27FC236}">
                <a16:creationId xmlns:a16="http://schemas.microsoft.com/office/drawing/2014/main" id="{E4511FB6-2D34-4C47-B7C5-C631FE90B438}"/>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6" name="Picture 5">
            <a:extLst>
              <a:ext uri="{FF2B5EF4-FFF2-40B4-BE49-F238E27FC236}">
                <a16:creationId xmlns:a16="http://schemas.microsoft.com/office/drawing/2014/main" id="{64A41C36-B146-44C9-B6A9-35701EC71226}"/>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237610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4BEAD-0563-5A41-84C6-DEB72A3F74EA}"/>
              </a:ext>
            </a:extLst>
          </p:cNvPr>
          <p:cNvSpPr>
            <a:spLocks noGrp="1"/>
          </p:cNvSpPr>
          <p:nvPr>
            <p:ph type="dt" sz="half" idx="10"/>
          </p:nvPr>
        </p:nvSpPr>
        <p:spPr/>
        <p:txBody>
          <a:bodyPr/>
          <a:lstStyle/>
          <a:p>
            <a:fld id="{7B2BA833-BB94-5B41-B78B-9210F31F5BE8}" type="datetime4">
              <a:rPr lang="en-US" smtClean="0"/>
              <a:t>August 23, 2019</a:t>
            </a:fld>
            <a:endParaRPr lang="en-US"/>
          </a:p>
        </p:txBody>
      </p:sp>
      <p:sp>
        <p:nvSpPr>
          <p:cNvPr id="3" name="Footer Placeholder 2">
            <a:extLst>
              <a:ext uri="{FF2B5EF4-FFF2-40B4-BE49-F238E27FC236}">
                <a16:creationId xmlns:a16="http://schemas.microsoft.com/office/drawing/2014/main" id="{CFD08A24-FF68-2D49-AC97-89ABD24F0798}"/>
              </a:ext>
            </a:extLst>
          </p:cNvPr>
          <p:cNvSpPr>
            <a:spLocks noGrp="1"/>
          </p:cNvSpPr>
          <p:nvPr>
            <p:ph type="ftr" sz="quarter" idx="11"/>
          </p:nvPr>
        </p:nvSpPr>
        <p:spPr/>
        <p:txBody>
          <a:bodyPr/>
          <a:lstStyle/>
          <a:p>
            <a:r>
              <a:rPr lang="en-US"/>
              <a:t>Powered by Howard Innovation</a:t>
            </a:r>
          </a:p>
        </p:txBody>
      </p:sp>
      <p:sp>
        <p:nvSpPr>
          <p:cNvPr id="4" name="Slide Number Placeholder 3">
            <a:extLst>
              <a:ext uri="{FF2B5EF4-FFF2-40B4-BE49-F238E27FC236}">
                <a16:creationId xmlns:a16="http://schemas.microsoft.com/office/drawing/2014/main" id="{2FF31EC9-96A8-3246-9EF7-8F8DC104D2E0}"/>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237996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D5EF-9ACD-3B4D-999D-4740E04E5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368BA8-690E-4846-91E9-52EEA5E1D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88A1FB-B10A-4741-AE1E-D2F21FA8B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97938-CF62-F64B-AE91-FEBEF7FC6BB0}"/>
              </a:ext>
            </a:extLst>
          </p:cNvPr>
          <p:cNvSpPr>
            <a:spLocks noGrp="1"/>
          </p:cNvSpPr>
          <p:nvPr>
            <p:ph type="dt" sz="half" idx="10"/>
          </p:nvPr>
        </p:nvSpPr>
        <p:spPr/>
        <p:txBody>
          <a:bodyPr/>
          <a:lstStyle/>
          <a:p>
            <a:fld id="{681222F1-6E1D-3945-B02C-22EA3A8D5698}" type="datetime4">
              <a:rPr lang="en-US" smtClean="0"/>
              <a:t>August 23, 2019</a:t>
            </a:fld>
            <a:endParaRPr lang="en-US"/>
          </a:p>
        </p:txBody>
      </p:sp>
      <p:sp>
        <p:nvSpPr>
          <p:cNvPr id="6" name="Footer Placeholder 5">
            <a:extLst>
              <a:ext uri="{FF2B5EF4-FFF2-40B4-BE49-F238E27FC236}">
                <a16:creationId xmlns:a16="http://schemas.microsoft.com/office/drawing/2014/main" id="{5BD59D67-25B6-A847-A1D1-65B0454429F6}"/>
              </a:ext>
            </a:extLst>
          </p:cNvPr>
          <p:cNvSpPr>
            <a:spLocks noGrp="1"/>
          </p:cNvSpPr>
          <p:nvPr>
            <p:ph type="ftr" sz="quarter" idx="11"/>
          </p:nvPr>
        </p:nvSpPr>
        <p:spPr/>
        <p:txBody>
          <a:bodyPr/>
          <a:lstStyle/>
          <a:p>
            <a:r>
              <a:rPr lang="en-US"/>
              <a:t>Powered by Howard Innovation</a:t>
            </a:r>
          </a:p>
        </p:txBody>
      </p:sp>
      <p:sp>
        <p:nvSpPr>
          <p:cNvPr id="7" name="Slide Number Placeholder 6">
            <a:extLst>
              <a:ext uri="{FF2B5EF4-FFF2-40B4-BE49-F238E27FC236}">
                <a16:creationId xmlns:a16="http://schemas.microsoft.com/office/drawing/2014/main" id="{6AF17CC4-3B2F-9248-9E86-B8EEE89CD884}"/>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8" name="Picture 7">
            <a:extLst>
              <a:ext uri="{FF2B5EF4-FFF2-40B4-BE49-F238E27FC236}">
                <a16:creationId xmlns:a16="http://schemas.microsoft.com/office/drawing/2014/main" id="{1305DFDC-3A81-46FE-A34D-568578479D43}"/>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44757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93C4-9579-8E43-8D9B-62D403678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CFDC27-120E-C447-90D7-8D0049FEE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6A7CE5-8E36-ED48-8018-9A71ADF63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00FBF-9638-1E44-8F81-1916FA86C00F}"/>
              </a:ext>
            </a:extLst>
          </p:cNvPr>
          <p:cNvSpPr>
            <a:spLocks noGrp="1"/>
          </p:cNvSpPr>
          <p:nvPr>
            <p:ph type="dt" sz="half" idx="10"/>
          </p:nvPr>
        </p:nvSpPr>
        <p:spPr/>
        <p:txBody>
          <a:bodyPr/>
          <a:lstStyle/>
          <a:p>
            <a:fld id="{B7163444-631E-2E47-A8A5-6BAFB58299BE}" type="datetime4">
              <a:rPr lang="en-US" smtClean="0"/>
              <a:t>August 23, 2019</a:t>
            </a:fld>
            <a:endParaRPr lang="en-US"/>
          </a:p>
        </p:txBody>
      </p:sp>
      <p:sp>
        <p:nvSpPr>
          <p:cNvPr id="6" name="Footer Placeholder 5">
            <a:extLst>
              <a:ext uri="{FF2B5EF4-FFF2-40B4-BE49-F238E27FC236}">
                <a16:creationId xmlns:a16="http://schemas.microsoft.com/office/drawing/2014/main" id="{2E2C9CD0-C3E9-0C4E-81DD-8120B91CDB7E}"/>
              </a:ext>
            </a:extLst>
          </p:cNvPr>
          <p:cNvSpPr>
            <a:spLocks noGrp="1"/>
          </p:cNvSpPr>
          <p:nvPr>
            <p:ph type="ftr" sz="quarter" idx="11"/>
          </p:nvPr>
        </p:nvSpPr>
        <p:spPr/>
        <p:txBody>
          <a:bodyPr/>
          <a:lstStyle/>
          <a:p>
            <a:r>
              <a:rPr lang="en-US"/>
              <a:t>Powered by Howard Innovation</a:t>
            </a:r>
          </a:p>
        </p:txBody>
      </p:sp>
      <p:sp>
        <p:nvSpPr>
          <p:cNvPr id="7" name="Slide Number Placeholder 6">
            <a:extLst>
              <a:ext uri="{FF2B5EF4-FFF2-40B4-BE49-F238E27FC236}">
                <a16:creationId xmlns:a16="http://schemas.microsoft.com/office/drawing/2014/main" id="{B7206742-26BB-0146-B069-32382CAED1E2}"/>
              </a:ext>
            </a:extLst>
          </p:cNvPr>
          <p:cNvSpPr>
            <a:spLocks noGrp="1"/>
          </p:cNvSpPr>
          <p:nvPr>
            <p:ph type="sldNum" sz="quarter" idx="12"/>
          </p:nvPr>
        </p:nvSpPr>
        <p:spPr/>
        <p:txBody>
          <a:bodyPr/>
          <a:lstStyle/>
          <a:p>
            <a:fld id="{1D16B7BE-58DB-2A4D-A10D-B4C560DEC8E3}" type="slidenum">
              <a:rPr lang="en-US" smtClean="0"/>
              <a:t>‹#›</a:t>
            </a:fld>
            <a:endParaRPr lang="en-US"/>
          </a:p>
        </p:txBody>
      </p:sp>
      <p:pic>
        <p:nvPicPr>
          <p:cNvPr id="8" name="Picture 7">
            <a:extLst>
              <a:ext uri="{FF2B5EF4-FFF2-40B4-BE49-F238E27FC236}">
                <a16:creationId xmlns:a16="http://schemas.microsoft.com/office/drawing/2014/main" id="{8BFC40F4-3211-460A-9D5D-B28ABA11709C}"/>
              </a:ext>
            </a:extLst>
          </p:cNvPr>
          <p:cNvPicPr>
            <a:picLocks noChangeAspect="1"/>
          </p:cNvPicPr>
          <p:nvPr userDrawn="1"/>
        </p:nvPicPr>
        <p:blipFill rotWithShape="1">
          <a:blip r:embed="rId2"/>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401775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F673BA9-D0A6-134B-85F4-5543225EAB6F}"/>
              </a:ext>
            </a:extLst>
          </p:cNvPr>
          <p:cNvPicPr>
            <a:picLocks noChangeAspect="1"/>
          </p:cNvPicPr>
          <p:nvPr userDrawn="1"/>
        </p:nvPicPr>
        <p:blipFill rotWithShape="1">
          <a:blip r:embed="rId13"/>
          <a:srcRect t="3125" b="3125"/>
          <a:stretch/>
        </p:blipFill>
        <p:spPr>
          <a:xfrm>
            <a:off x="-22459" y="0"/>
            <a:ext cx="12236917" cy="6883266"/>
          </a:xfrm>
          <a:prstGeom prst="rect">
            <a:avLst/>
          </a:prstGeom>
        </p:spPr>
      </p:pic>
      <p:sp>
        <p:nvSpPr>
          <p:cNvPr id="29" name="Rectangle 28">
            <a:extLst>
              <a:ext uri="{FF2B5EF4-FFF2-40B4-BE49-F238E27FC236}">
                <a16:creationId xmlns:a16="http://schemas.microsoft.com/office/drawing/2014/main" id="{DCA42AE7-F6D0-FB48-A71D-1525D6147352}"/>
              </a:ext>
            </a:extLst>
          </p:cNvPr>
          <p:cNvSpPr/>
          <p:nvPr userDrawn="1"/>
        </p:nvSpPr>
        <p:spPr>
          <a:xfrm>
            <a:off x="-22460" y="1"/>
            <a:ext cx="12236917" cy="6883266"/>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603513F-16AD-394F-B31B-29E2F02F5DC7}"/>
              </a:ext>
            </a:extLst>
          </p:cNvPr>
          <p:cNvSpPr>
            <a:spLocks noGrp="1"/>
          </p:cNvSpPr>
          <p:nvPr>
            <p:ph type="title"/>
          </p:nvPr>
        </p:nvSpPr>
        <p:spPr>
          <a:xfrm>
            <a:off x="304800" y="326625"/>
            <a:ext cx="11535878" cy="1325563"/>
          </a:xfrm>
          <a:prstGeom prst="rect">
            <a:avLst/>
          </a:prstGeom>
        </p:spPr>
        <p:txBody>
          <a:bodyPr vert="horz" lIns="0" tIns="45720" rIns="0" bIns="45720" rtlCol="0" anchor="b">
            <a:normAutofit/>
          </a:bodyPr>
          <a:lstStyle/>
          <a:p>
            <a:r>
              <a:rPr lang="en-US" dirty="0"/>
              <a:t>TITLE HERE</a:t>
            </a:r>
          </a:p>
        </p:txBody>
      </p:sp>
      <p:sp>
        <p:nvSpPr>
          <p:cNvPr id="3" name="Text Placeholder 2">
            <a:extLst>
              <a:ext uri="{FF2B5EF4-FFF2-40B4-BE49-F238E27FC236}">
                <a16:creationId xmlns:a16="http://schemas.microsoft.com/office/drawing/2014/main" id="{01CD272A-E3E2-6E40-8413-D95B1A952D64}"/>
              </a:ext>
            </a:extLst>
          </p:cNvPr>
          <p:cNvSpPr>
            <a:spLocks noGrp="1"/>
          </p:cNvSpPr>
          <p:nvPr>
            <p:ph type="body" idx="1"/>
          </p:nvPr>
        </p:nvSpPr>
        <p:spPr>
          <a:xfrm>
            <a:off x="304799" y="1825625"/>
            <a:ext cx="11535877" cy="389178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BB3F65-CF5D-5347-89EA-69D0C2CF0283}"/>
              </a:ext>
            </a:extLst>
          </p:cNvPr>
          <p:cNvSpPr>
            <a:spLocks noGrp="1"/>
          </p:cNvSpPr>
          <p:nvPr>
            <p:ph type="dt" sz="half" idx="2"/>
          </p:nvPr>
        </p:nvSpPr>
        <p:spPr>
          <a:xfrm>
            <a:off x="10153584" y="6289421"/>
            <a:ext cx="1280962"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A4797587-A160-5F42-9EC0-CFE898965DB1}" type="datetime4">
              <a:rPr lang="en-US" smtClean="0"/>
              <a:t>August 23, 2019</a:t>
            </a:fld>
            <a:endParaRPr lang="en-US" dirty="0"/>
          </a:p>
        </p:txBody>
      </p:sp>
      <p:sp>
        <p:nvSpPr>
          <p:cNvPr id="5" name="Footer Placeholder 4">
            <a:extLst>
              <a:ext uri="{FF2B5EF4-FFF2-40B4-BE49-F238E27FC236}">
                <a16:creationId xmlns:a16="http://schemas.microsoft.com/office/drawing/2014/main" id="{4EADE7BE-B379-B546-A466-4F2CFFFDBBDD}"/>
              </a:ext>
            </a:extLst>
          </p:cNvPr>
          <p:cNvSpPr>
            <a:spLocks noGrp="1"/>
          </p:cNvSpPr>
          <p:nvPr>
            <p:ph type="ftr" sz="quarter" idx="3"/>
          </p:nvPr>
        </p:nvSpPr>
        <p:spPr>
          <a:xfrm>
            <a:off x="2584383" y="6286671"/>
            <a:ext cx="7549949" cy="291797"/>
          </a:xfrm>
          <a:prstGeom prst="rect">
            <a:avLst/>
          </a:prstGeom>
        </p:spPr>
        <p:txBody>
          <a:bodyPr vert="horz" lIns="0" tIns="45720" rIns="91440" bIns="45720" rtlCol="0" anchor="ctr"/>
          <a:lstStyle>
            <a:lvl1pPr algn="l">
              <a:defRPr sz="1000" b="0" i="1">
                <a:solidFill>
                  <a:srgbClr val="0B9EDA"/>
                </a:solidFill>
                <a:latin typeface="Arial" panose="020B0604020202020204" pitchFamily="34" charset="0"/>
                <a:cs typeface="Arial" panose="020B0604020202020204" pitchFamily="34" charset="0"/>
              </a:defRPr>
            </a:lvl1pPr>
          </a:lstStyle>
          <a:p>
            <a:r>
              <a:rPr lang="en-US" dirty="0"/>
              <a:t>Powered by Howard Innovation</a:t>
            </a:r>
          </a:p>
        </p:txBody>
      </p:sp>
      <p:sp>
        <p:nvSpPr>
          <p:cNvPr id="6" name="Slide Number Placeholder 5">
            <a:extLst>
              <a:ext uri="{FF2B5EF4-FFF2-40B4-BE49-F238E27FC236}">
                <a16:creationId xmlns:a16="http://schemas.microsoft.com/office/drawing/2014/main" id="{24520BD9-4349-3343-AEF6-D971460D022E}"/>
              </a:ext>
            </a:extLst>
          </p:cNvPr>
          <p:cNvSpPr>
            <a:spLocks noGrp="1"/>
          </p:cNvSpPr>
          <p:nvPr>
            <p:ph type="sldNum" sz="quarter" idx="4"/>
          </p:nvPr>
        </p:nvSpPr>
        <p:spPr>
          <a:xfrm>
            <a:off x="11430000" y="6286671"/>
            <a:ext cx="410678"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r>
              <a:rPr lang="en-US" dirty="0"/>
              <a:t>| </a:t>
            </a:r>
            <a:fld id="{1D16B7BE-58DB-2A4D-A10D-B4C560DEC8E3}" type="slidenum">
              <a:rPr lang="en-US" smtClean="0"/>
              <a:pPr/>
              <a:t>‹#›</a:t>
            </a:fld>
            <a:endParaRPr lang="en-US" dirty="0"/>
          </a:p>
        </p:txBody>
      </p:sp>
      <p:pic>
        <p:nvPicPr>
          <p:cNvPr id="27" name="Picture 26">
            <a:extLst>
              <a:ext uri="{FF2B5EF4-FFF2-40B4-BE49-F238E27FC236}">
                <a16:creationId xmlns:a16="http://schemas.microsoft.com/office/drawing/2014/main" id="{4FAC062B-B510-D346-BD51-6C49C9AAA3F7}"/>
              </a:ext>
            </a:extLst>
          </p:cNvPr>
          <p:cNvPicPr>
            <a:picLocks noChangeAspect="1"/>
          </p:cNvPicPr>
          <p:nvPr userDrawn="1"/>
        </p:nvPicPr>
        <p:blipFill>
          <a:blip r:embed="rId14"/>
          <a:stretch>
            <a:fillRect/>
          </a:stretch>
        </p:blipFill>
        <p:spPr>
          <a:xfrm>
            <a:off x="304800" y="6172856"/>
            <a:ext cx="2091891" cy="380343"/>
          </a:xfrm>
          <a:prstGeom prst="rect">
            <a:avLst/>
          </a:prstGeom>
        </p:spPr>
      </p:pic>
      <p:pic>
        <p:nvPicPr>
          <p:cNvPr id="10" name="Picture 9">
            <a:extLst>
              <a:ext uri="{FF2B5EF4-FFF2-40B4-BE49-F238E27FC236}">
                <a16:creationId xmlns:a16="http://schemas.microsoft.com/office/drawing/2014/main" id="{2394DC74-55E3-47A2-80D5-3D682B3FC765}"/>
              </a:ext>
            </a:extLst>
          </p:cNvPr>
          <p:cNvPicPr>
            <a:picLocks noChangeAspect="1"/>
          </p:cNvPicPr>
          <p:nvPr userDrawn="1"/>
        </p:nvPicPr>
        <p:blipFill rotWithShape="1">
          <a:blip r:embed="rId15"/>
          <a:srcRect t="30221" b="31059"/>
          <a:stretch/>
        </p:blipFill>
        <p:spPr>
          <a:xfrm>
            <a:off x="8599186" y="6029712"/>
            <a:ext cx="1424377" cy="551506"/>
          </a:xfrm>
          <a:prstGeom prst="rect">
            <a:avLst/>
          </a:prstGeom>
        </p:spPr>
      </p:pic>
    </p:spTree>
    <p:extLst>
      <p:ext uri="{BB962C8B-B14F-4D97-AF65-F5344CB8AC3E}">
        <p14:creationId xmlns:p14="http://schemas.microsoft.com/office/powerpoint/2010/main" val="140744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2400" kern="1200">
          <a:solidFill>
            <a:srgbClr val="666666"/>
          </a:solidFill>
          <a:latin typeface="Arial" panose="020B0604020202020204" pitchFamily="34" charset="0"/>
          <a:ea typeface="Verdana" panose="020B0604030504040204" pitchFamily="34" charset="0"/>
          <a:cs typeface="Arial" panose="020B0604020202020204" pitchFamily="34" charset="0"/>
        </a:defRPr>
      </a:lvl1pPr>
      <a:lvl2pPr marL="633413" indent="-176213" algn="l" defTabSz="914400" rtl="0" eaLnBrk="1" latinLnBrk="0" hangingPunct="1">
        <a:lnSpc>
          <a:spcPct val="90000"/>
        </a:lnSpc>
        <a:spcBef>
          <a:spcPts val="500"/>
        </a:spcBef>
        <a:buFont typeface="Arial" panose="020B0604020202020204" pitchFamily="34" charset="0"/>
        <a:buChar char="•"/>
        <a:tabLst/>
        <a:defRPr sz="2000" kern="1200">
          <a:solidFill>
            <a:srgbClr val="666666"/>
          </a:solidFill>
          <a:latin typeface="Arial" panose="020B0604020202020204" pitchFamily="34" charset="0"/>
          <a:ea typeface="Verdana" panose="020B0604030504040204" pitchFamily="34" charset="0"/>
          <a:cs typeface="Arial" panose="020B0604020202020204" pitchFamily="34" charset="0"/>
        </a:defRPr>
      </a:lvl2pPr>
      <a:lvl3pPr marL="1087438" indent="-173038" algn="l" defTabSz="914400" rtl="0" eaLnBrk="1" latinLnBrk="0" hangingPunct="1">
        <a:lnSpc>
          <a:spcPct val="90000"/>
        </a:lnSpc>
        <a:spcBef>
          <a:spcPts val="500"/>
        </a:spcBef>
        <a:buFont typeface="Arial" panose="020B0604020202020204" pitchFamily="34" charset="0"/>
        <a:buChar char="•"/>
        <a:tabLst/>
        <a:defRPr sz="1800" kern="1200">
          <a:solidFill>
            <a:srgbClr val="666666"/>
          </a:solidFill>
          <a:latin typeface="Arial" panose="020B0604020202020204" pitchFamily="34" charset="0"/>
          <a:ea typeface="Verdana" panose="020B0604030504040204" pitchFamily="34" charset="0"/>
          <a:cs typeface="Arial" panose="020B0604020202020204" pitchFamily="34" charset="0"/>
        </a:defRPr>
      </a:lvl3pPr>
      <a:lvl4pPr marL="1552575" indent="-180975" algn="l" defTabSz="914400" rtl="0" eaLnBrk="1" latinLnBrk="0" hangingPunct="1">
        <a:lnSpc>
          <a:spcPct val="90000"/>
        </a:lnSpc>
        <a:spcBef>
          <a:spcPts val="500"/>
        </a:spcBef>
        <a:buFont typeface="Arial" panose="020B0604020202020204" pitchFamily="34" charset="0"/>
        <a:buChar char="•"/>
        <a:tabLst/>
        <a:defRPr sz="1600" kern="1200">
          <a:solidFill>
            <a:srgbClr val="666666"/>
          </a:solidFill>
          <a:latin typeface="Arial" panose="020B0604020202020204" pitchFamily="34" charset="0"/>
          <a:ea typeface="Verdana" panose="020B0604030504040204" pitchFamily="34" charset="0"/>
          <a:cs typeface="Arial" panose="020B0604020202020204" pitchFamily="34" charset="0"/>
        </a:defRPr>
      </a:lvl4pPr>
      <a:lvl5pPr marL="1949450" indent="-120650" algn="l" defTabSz="914400" rtl="0" eaLnBrk="1" latinLnBrk="0" hangingPunct="1">
        <a:lnSpc>
          <a:spcPct val="90000"/>
        </a:lnSpc>
        <a:spcBef>
          <a:spcPts val="500"/>
        </a:spcBef>
        <a:buFont typeface="Arial" panose="020B0604020202020204" pitchFamily="34" charset="0"/>
        <a:buChar char="•"/>
        <a:tabLst/>
        <a:defRPr sz="1300" kern="1200">
          <a:solidFill>
            <a:srgbClr val="666666"/>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464" userDrawn="1">
          <p15:clr>
            <a:srgbClr val="F26B43"/>
          </p15:clr>
        </p15:guide>
        <p15:guide id="5" orient="horz" pos="192" userDrawn="1">
          <p15:clr>
            <a:srgbClr val="F26B43"/>
          </p15:clr>
        </p15:guide>
        <p15:guide id="6" orient="horz" pos="4152" userDrawn="1">
          <p15:clr>
            <a:srgbClr val="F26B43"/>
          </p15:clr>
        </p15:guide>
        <p15:guide id="7"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31AA84-2477-9A49-B16F-C45E06E5084E}"/>
              </a:ext>
            </a:extLst>
          </p:cNvPr>
          <p:cNvSpPr>
            <a:spLocks noGrp="1"/>
          </p:cNvSpPr>
          <p:nvPr>
            <p:ph type="title"/>
          </p:nvPr>
        </p:nvSpPr>
        <p:spPr>
          <a:xfrm>
            <a:off x="4142893" y="2957696"/>
            <a:ext cx="5735021" cy="785911"/>
          </a:xfrm>
        </p:spPr>
        <p:txBody>
          <a:bodyPr/>
          <a:lstStyle/>
          <a:p>
            <a:r>
              <a:rPr lang="en-US" b="1" dirty="0">
                <a:latin typeface="Arial Black" panose="020B0604020202020204" pitchFamily="34" charset="0"/>
                <a:cs typeface="Arial Black" panose="020B0604020202020204" pitchFamily="34" charset="0"/>
              </a:rPr>
              <a:t>Business Review</a:t>
            </a:r>
          </a:p>
        </p:txBody>
      </p:sp>
      <p:sp>
        <p:nvSpPr>
          <p:cNvPr id="10" name="Subtitle 9">
            <a:extLst>
              <a:ext uri="{FF2B5EF4-FFF2-40B4-BE49-F238E27FC236}">
                <a16:creationId xmlns:a16="http://schemas.microsoft.com/office/drawing/2014/main" id="{7874D24E-8BDE-6144-8AF8-743266F9E1D3}"/>
              </a:ext>
            </a:extLst>
          </p:cNvPr>
          <p:cNvSpPr>
            <a:spLocks noGrp="1"/>
          </p:cNvSpPr>
          <p:nvPr>
            <p:ph type="subTitle" idx="1"/>
          </p:nvPr>
        </p:nvSpPr>
        <p:spPr>
          <a:xfrm>
            <a:off x="4158121" y="4366114"/>
            <a:ext cx="2088682" cy="380343"/>
          </a:xfrm>
        </p:spPr>
        <p:txBody>
          <a:bodyPr>
            <a:normAutofit lnSpcReduction="10000"/>
          </a:bodyPr>
          <a:lstStyle/>
          <a:p>
            <a:pPr algn="l"/>
            <a:r>
              <a:rPr lang="en-US" sz="2000" dirty="0">
                <a:solidFill>
                  <a:schemeClr val="bg1"/>
                </a:solidFill>
              </a:rPr>
              <a:t>Presented by </a:t>
            </a:r>
            <a:r>
              <a:rPr lang="en-US" sz="2200" dirty="0">
                <a:solidFill>
                  <a:srgbClr val="666666"/>
                </a:solidFill>
              </a:rPr>
              <a:t>|</a:t>
            </a:r>
          </a:p>
        </p:txBody>
      </p:sp>
      <p:pic>
        <p:nvPicPr>
          <p:cNvPr id="11" name="Picture 10">
            <a:extLst>
              <a:ext uri="{FF2B5EF4-FFF2-40B4-BE49-F238E27FC236}">
                <a16:creationId xmlns:a16="http://schemas.microsoft.com/office/drawing/2014/main" id="{04F7B650-AAEE-E64B-BA9F-E4CCAF7FE906}"/>
              </a:ext>
            </a:extLst>
          </p:cNvPr>
          <p:cNvPicPr>
            <a:picLocks noChangeAspect="1"/>
          </p:cNvPicPr>
          <p:nvPr/>
        </p:nvPicPr>
        <p:blipFill>
          <a:blip r:embed="rId3"/>
          <a:stretch>
            <a:fillRect/>
          </a:stretch>
        </p:blipFill>
        <p:spPr>
          <a:xfrm>
            <a:off x="5964459" y="4366114"/>
            <a:ext cx="2091891" cy="380343"/>
          </a:xfrm>
          <a:prstGeom prst="rect">
            <a:avLst/>
          </a:prstGeom>
        </p:spPr>
      </p:pic>
      <p:pic>
        <p:nvPicPr>
          <p:cNvPr id="4" name="Picture 3">
            <a:extLst>
              <a:ext uri="{FF2B5EF4-FFF2-40B4-BE49-F238E27FC236}">
                <a16:creationId xmlns:a16="http://schemas.microsoft.com/office/drawing/2014/main" id="{81DF0625-1DAA-3849-B11C-E5883A501417}"/>
              </a:ext>
            </a:extLst>
          </p:cNvPr>
          <p:cNvPicPr>
            <a:picLocks noChangeAspect="1"/>
          </p:cNvPicPr>
          <p:nvPr/>
        </p:nvPicPr>
        <p:blipFill>
          <a:blip r:embed="rId4"/>
          <a:stretch>
            <a:fillRect/>
          </a:stretch>
        </p:blipFill>
        <p:spPr>
          <a:xfrm>
            <a:off x="2879674" y="2336275"/>
            <a:ext cx="6428760" cy="510391"/>
          </a:xfrm>
          <a:prstGeom prst="rect">
            <a:avLst/>
          </a:prstGeom>
        </p:spPr>
      </p:pic>
      <p:pic>
        <p:nvPicPr>
          <p:cNvPr id="9" name="Picture 8">
            <a:extLst>
              <a:ext uri="{FF2B5EF4-FFF2-40B4-BE49-F238E27FC236}">
                <a16:creationId xmlns:a16="http://schemas.microsoft.com/office/drawing/2014/main" id="{E1FD5754-5FE9-4927-8E3D-9BD980525332}"/>
              </a:ext>
            </a:extLst>
          </p:cNvPr>
          <p:cNvPicPr>
            <a:picLocks noChangeAspect="1"/>
          </p:cNvPicPr>
          <p:nvPr/>
        </p:nvPicPr>
        <p:blipFill rotWithShape="1">
          <a:blip r:embed="rId5"/>
          <a:srcRect t="30221" b="31059"/>
          <a:stretch/>
        </p:blipFill>
        <p:spPr>
          <a:xfrm>
            <a:off x="2806444" y="2999845"/>
            <a:ext cx="1812063" cy="701615"/>
          </a:xfrm>
          <a:prstGeom prst="rect">
            <a:avLst/>
          </a:prstGeom>
        </p:spPr>
      </p:pic>
    </p:spTree>
    <p:extLst>
      <p:ext uri="{BB962C8B-B14F-4D97-AF65-F5344CB8AC3E}">
        <p14:creationId xmlns:p14="http://schemas.microsoft.com/office/powerpoint/2010/main" val="95832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A7F9-1821-4DFF-81B3-DA3B6363B51A}"/>
              </a:ext>
            </a:extLst>
          </p:cNvPr>
          <p:cNvSpPr>
            <a:spLocks noGrp="1"/>
          </p:cNvSpPr>
          <p:nvPr>
            <p:ph type="title"/>
          </p:nvPr>
        </p:nvSpPr>
        <p:spPr>
          <a:xfrm>
            <a:off x="693383" y="190681"/>
            <a:ext cx="11498617" cy="1017550"/>
          </a:xfrm>
        </p:spPr>
        <p:txBody>
          <a:bodyPr>
            <a:noAutofit/>
          </a:bodyPr>
          <a:lstStyle/>
          <a:p>
            <a:r>
              <a:rPr lang="en-US" sz="4800" dirty="0">
                <a:ea typeface="Malgun Gothic" panose="020B0503020000020004" pitchFamily="34" charset="-127"/>
              </a:rPr>
              <a:t>FISCAL YEAR SALES COMPARISON</a:t>
            </a:r>
            <a:endParaRPr lang="en-US" sz="4800"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10</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2178627109"/>
              </p:ext>
            </p:extLst>
          </p:nvPr>
        </p:nvGraphicFramePr>
        <p:xfrm>
          <a:off x="775846" y="1349544"/>
          <a:ext cx="10658700" cy="3954294"/>
        </p:xfrm>
        <a:graphic>
          <a:graphicData uri="http://schemas.openxmlformats.org/drawingml/2006/table">
            <a:tbl>
              <a:tblPr firstRow="1" bandRow="1">
                <a:tableStyleId>{0505E3EF-67EA-436B-97B2-0124C06EBD24}</a:tableStyleId>
              </a:tblPr>
              <a:tblGrid>
                <a:gridCol w="2664675">
                  <a:extLst>
                    <a:ext uri="{9D8B030D-6E8A-4147-A177-3AD203B41FA5}">
                      <a16:colId xmlns:a16="http://schemas.microsoft.com/office/drawing/2014/main" val="179141436"/>
                    </a:ext>
                  </a:extLst>
                </a:gridCol>
                <a:gridCol w="2664675">
                  <a:extLst>
                    <a:ext uri="{9D8B030D-6E8A-4147-A177-3AD203B41FA5}">
                      <a16:colId xmlns:a16="http://schemas.microsoft.com/office/drawing/2014/main" val="699227051"/>
                    </a:ext>
                  </a:extLst>
                </a:gridCol>
                <a:gridCol w="2664675">
                  <a:extLst>
                    <a:ext uri="{9D8B030D-6E8A-4147-A177-3AD203B41FA5}">
                      <a16:colId xmlns:a16="http://schemas.microsoft.com/office/drawing/2014/main" val="719641730"/>
                    </a:ext>
                  </a:extLst>
                </a:gridCol>
                <a:gridCol w="2664675">
                  <a:extLst>
                    <a:ext uri="{9D8B030D-6E8A-4147-A177-3AD203B41FA5}">
                      <a16:colId xmlns:a16="http://schemas.microsoft.com/office/drawing/2014/main" val="2504303809"/>
                    </a:ext>
                  </a:extLst>
                </a:gridCol>
              </a:tblGrid>
              <a:tr h="310896">
                <a:tc>
                  <a:txBody>
                    <a:bodyPr/>
                    <a:lstStyle/>
                    <a:p>
                      <a:pPr algn="l"/>
                      <a:r>
                        <a:rPr lang="en-US" sz="1400" b="0" i="0" dirty="0">
                          <a:solidFill>
                            <a:schemeClr val="bg1"/>
                          </a:solidFill>
                          <a:latin typeface="Arial" panose="020B0604020202020204" pitchFamily="34" charset="0"/>
                          <a:cs typeface="Arial" panose="020B0604020202020204" pitchFamily="34" charset="0"/>
                        </a:rPr>
                        <a:t>2018 | Category</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2018 | Sales $ Amount</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2019 | Category</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2019 | $ Sales Amount</a:t>
                      </a:r>
                    </a:p>
                  </a:txBody>
                  <a:tcPr marL="119911" marR="119911" marT="59955" marB="59955" anchor="ctr">
                    <a:solidFill>
                      <a:srgbClr val="234985"/>
                    </a:solidFill>
                  </a:tcPr>
                </a:tc>
                <a:extLst>
                  <a:ext uri="{0D108BD9-81ED-4DB2-BD59-A6C34878D82A}">
                    <a16:rowId xmlns:a16="http://schemas.microsoft.com/office/drawing/2014/main" val="348306230"/>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Monitors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$870.00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Monitors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$2,724.00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Cables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$868.00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Cables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$4,607.00</a:t>
                      </a:r>
                    </a:p>
                  </a:txBody>
                  <a:tcPr marL="119911" marR="119911" marT="59955" marB="59955" anchor="ctr">
                    <a:solidFill>
                      <a:schemeClr val="bg1"/>
                    </a:solidFill>
                  </a:tcPr>
                </a:tc>
                <a:extLst>
                  <a:ext uri="{0D108BD9-81ED-4DB2-BD59-A6C34878D82A}">
                    <a16:rowId xmlns:a16="http://schemas.microsoft.com/office/drawing/2014/main" val="988541589"/>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Document Cameras</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$685.00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Document Cameras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$1,781.00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System and Power Cables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$584.00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System and Power Cables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a:t>
                      </a:r>
                    </a:p>
                  </a:txBody>
                  <a:tcPr marL="119911" marR="119911" marT="59955" marB="59955" anchor="ctr">
                    <a:solidFill>
                      <a:schemeClr val="bg1"/>
                    </a:solidFill>
                  </a:tcPr>
                </a:tc>
                <a:extLst>
                  <a:ext uri="{0D108BD9-81ED-4DB2-BD59-A6C34878D82A}">
                    <a16:rowId xmlns:a16="http://schemas.microsoft.com/office/drawing/2014/main" val="67391905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Power Devices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$358.00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Power Devices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$1,246.00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Networking Cables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$104.00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Networking Cables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$453.00</a:t>
                      </a:r>
                    </a:p>
                  </a:txBody>
                  <a:tcPr marL="119911" marR="119911" marT="59955" marB="59955" anchor="ctr">
                    <a:solidFill>
                      <a:schemeClr val="bg1"/>
                    </a:solidFill>
                  </a:tcPr>
                </a:tc>
                <a:extLst>
                  <a:ext uri="{0D108BD9-81ED-4DB2-BD59-A6C34878D82A}">
                    <a16:rowId xmlns:a16="http://schemas.microsoft.com/office/drawing/2014/main" val="3185519559"/>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Peripheral Device Cables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$26.00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Peripheral Device Cables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$63.00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Networking Accessories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$18.00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Networking Accessories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$191.00</a:t>
                      </a:r>
                    </a:p>
                  </a:txBody>
                  <a:tcPr marL="119911" marR="119911" marT="59955" marB="59955" anchor="ctr">
                    <a:solidFill>
                      <a:schemeClr val="bg1"/>
                    </a:solidFill>
                  </a:tcPr>
                </a:tc>
                <a:extLst>
                  <a:ext uri="{0D108BD9-81ED-4DB2-BD59-A6C34878D82A}">
                    <a16:rowId xmlns:a16="http://schemas.microsoft.com/office/drawing/2014/main" val="1001986261"/>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Cables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$18.00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Cables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$69.00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1160328117"/>
                  </a:ext>
                </a:extLst>
              </a:tr>
            </a:tbl>
          </a:graphicData>
        </a:graphic>
      </p:graphicFrame>
    </p:spTree>
    <p:extLst>
      <p:ext uri="{BB962C8B-B14F-4D97-AF65-F5344CB8AC3E}">
        <p14:creationId xmlns:p14="http://schemas.microsoft.com/office/powerpoint/2010/main" val="75998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11</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3728735632"/>
              </p:ext>
            </p:extLst>
          </p:nvPr>
        </p:nvGraphicFramePr>
        <p:xfrm>
          <a:off x="766650" y="1257278"/>
          <a:ext cx="10663350" cy="3551958"/>
        </p:xfrm>
        <a:graphic>
          <a:graphicData uri="http://schemas.openxmlformats.org/drawingml/2006/table">
            <a:tbl>
              <a:tblPr firstRow="1" bandRow="1">
                <a:tableStyleId>{0505E3EF-67EA-436B-97B2-0124C06EBD24}</a:tableStyleId>
              </a:tblPr>
              <a:tblGrid>
                <a:gridCol w="5331675">
                  <a:extLst>
                    <a:ext uri="{9D8B030D-6E8A-4147-A177-3AD203B41FA5}">
                      <a16:colId xmlns:a16="http://schemas.microsoft.com/office/drawing/2014/main" val="719641730"/>
                    </a:ext>
                  </a:extLst>
                </a:gridCol>
                <a:gridCol w="5331675">
                  <a:extLst>
                    <a:ext uri="{9D8B030D-6E8A-4147-A177-3AD203B41FA5}">
                      <a16:colId xmlns:a16="http://schemas.microsoft.com/office/drawing/2014/main" val="2504303809"/>
                    </a:ext>
                  </a:extLst>
                </a:gridCol>
              </a:tblGrid>
              <a:tr h="310896">
                <a:tc>
                  <a:txBody>
                    <a:bodyPr/>
                    <a:lstStyle/>
                    <a:p>
                      <a:pPr algn="l"/>
                      <a:r>
                        <a:rPr lang="en-US" sz="1400" b="0" i="0" dirty="0">
                          <a:solidFill>
                            <a:schemeClr val="bg1"/>
                          </a:solidFill>
                          <a:latin typeface="Arial" panose="020B0604020202020204" pitchFamily="34" charset="0"/>
                          <a:cs typeface="Arial" panose="020B0604020202020204" pitchFamily="34" charset="0"/>
                        </a:rPr>
                        <a:t>Category</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 Sales Amount</a:t>
                      </a:r>
                    </a:p>
                  </a:txBody>
                  <a:tcPr marL="119911" marR="119911" marT="59955" marB="59955" anchor="ctr">
                    <a:solidFill>
                      <a:srgbClr val="234985"/>
                    </a:solidFill>
                  </a:tcPr>
                </a:tc>
                <a:extLst>
                  <a:ext uri="{0D108BD9-81ED-4DB2-BD59-A6C34878D82A}">
                    <a16:rowId xmlns:a16="http://schemas.microsoft.com/office/drawing/2014/main" val="348306230"/>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TVs and Home Theater Monitors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$11,980.00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Hubs and Switches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$2,702.00</a:t>
                      </a:r>
                    </a:p>
                  </a:txBody>
                  <a:tcPr marL="119911" marR="119911" marT="59955" marB="59955" anchor="ctr">
                    <a:solidFill>
                      <a:schemeClr val="bg1"/>
                    </a:solidFill>
                  </a:tcPr>
                </a:tc>
                <a:extLst>
                  <a:ext uri="{0D108BD9-81ED-4DB2-BD59-A6C34878D82A}">
                    <a16:rowId xmlns:a16="http://schemas.microsoft.com/office/drawing/2014/main" val="988541589"/>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Speakers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$1,610.00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Presentation</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$439.00</a:t>
                      </a:r>
                    </a:p>
                  </a:txBody>
                  <a:tcPr marL="119911" marR="119911" marT="59955" marB="59955" anchor="ctr">
                    <a:solidFill>
                      <a:schemeClr val="bg1"/>
                    </a:solidFill>
                  </a:tcPr>
                </a:tc>
                <a:extLst>
                  <a:ext uri="{0D108BD9-81ED-4DB2-BD59-A6C34878D82A}">
                    <a16:rowId xmlns:a16="http://schemas.microsoft.com/office/drawing/2014/main" val="67391905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Whiteboards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$439.00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Remote Controls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$428.00</a:t>
                      </a:r>
                    </a:p>
                  </a:txBody>
                  <a:tcPr marL="119911" marR="119911" marT="59955" marB="59955" anchor="ctr">
                    <a:solidFill>
                      <a:schemeClr val="bg1"/>
                    </a:solidFill>
                  </a:tcPr>
                </a:tc>
                <a:extLst>
                  <a:ext uri="{0D108BD9-81ED-4DB2-BD59-A6C34878D82A}">
                    <a16:rowId xmlns:a16="http://schemas.microsoft.com/office/drawing/2014/main" val="3185519559"/>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Point of Sale Systems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$228.00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Batteries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$100.00</a:t>
                      </a:r>
                    </a:p>
                  </a:txBody>
                  <a:tcPr marL="119911" marR="119911" marT="59955" marB="59955" anchor="ctr">
                    <a:solidFill>
                      <a:schemeClr val="bg1"/>
                    </a:solidFill>
                  </a:tcPr>
                </a:tc>
                <a:extLst>
                  <a:ext uri="{0D108BD9-81ED-4DB2-BD59-A6C34878D82A}">
                    <a16:rowId xmlns:a16="http://schemas.microsoft.com/office/drawing/2014/main" val="1001986261"/>
                  </a:ext>
                </a:extLst>
              </a:tr>
            </a:tbl>
          </a:graphicData>
        </a:graphic>
      </p:graphicFrame>
      <p:sp>
        <p:nvSpPr>
          <p:cNvPr id="12" name="TextBox 11">
            <a:extLst>
              <a:ext uri="{FF2B5EF4-FFF2-40B4-BE49-F238E27FC236}">
                <a16:creationId xmlns:a16="http://schemas.microsoft.com/office/drawing/2014/main" id="{B8BDDB8F-1620-B340-9C50-BA58AD0BA19A}"/>
              </a:ext>
            </a:extLst>
          </p:cNvPr>
          <p:cNvSpPr txBox="1"/>
          <p:nvPr/>
        </p:nvSpPr>
        <p:spPr>
          <a:xfrm>
            <a:off x="2813434" y="396992"/>
            <a:ext cx="6319551"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ADDITIONAL 2019 SALES</a:t>
            </a:r>
          </a:p>
        </p:txBody>
      </p:sp>
    </p:spTree>
    <p:extLst>
      <p:ext uri="{BB962C8B-B14F-4D97-AF65-F5344CB8AC3E}">
        <p14:creationId xmlns:p14="http://schemas.microsoft.com/office/powerpoint/2010/main" val="196367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12</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4192403585"/>
              </p:ext>
            </p:extLst>
          </p:nvPr>
        </p:nvGraphicFramePr>
        <p:xfrm>
          <a:off x="900127" y="1056239"/>
          <a:ext cx="10661904" cy="4467660"/>
        </p:xfrm>
        <a:graphic>
          <a:graphicData uri="http://schemas.openxmlformats.org/drawingml/2006/table">
            <a:tbl>
              <a:tblPr firstRow="1" bandRow="1">
                <a:tableStyleId>{0505E3EF-67EA-436B-97B2-0124C06EBD24}</a:tableStyleId>
              </a:tblPr>
              <a:tblGrid>
                <a:gridCol w="2665476">
                  <a:extLst>
                    <a:ext uri="{9D8B030D-6E8A-4147-A177-3AD203B41FA5}">
                      <a16:colId xmlns:a16="http://schemas.microsoft.com/office/drawing/2014/main" val="179141436"/>
                    </a:ext>
                  </a:extLst>
                </a:gridCol>
                <a:gridCol w="2665476">
                  <a:extLst>
                    <a:ext uri="{9D8B030D-6E8A-4147-A177-3AD203B41FA5}">
                      <a16:colId xmlns:a16="http://schemas.microsoft.com/office/drawing/2014/main" val="699227051"/>
                    </a:ext>
                  </a:extLst>
                </a:gridCol>
                <a:gridCol w="2665476">
                  <a:extLst>
                    <a:ext uri="{9D8B030D-6E8A-4147-A177-3AD203B41FA5}">
                      <a16:colId xmlns:a16="http://schemas.microsoft.com/office/drawing/2014/main" val="719641730"/>
                    </a:ext>
                  </a:extLst>
                </a:gridCol>
                <a:gridCol w="2665476">
                  <a:extLst>
                    <a:ext uri="{9D8B030D-6E8A-4147-A177-3AD203B41FA5}">
                      <a16:colId xmlns:a16="http://schemas.microsoft.com/office/drawing/2014/main" val="2504303809"/>
                    </a:ext>
                  </a:extLst>
                </a:gridCol>
              </a:tblGrid>
              <a:tr h="333138">
                <a:tc>
                  <a:txBody>
                    <a:bodyPr/>
                    <a:lstStyle/>
                    <a:p>
                      <a:pPr algn="l"/>
                      <a:r>
                        <a:rPr lang="en-US" sz="1400" b="0" i="0" dirty="0">
                          <a:solidFill>
                            <a:schemeClr val="bg1"/>
                          </a:solidFill>
                          <a:latin typeface="Arial" panose="020B0604020202020204" pitchFamily="34" charset="0"/>
                          <a:cs typeface="Arial" panose="020B0604020202020204" pitchFamily="34" charset="0"/>
                        </a:rPr>
                        <a:t>2018 | Brands</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2018 | Sales $ Amount</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2019 | Brands</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2019 | $ Sales Amount</a:t>
                      </a:r>
                    </a:p>
                  </a:txBody>
                  <a:tcPr marL="119911" marR="119911" marT="59955" marB="59955" anchor="ctr">
                    <a:solidFill>
                      <a:srgbClr val="234985"/>
                    </a:solidFill>
                  </a:tcPr>
                </a:tc>
                <a:extLst>
                  <a:ext uri="{0D108BD9-81ED-4DB2-BD59-A6C34878D82A}">
                    <a16:rowId xmlns:a16="http://schemas.microsoft.com/office/drawing/2014/main" val="34830623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 Howard Technology Solutions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$21,737.00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 Howard Technology Solutions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$76,394.00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 Extron Electronics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$19,678.41</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 </a:t>
                      </a:r>
                      <a:r>
                        <a:rPr lang="en-US" sz="1300" dirty="0" err="1">
                          <a:solidFill>
                            <a:schemeClr val="tx1">
                              <a:lumMod val="85000"/>
                              <a:lumOff val="15000"/>
                            </a:schemeClr>
                          </a:solidFill>
                          <a:latin typeface="Arial" panose="020B0604020202020204" pitchFamily="34" charset="0"/>
                          <a:cs typeface="Arial" panose="020B0604020202020204" pitchFamily="34" charset="0"/>
                        </a:rPr>
                        <a:t>Visix</a:t>
                      </a:r>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$60,759.00</a:t>
                      </a:r>
                    </a:p>
                  </a:txBody>
                  <a:tcPr marL="119911" marR="119911" marT="59955" marB="59955" anchor="ctr">
                    <a:solidFill>
                      <a:schemeClr val="bg1"/>
                    </a:solidFill>
                  </a:tcPr>
                </a:tc>
                <a:extLst>
                  <a:ext uri="{0D108BD9-81ED-4DB2-BD59-A6C34878D82A}">
                    <a16:rowId xmlns:a16="http://schemas.microsoft.com/office/drawing/2014/main" val="1945435543"/>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3. Crestron Electronics</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$16,685.00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3. Digium</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$57,230.00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4. Epson</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$15,901.00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4. Crestron Electronics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$45,369.00</a:t>
                      </a:r>
                    </a:p>
                  </a:txBody>
                  <a:tcPr marL="119911" marR="119911" marT="59955" marB="59955" anchor="ctr">
                    <a:solidFill>
                      <a:schemeClr val="bg1"/>
                    </a:solidFill>
                  </a:tcPr>
                </a:tc>
                <a:extLst>
                  <a:ext uri="{0D108BD9-81ED-4DB2-BD59-A6C34878D82A}">
                    <a16:rowId xmlns:a16="http://schemas.microsoft.com/office/drawing/2014/main" val="67391905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5. </a:t>
                      </a:r>
                      <a:r>
                        <a:rPr lang="en-US" sz="1300" dirty="0" err="1">
                          <a:solidFill>
                            <a:schemeClr val="tx1">
                              <a:lumMod val="85000"/>
                              <a:lumOff val="15000"/>
                            </a:schemeClr>
                          </a:solidFill>
                          <a:latin typeface="Arial" panose="020B0604020202020204" pitchFamily="34" charset="0"/>
                          <a:cs typeface="Arial" panose="020B0604020202020204" pitchFamily="34" charset="0"/>
                        </a:rPr>
                        <a:t>Visix</a:t>
                      </a:r>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$15,656.00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5. Polycom</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$40,392.00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6. NEC Display Solutions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$7,503.00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6. Sonic Foundry</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$25,176.00</a:t>
                      </a:r>
                    </a:p>
                  </a:txBody>
                  <a:tcPr marL="119911" marR="119911" marT="59955" marB="59955" anchor="ctr">
                    <a:solidFill>
                      <a:schemeClr val="bg1"/>
                    </a:solidFill>
                  </a:tcPr>
                </a:tc>
                <a:extLst>
                  <a:ext uri="{0D108BD9-81ED-4DB2-BD59-A6C34878D82A}">
                    <a16:rowId xmlns:a16="http://schemas.microsoft.com/office/drawing/2014/main" val="3185519559"/>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7. Spectrum Industries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$3,858.00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7. NEC Display Solutions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$19,272.00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8. Chief</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$3,424.00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8. Samsung</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$11,980.00</a:t>
                      </a:r>
                    </a:p>
                  </a:txBody>
                  <a:tcPr marL="119911" marR="119911" marT="59955" marB="59955" anchor="ctr">
                    <a:solidFill>
                      <a:schemeClr val="bg1"/>
                    </a:solidFill>
                  </a:tcPr>
                </a:tc>
                <a:extLst>
                  <a:ext uri="{0D108BD9-81ED-4DB2-BD59-A6C34878D82A}">
                    <a16:rowId xmlns:a16="http://schemas.microsoft.com/office/drawing/2014/main" val="1001986261"/>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9. Shure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$3,108.00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9. Shure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$11,507.00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116032811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10. Sharp</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$2,386.00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10. Chief</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$11,313.00</a:t>
                      </a:r>
                    </a:p>
                  </a:txBody>
                  <a:tcPr marL="119911" marR="119911" marT="59955" marB="59955" anchor="ctr">
                    <a:solidFill>
                      <a:schemeClr val="bg1"/>
                    </a:solidFill>
                  </a:tcPr>
                </a:tc>
                <a:extLst>
                  <a:ext uri="{0D108BD9-81ED-4DB2-BD59-A6C34878D82A}">
                    <a16:rowId xmlns:a16="http://schemas.microsoft.com/office/drawing/2014/main" val="3792487169"/>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11. LG Electronics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$1,656.00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11. Extron Electronics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$5,775.00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280808373"/>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12. Lumens Digital Optics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$863.00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12. Epson</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$2,706.00</a:t>
                      </a:r>
                    </a:p>
                  </a:txBody>
                  <a:tcPr marL="119911" marR="119911" marT="59955" marB="59955" anchor="ctr">
                    <a:solidFill>
                      <a:schemeClr val="bg1"/>
                    </a:solidFill>
                  </a:tcPr>
                </a:tc>
                <a:extLst>
                  <a:ext uri="{0D108BD9-81ED-4DB2-BD59-A6C34878D82A}">
                    <a16:rowId xmlns:a16="http://schemas.microsoft.com/office/drawing/2014/main" val="2168908199"/>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13. Comprehensive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$844.00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13. Extreme Networks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$2,606.00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953146788"/>
                  </a:ext>
                </a:extLst>
              </a:tr>
            </a:tbl>
          </a:graphicData>
        </a:graphic>
      </p:graphicFrame>
      <p:sp>
        <p:nvSpPr>
          <p:cNvPr id="7" name="Title 1">
            <a:extLst>
              <a:ext uri="{FF2B5EF4-FFF2-40B4-BE49-F238E27FC236}">
                <a16:creationId xmlns:a16="http://schemas.microsoft.com/office/drawing/2014/main" id="{3565235D-AC17-44D7-A4ED-405428AC9EFA}"/>
              </a:ext>
            </a:extLst>
          </p:cNvPr>
          <p:cNvSpPr txBox="1">
            <a:spLocks/>
          </p:cNvSpPr>
          <p:nvPr/>
        </p:nvSpPr>
        <p:spPr>
          <a:xfrm>
            <a:off x="693384" y="190681"/>
            <a:ext cx="11563468" cy="1017550"/>
          </a:xfrm>
          <a:prstGeom prst="rect">
            <a:avLst/>
          </a:prstGeom>
        </p:spPr>
        <p:txBody>
          <a:bodyPr>
            <a:noAutofit/>
          </a:bodyPr>
          <a:lstStyle>
            <a:lvl1pPr algn="l" defTabSz="914400" rtl="0" eaLnBrk="1" latinLnBrk="0" hangingPunct="1">
              <a:lnSpc>
                <a:spcPct val="90000"/>
              </a:lnSpc>
              <a:spcBef>
                <a:spcPct val="0"/>
              </a:spcBef>
              <a:buNone/>
              <a:defRPr sz="4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4400">
                <a:ea typeface="Malgun Gothic" panose="020B0503020000020004" pitchFamily="34" charset="-127"/>
              </a:rPr>
              <a:t>TOP 25 MANUFACTURERS COMPARISON</a:t>
            </a:r>
            <a:endParaRPr lang="en-US" sz="4400" dirty="0"/>
          </a:p>
        </p:txBody>
      </p:sp>
    </p:spTree>
    <p:extLst>
      <p:ext uri="{BB962C8B-B14F-4D97-AF65-F5344CB8AC3E}">
        <p14:creationId xmlns:p14="http://schemas.microsoft.com/office/powerpoint/2010/main" val="282987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13</a:t>
            </a:fld>
            <a:endParaRPr lang="en-US" dirty="0"/>
          </a:p>
        </p:txBody>
      </p:sp>
      <p:graphicFrame>
        <p:nvGraphicFramePr>
          <p:cNvPr id="9" name="Table 8">
            <a:extLst>
              <a:ext uri="{FF2B5EF4-FFF2-40B4-BE49-F238E27FC236}">
                <a16:creationId xmlns:a16="http://schemas.microsoft.com/office/drawing/2014/main" id="{B26C4EC2-63C3-434D-98AA-EC52A936D646}"/>
              </a:ext>
            </a:extLst>
          </p:cNvPr>
          <p:cNvGraphicFramePr>
            <a:graphicFrameLocks noGrp="1"/>
          </p:cNvGraphicFramePr>
          <p:nvPr>
            <p:extLst>
              <p:ext uri="{D42A27DB-BD31-4B8C-83A1-F6EECF244321}">
                <p14:modId xmlns:p14="http://schemas.microsoft.com/office/powerpoint/2010/main" val="1976878028"/>
              </p:ext>
            </p:extLst>
          </p:nvPr>
        </p:nvGraphicFramePr>
        <p:xfrm>
          <a:off x="766650" y="1257278"/>
          <a:ext cx="10661904" cy="4149630"/>
        </p:xfrm>
        <a:graphic>
          <a:graphicData uri="http://schemas.openxmlformats.org/drawingml/2006/table">
            <a:tbl>
              <a:tblPr firstRow="1" bandRow="1">
                <a:tableStyleId>{0505E3EF-67EA-436B-97B2-0124C06EBD24}</a:tableStyleId>
              </a:tblPr>
              <a:tblGrid>
                <a:gridCol w="2665476">
                  <a:extLst>
                    <a:ext uri="{9D8B030D-6E8A-4147-A177-3AD203B41FA5}">
                      <a16:colId xmlns:a16="http://schemas.microsoft.com/office/drawing/2014/main" val="179141436"/>
                    </a:ext>
                  </a:extLst>
                </a:gridCol>
                <a:gridCol w="2665476">
                  <a:extLst>
                    <a:ext uri="{9D8B030D-6E8A-4147-A177-3AD203B41FA5}">
                      <a16:colId xmlns:a16="http://schemas.microsoft.com/office/drawing/2014/main" val="699227051"/>
                    </a:ext>
                  </a:extLst>
                </a:gridCol>
                <a:gridCol w="2665476">
                  <a:extLst>
                    <a:ext uri="{9D8B030D-6E8A-4147-A177-3AD203B41FA5}">
                      <a16:colId xmlns:a16="http://schemas.microsoft.com/office/drawing/2014/main" val="719641730"/>
                    </a:ext>
                  </a:extLst>
                </a:gridCol>
                <a:gridCol w="2665476">
                  <a:extLst>
                    <a:ext uri="{9D8B030D-6E8A-4147-A177-3AD203B41FA5}">
                      <a16:colId xmlns:a16="http://schemas.microsoft.com/office/drawing/2014/main" val="2504303809"/>
                    </a:ext>
                  </a:extLst>
                </a:gridCol>
              </a:tblGrid>
              <a:tr h="333138">
                <a:tc>
                  <a:txBody>
                    <a:bodyPr/>
                    <a:lstStyle/>
                    <a:p>
                      <a:pPr algn="l"/>
                      <a:r>
                        <a:rPr lang="en-US" sz="1400" b="0" i="0" dirty="0">
                          <a:solidFill>
                            <a:schemeClr val="bg1"/>
                          </a:solidFill>
                          <a:latin typeface="Arial" panose="020B0604020202020204" pitchFamily="34" charset="0"/>
                          <a:cs typeface="Arial" panose="020B0604020202020204" pitchFamily="34" charset="0"/>
                        </a:rPr>
                        <a:t>2018 | Brands</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2018 | Sales $ Amount</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2019 | Brands</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2019 | $ Sales Amount</a:t>
                      </a:r>
                    </a:p>
                  </a:txBody>
                  <a:tcPr marL="119911" marR="119911" marT="59955" marB="59955" anchor="ctr">
                    <a:solidFill>
                      <a:srgbClr val="234985"/>
                    </a:solidFill>
                  </a:tcPr>
                </a:tc>
                <a:extLst>
                  <a:ext uri="{0D108BD9-81ED-4DB2-BD59-A6C34878D82A}">
                    <a16:rowId xmlns:a16="http://schemas.microsoft.com/office/drawing/2014/main" val="34830623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14. </a:t>
                      </a:r>
                      <a:r>
                        <a:rPr lang="en-US" sz="1300" dirty="0" err="1">
                          <a:solidFill>
                            <a:schemeClr val="tx1">
                              <a:lumMod val="85000"/>
                              <a:lumOff val="15000"/>
                            </a:schemeClr>
                          </a:solidFill>
                          <a:latin typeface="Arial" panose="020B0604020202020204" pitchFamily="34" charset="0"/>
                          <a:cs typeface="Arial" panose="020B0604020202020204" pitchFamily="34" charset="0"/>
                        </a:rPr>
                        <a:t>HoverCam</a:t>
                      </a:r>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$685.00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14. Middle Atlantic</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$2,234.00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15. ViewSonic</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$442.00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15. Newline</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$2,000.00</a:t>
                      </a:r>
                    </a:p>
                  </a:txBody>
                  <a:tcPr marL="119911" marR="119911" marT="59955" marB="59955" anchor="ctr">
                    <a:solidFill>
                      <a:schemeClr val="bg1"/>
                    </a:solidFill>
                  </a:tcPr>
                </a:tc>
                <a:extLst>
                  <a:ext uri="{0D108BD9-81ED-4DB2-BD59-A6C34878D82A}">
                    <a16:rowId xmlns:a16="http://schemas.microsoft.com/office/drawing/2014/main" val="1945435543"/>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16. Dell</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$428.00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16. Spectrum Industries</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$1,819.00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17. Radio Design Labs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$417.00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17. Wacom</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$1,788.00</a:t>
                      </a:r>
                    </a:p>
                  </a:txBody>
                  <a:tcPr marL="119911" marR="119911" marT="59955" marB="59955" anchor="ctr">
                    <a:solidFill>
                      <a:schemeClr val="bg1"/>
                    </a:solidFill>
                  </a:tcPr>
                </a:tc>
                <a:extLst>
                  <a:ext uri="{0D108BD9-81ED-4DB2-BD59-A6C34878D82A}">
                    <a16:rowId xmlns:a16="http://schemas.microsoft.com/office/drawing/2014/main" val="67391905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18 Comprehensive Cable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$330.00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18. JBL</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$1,610.00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19. Tripp Lite</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$280.00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19. Comprehensive</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$1,556.00</a:t>
                      </a:r>
                    </a:p>
                  </a:txBody>
                  <a:tcPr marL="119911" marR="119911" marT="59955" marB="59955" anchor="ctr">
                    <a:solidFill>
                      <a:schemeClr val="bg1"/>
                    </a:solidFill>
                  </a:tcPr>
                </a:tc>
                <a:extLst>
                  <a:ext uri="{0D108BD9-81ED-4DB2-BD59-A6C34878D82A}">
                    <a16:rowId xmlns:a16="http://schemas.microsoft.com/office/drawing/2014/main" val="3185519559"/>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20. West Penn</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$152.00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20. Lumens Digital Optics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$1,245.00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21. PYLE Audio</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$71.00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21. West Penn</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$1,232.00</a:t>
                      </a:r>
                    </a:p>
                  </a:txBody>
                  <a:tcPr marL="119911" marR="119911" marT="59955" marB="59955" anchor="ctr">
                    <a:solidFill>
                      <a:schemeClr val="bg1"/>
                    </a:solidFill>
                  </a:tcPr>
                </a:tc>
                <a:extLst>
                  <a:ext uri="{0D108BD9-81ED-4DB2-BD59-A6C34878D82A}">
                    <a16:rowId xmlns:a16="http://schemas.microsoft.com/office/drawing/2014/main" val="1001986261"/>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22. Furman Sound</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$53.00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22. Crown Audio</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$1,187.00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116032811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23. C2G</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$49.00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23. Dell</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$936.00</a:t>
                      </a:r>
                    </a:p>
                  </a:txBody>
                  <a:tcPr marL="119911" marR="119911" marT="59955" marB="59955" anchor="ctr">
                    <a:solidFill>
                      <a:schemeClr val="bg1"/>
                    </a:solidFill>
                  </a:tcPr>
                </a:tc>
                <a:extLst>
                  <a:ext uri="{0D108BD9-81ED-4DB2-BD59-A6C34878D82A}">
                    <a16:rowId xmlns:a16="http://schemas.microsoft.com/office/drawing/2014/main" val="3792487169"/>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24. Videoconference Furniture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$898.00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228724306"/>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25. </a:t>
                      </a:r>
                      <a:r>
                        <a:rPr lang="en-US" sz="1300" dirty="0" err="1">
                          <a:solidFill>
                            <a:schemeClr val="tx1">
                              <a:lumMod val="85000"/>
                              <a:lumOff val="15000"/>
                            </a:schemeClr>
                          </a:solidFill>
                          <a:latin typeface="Arial" panose="020B0604020202020204" pitchFamily="34" charset="0"/>
                          <a:cs typeface="Arial" panose="020B0604020202020204" pitchFamily="34" charset="0"/>
                        </a:rPr>
                        <a:t>MooreCo</a:t>
                      </a:r>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$878.00</a:t>
                      </a:r>
                    </a:p>
                  </a:txBody>
                  <a:tcPr marL="119911" marR="119911" marT="59955" marB="59955" anchor="ctr">
                    <a:solidFill>
                      <a:schemeClr val="bg1"/>
                    </a:solidFill>
                  </a:tcPr>
                </a:tc>
                <a:extLst>
                  <a:ext uri="{0D108BD9-81ED-4DB2-BD59-A6C34878D82A}">
                    <a16:rowId xmlns:a16="http://schemas.microsoft.com/office/drawing/2014/main" val="472809373"/>
                  </a:ext>
                </a:extLst>
              </a:tr>
            </a:tbl>
          </a:graphicData>
        </a:graphic>
      </p:graphicFrame>
      <p:sp>
        <p:nvSpPr>
          <p:cNvPr id="10" name="TextBox 9">
            <a:extLst>
              <a:ext uri="{FF2B5EF4-FFF2-40B4-BE49-F238E27FC236}">
                <a16:creationId xmlns:a16="http://schemas.microsoft.com/office/drawing/2014/main" id="{290895D9-FA77-974A-A945-332FE545A5EA}"/>
              </a:ext>
            </a:extLst>
          </p:cNvPr>
          <p:cNvSpPr txBox="1"/>
          <p:nvPr/>
        </p:nvSpPr>
        <p:spPr>
          <a:xfrm>
            <a:off x="1301758" y="396992"/>
            <a:ext cx="9583073"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TOP MANUFACTURERS COMPARISON</a:t>
            </a:r>
          </a:p>
        </p:txBody>
      </p:sp>
    </p:spTree>
    <p:extLst>
      <p:ext uri="{BB962C8B-B14F-4D97-AF65-F5344CB8AC3E}">
        <p14:creationId xmlns:p14="http://schemas.microsoft.com/office/powerpoint/2010/main" val="60238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14</a:t>
            </a:fld>
            <a:endParaRPr lang="en-US" dirty="0"/>
          </a:p>
        </p:txBody>
      </p:sp>
      <p:graphicFrame>
        <p:nvGraphicFramePr>
          <p:cNvPr id="9" name="Table 8">
            <a:extLst>
              <a:ext uri="{FF2B5EF4-FFF2-40B4-BE49-F238E27FC236}">
                <a16:creationId xmlns:a16="http://schemas.microsoft.com/office/drawing/2014/main" id="{22FBA691-3922-9D4F-A2EC-FC9177AE6F04}"/>
              </a:ext>
            </a:extLst>
          </p:cNvPr>
          <p:cNvGraphicFramePr>
            <a:graphicFrameLocks noGrp="1"/>
          </p:cNvGraphicFramePr>
          <p:nvPr>
            <p:extLst>
              <p:ext uri="{D42A27DB-BD31-4B8C-83A1-F6EECF244321}">
                <p14:modId xmlns:p14="http://schemas.microsoft.com/office/powerpoint/2010/main" val="847792153"/>
              </p:ext>
            </p:extLst>
          </p:nvPr>
        </p:nvGraphicFramePr>
        <p:xfrm>
          <a:off x="766650" y="1257278"/>
          <a:ext cx="10661904" cy="2559480"/>
        </p:xfrm>
        <a:graphic>
          <a:graphicData uri="http://schemas.openxmlformats.org/drawingml/2006/table">
            <a:tbl>
              <a:tblPr firstRow="1" bandRow="1">
                <a:tableStyleId>{0505E3EF-67EA-436B-97B2-0124C06EBD24}</a:tableStyleId>
              </a:tblPr>
              <a:tblGrid>
                <a:gridCol w="2665476">
                  <a:extLst>
                    <a:ext uri="{9D8B030D-6E8A-4147-A177-3AD203B41FA5}">
                      <a16:colId xmlns:a16="http://schemas.microsoft.com/office/drawing/2014/main" val="179141436"/>
                    </a:ext>
                  </a:extLst>
                </a:gridCol>
                <a:gridCol w="2665476">
                  <a:extLst>
                    <a:ext uri="{9D8B030D-6E8A-4147-A177-3AD203B41FA5}">
                      <a16:colId xmlns:a16="http://schemas.microsoft.com/office/drawing/2014/main" val="699227051"/>
                    </a:ext>
                  </a:extLst>
                </a:gridCol>
                <a:gridCol w="2665476">
                  <a:extLst>
                    <a:ext uri="{9D8B030D-6E8A-4147-A177-3AD203B41FA5}">
                      <a16:colId xmlns:a16="http://schemas.microsoft.com/office/drawing/2014/main" val="719641730"/>
                    </a:ext>
                  </a:extLst>
                </a:gridCol>
                <a:gridCol w="2665476">
                  <a:extLst>
                    <a:ext uri="{9D8B030D-6E8A-4147-A177-3AD203B41FA5}">
                      <a16:colId xmlns:a16="http://schemas.microsoft.com/office/drawing/2014/main" val="2504303809"/>
                    </a:ext>
                  </a:extLst>
                </a:gridCol>
              </a:tblGrid>
              <a:tr h="333138">
                <a:tc gridSpan="2">
                  <a:txBody>
                    <a:bodyPr/>
                    <a:lstStyle/>
                    <a:p>
                      <a:pPr algn="l"/>
                      <a:r>
                        <a:rPr lang="en-US" sz="1400" b="0" i="0" dirty="0">
                          <a:solidFill>
                            <a:schemeClr val="bg1"/>
                          </a:solidFill>
                          <a:latin typeface="Arial" panose="020B0604020202020204" pitchFamily="34" charset="0"/>
                          <a:cs typeface="Arial" panose="020B0604020202020204" pitchFamily="34" charset="0"/>
                        </a:rPr>
                        <a:t>Comparison of Year Spend | FY2018</a:t>
                      </a:r>
                    </a:p>
                  </a:txBody>
                  <a:tcPr marL="119911" marR="119911" marT="59955" marB="59955" anchor="ctr">
                    <a:solidFill>
                      <a:srgbClr val="23498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tc gridSpan="2">
                  <a:txBody>
                    <a:bodyPr/>
                    <a:lstStyle/>
                    <a:p>
                      <a:pPr algn="l"/>
                      <a:r>
                        <a:rPr lang="en-US" sz="1400" b="0" i="0" dirty="0">
                          <a:solidFill>
                            <a:schemeClr val="bg1"/>
                          </a:solidFill>
                          <a:latin typeface="Arial" panose="020B0604020202020204" pitchFamily="34" charset="0"/>
                          <a:cs typeface="Arial" panose="020B0604020202020204" pitchFamily="34" charset="0"/>
                        </a:rPr>
                        <a:t>Comparison of Year Spend | FY2019</a:t>
                      </a:r>
                    </a:p>
                  </a:txBody>
                  <a:tcPr marL="119911" marR="119911" marT="59955" marB="59955" anchor="ctr">
                    <a:solidFill>
                      <a:srgbClr val="23498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extLst>
                  <a:ext uri="{0D108BD9-81ED-4DB2-BD59-A6C34878D82A}">
                    <a16:rowId xmlns:a16="http://schemas.microsoft.com/office/drawing/2014/main" val="34830623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Customer Name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Sales</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Customer Name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Sales</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Louisiana State University</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$98,437.41</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Louisiana State University</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$141,839.00</a:t>
                      </a:r>
                    </a:p>
                  </a:txBody>
                  <a:tcPr marL="119911" marR="119911" marT="59955" marB="59955" anchor="ctr">
                    <a:solidFill>
                      <a:schemeClr val="bg1"/>
                    </a:solidFill>
                  </a:tcPr>
                </a:tc>
                <a:extLst>
                  <a:ext uri="{0D108BD9-81ED-4DB2-BD59-A6C34878D82A}">
                    <a16:rowId xmlns:a16="http://schemas.microsoft.com/office/drawing/2014/main" val="1945435543"/>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LSU Ag/Mech</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$7,324.00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LSU Ag/Mech</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$5,472.00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LSU Health and Science Center</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$10,445.00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LSU Health and Science Center</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$187,309.00</a:t>
                      </a:r>
                    </a:p>
                  </a:txBody>
                  <a:tcPr marL="119911" marR="119911" marT="59955" marB="59955" anchor="ctr">
                    <a:solidFill>
                      <a:schemeClr val="bg1"/>
                    </a:solidFill>
                  </a:tcPr>
                </a:tc>
                <a:extLst>
                  <a:ext uri="{0D108BD9-81ED-4DB2-BD59-A6C34878D82A}">
                    <a16:rowId xmlns:a16="http://schemas.microsoft.com/office/drawing/2014/main" val="67391905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LSU Alexandria</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$57,230.00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317904">
                <a:tc>
                  <a:txBody>
                    <a:bodyPr/>
                    <a:lstStyle/>
                    <a:p>
                      <a:endParaRPr lang="en-US" sz="1300" b="1" i="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b="1" i="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3185519559"/>
                  </a:ext>
                </a:extLst>
              </a:tr>
              <a:tr h="317904">
                <a:tc>
                  <a:txBody>
                    <a:bodyPr/>
                    <a:lstStyle/>
                    <a:p>
                      <a:r>
                        <a:rPr lang="en-US" sz="1300" b="1" i="0" dirty="0">
                          <a:solidFill>
                            <a:schemeClr val="tx1">
                              <a:lumMod val="85000"/>
                              <a:lumOff val="15000"/>
                            </a:schemeClr>
                          </a:solidFill>
                          <a:latin typeface="Arial" panose="020B0604020202020204" pitchFamily="34" charset="0"/>
                          <a:cs typeface="Arial" panose="020B0604020202020204" pitchFamily="34" charset="0"/>
                        </a:rPr>
                        <a:t>TOTAL</a:t>
                      </a:r>
                    </a:p>
                  </a:txBody>
                  <a:tcPr marL="119911" marR="119911" marT="59955" marB="59955" anchor="ctr">
                    <a:solidFill>
                      <a:schemeClr val="accent6">
                        <a:lumMod val="20000"/>
                        <a:lumOff val="80000"/>
                      </a:schemeClr>
                    </a:solidFill>
                  </a:tcPr>
                </a:tc>
                <a:tc>
                  <a:txBody>
                    <a:bodyPr/>
                    <a:lstStyle/>
                    <a:p>
                      <a:r>
                        <a:rPr lang="en-US" sz="1300" b="1" i="0" dirty="0">
                          <a:solidFill>
                            <a:srgbClr val="666666"/>
                          </a:solidFill>
                          <a:latin typeface="Arial" panose="020B0604020202020204" pitchFamily="34" charset="0"/>
                          <a:cs typeface="Arial" panose="020B0604020202020204" pitchFamily="34" charset="0"/>
                        </a:rPr>
                        <a:t>$116,206.41</a:t>
                      </a:r>
                    </a:p>
                  </a:txBody>
                  <a:tcPr marL="119911" marR="119911" marT="59955" marB="59955" anchor="ctr">
                    <a:solidFill>
                      <a:schemeClr val="accent6">
                        <a:lumMod val="20000"/>
                        <a:lumOff val="80000"/>
                      </a:schemeClr>
                    </a:solidFill>
                  </a:tcPr>
                </a:tc>
                <a:tc>
                  <a:txBody>
                    <a:bodyPr/>
                    <a:lstStyle/>
                    <a:p>
                      <a:r>
                        <a:rPr lang="en-US" sz="1300" b="1" i="0" dirty="0">
                          <a:solidFill>
                            <a:schemeClr val="tx1">
                              <a:lumMod val="85000"/>
                              <a:lumOff val="15000"/>
                            </a:schemeClr>
                          </a:solidFill>
                          <a:latin typeface="Arial" panose="020B0604020202020204" pitchFamily="34" charset="0"/>
                          <a:cs typeface="Arial" panose="020B0604020202020204" pitchFamily="34" charset="0"/>
                        </a:rPr>
                        <a:t>TOTAL</a:t>
                      </a:r>
                    </a:p>
                  </a:txBody>
                  <a:tcPr marL="119911" marR="119911" marT="59955" marB="59955" anchor="ctr">
                    <a:solidFill>
                      <a:schemeClr val="accent6">
                        <a:lumMod val="20000"/>
                        <a:lumOff val="80000"/>
                      </a:schemeClr>
                    </a:solidFill>
                  </a:tcPr>
                </a:tc>
                <a:tc>
                  <a:txBody>
                    <a:bodyPr/>
                    <a:lstStyle/>
                    <a:p>
                      <a:r>
                        <a:rPr lang="en-US" sz="1300" b="1" i="0" dirty="0">
                          <a:solidFill>
                            <a:srgbClr val="666666"/>
                          </a:solidFill>
                          <a:latin typeface="Arial" panose="020B0604020202020204" pitchFamily="34" charset="0"/>
                          <a:cs typeface="Arial" panose="020B0604020202020204" pitchFamily="34" charset="0"/>
                        </a:rPr>
                        <a:t>$391,850.00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bl>
          </a:graphicData>
        </a:graphic>
      </p:graphicFrame>
      <p:sp>
        <p:nvSpPr>
          <p:cNvPr id="10" name="TextBox 9">
            <a:extLst>
              <a:ext uri="{FF2B5EF4-FFF2-40B4-BE49-F238E27FC236}">
                <a16:creationId xmlns:a16="http://schemas.microsoft.com/office/drawing/2014/main" id="{9A74910E-043C-324D-9683-50A59919B04D}"/>
              </a:ext>
            </a:extLst>
          </p:cNvPr>
          <p:cNvSpPr txBox="1"/>
          <p:nvPr/>
        </p:nvSpPr>
        <p:spPr>
          <a:xfrm>
            <a:off x="1301758" y="396992"/>
            <a:ext cx="9577622"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COMPARISON OF FY2018 AND FY2019</a:t>
            </a:r>
          </a:p>
        </p:txBody>
      </p:sp>
    </p:spTree>
    <p:extLst>
      <p:ext uri="{BB962C8B-B14F-4D97-AF65-F5344CB8AC3E}">
        <p14:creationId xmlns:p14="http://schemas.microsoft.com/office/powerpoint/2010/main" val="21468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15</a:t>
            </a:fld>
            <a:endParaRPr lang="en-US" dirty="0"/>
          </a:p>
        </p:txBody>
      </p:sp>
      <p:graphicFrame>
        <p:nvGraphicFramePr>
          <p:cNvPr id="9" name="Table 8">
            <a:extLst>
              <a:ext uri="{FF2B5EF4-FFF2-40B4-BE49-F238E27FC236}">
                <a16:creationId xmlns:a16="http://schemas.microsoft.com/office/drawing/2014/main" id="{D27FF98C-BE74-B54A-A06E-D962B0D18285}"/>
              </a:ext>
            </a:extLst>
          </p:cNvPr>
          <p:cNvGraphicFramePr>
            <a:graphicFrameLocks noGrp="1"/>
          </p:cNvGraphicFramePr>
          <p:nvPr>
            <p:extLst>
              <p:ext uri="{D42A27DB-BD31-4B8C-83A1-F6EECF244321}">
                <p14:modId xmlns:p14="http://schemas.microsoft.com/office/powerpoint/2010/main" val="3666353455"/>
              </p:ext>
            </p:extLst>
          </p:nvPr>
        </p:nvGraphicFramePr>
        <p:xfrm>
          <a:off x="766650" y="1257278"/>
          <a:ext cx="10661904" cy="1605390"/>
        </p:xfrm>
        <a:graphic>
          <a:graphicData uri="http://schemas.openxmlformats.org/drawingml/2006/table">
            <a:tbl>
              <a:tblPr firstRow="1" bandRow="1">
                <a:tableStyleId>{0505E3EF-67EA-436B-97B2-0124C06EBD24}</a:tableStyleId>
              </a:tblPr>
              <a:tblGrid>
                <a:gridCol w="5330952">
                  <a:extLst>
                    <a:ext uri="{9D8B030D-6E8A-4147-A177-3AD203B41FA5}">
                      <a16:colId xmlns:a16="http://schemas.microsoft.com/office/drawing/2014/main" val="179141436"/>
                    </a:ext>
                  </a:extLst>
                </a:gridCol>
                <a:gridCol w="5330952">
                  <a:extLst>
                    <a:ext uri="{9D8B030D-6E8A-4147-A177-3AD203B41FA5}">
                      <a16:colId xmlns:a16="http://schemas.microsoft.com/office/drawing/2014/main" val="719641730"/>
                    </a:ext>
                  </a:extLst>
                </a:gridCol>
              </a:tblGrid>
              <a:tr h="333138">
                <a:tc>
                  <a:txBody>
                    <a:bodyPr/>
                    <a:lstStyle/>
                    <a:p>
                      <a:pPr algn="l"/>
                      <a:r>
                        <a:rPr lang="en-US" sz="1400" b="0" i="0" dirty="0">
                          <a:solidFill>
                            <a:schemeClr val="bg1"/>
                          </a:solidFill>
                          <a:latin typeface="Arial" panose="020B0604020202020204" pitchFamily="34" charset="0"/>
                          <a:cs typeface="Arial" panose="020B0604020202020204" pitchFamily="34" charset="0"/>
                        </a:rPr>
                        <a:t>Savings Type</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Savings $ Amount</a:t>
                      </a:r>
                    </a:p>
                  </a:txBody>
                  <a:tcPr marL="119911" marR="119911" marT="59955" marB="59955" anchor="ctr">
                    <a:solidFill>
                      <a:srgbClr val="234985"/>
                    </a:solidFill>
                  </a:tcPr>
                </a:tc>
                <a:extLst>
                  <a:ext uri="{0D108BD9-81ED-4DB2-BD59-A6C34878D82A}">
                    <a16:rowId xmlns:a16="http://schemas.microsoft.com/office/drawing/2014/main" val="34830623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Total Spent on Equipment</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$305,079.00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Total MSRP on Equipment</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$510,614.00</a:t>
                      </a:r>
                    </a:p>
                  </a:txBody>
                  <a:tcPr marL="119911" marR="119911" marT="59955" marB="59955" anchor="ctr">
                    <a:solidFill>
                      <a:schemeClr val="bg1"/>
                    </a:solidFill>
                  </a:tcPr>
                </a:tc>
                <a:extLst>
                  <a:ext uri="{0D108BD9-81ED-4DB2-BD59-A6C34878D82A}">
                    <a16:rowId xmlns:a16="http://schemas.microsoft.com/office/drawing/2014/main" val="1945435543"/>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Total Savings over MSRP</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$205,535.00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317904">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Savings over MSRP</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40%</a:t>
                      </a:r>
                    </a:p>
                  </a:txBody>
                  <a:tcPr marL="119911" marR="119911" marT="59955" marB="59955" anchor="ctr">
                    <a:solidFill>
                      <a:schemeClr val="bg1"/>
                    </a:solidFill>
                  </a:tcPr>
                </a:tc>
                <a:extLst>
                  <a:ext uri="{0D108BD9-81ED-4DB2-BD59-A6C34878D82A}">
                    <a16:rowId xmlns:a16="http://schemas.microsoft.com/office/drawing/2014/main" val="673919057"/>
                  </a:ext>
                </a:extLst>
              </a:tr>
            </a:tbl>
          </a:graphicData>
        </a:graphic>
      </p:graphicFrame>
      <p:sp>
        <p:nvSpPr>
          <p:cNvPr id="10" name="TextBox 9">
            <a:extLst>
              <a:ext uri="{FF2B5EF4-FFF2-40B4-BE49-F238E27FC236}">
                <a16:creationId xmlns:a16="http://schemas.microsoft.com/office/drawing/2014/main" id="{C1848B51-7A7A-C149-8184-DCD24D54EC2C}"/>
              </a:ext>
            </a:extLst>
          </p:cNvPr>
          <p:cNvSpPr txBox="1"/>
          <p:nvPr/>
        </p:nvSpPr>
        <p:spPr>
          <a:xfrm>
            <a:off x="910445" y="396992"/>
            <a:ext cx="10371109"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SAVINGS ON SUPPLIES AND EQUIPMENT</a:t>
            </a:r>
          </a:p>
        </p:txBody>
      </p:sp>
    </p:spTree>
    <p:extLst>
      <p:ext uri="{BB962C8B-B14F-4D97-AF65-F5344CB8AC3E}">
        <p14:creationId xmlns:p14="http://schemas.microsoft.com/office/powerpoint/2010/main" val="360086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a:xfrm>
            <a:off x="693383" y="190681"/>
            <a:ext cx="11349460" cy="1017550"/>
          </a:xfrm>
        </p:spPr>
        <p:txBody>
          <a:bodyPr>
            <a:normAutofit/>
          </a:bodyPr>
          <a:lstStyle/>
          <a:p>
            <a:r>
              <a:rPr lang="en-US" sz="4800" dirty="0">
                <a:ea typeface="Malgun Gothic" panose="020B0503020000020004" pitchFamily="34" charset="-127"/>
              </a:rPr>
              <a:t>INSTALLATIONS SAVINGS IN DOLLARS</a:t>
            </a:r>
            <a:endParaRPr lang="en-US" sz="4800"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16</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1475453808"/>
              </p:ext>
            </p:extLst>
          </p:nvPr>
        </p:nvGraphicFramePr>
        <p:xfrm>
          <a:off x="1077936" y="1203464"/>
          <a:ext cx="10056992" cy="4680350"/>
        </p:xfrm>
        <a:graphic>
          <a:graphicData uri="http://schemas.openxmlformats.org/drawingml/2006/table">
            <a:tbl>
              <a:tblPr firstRow="1" bandRow="1">
                <a:tableStyleId>{0505E3EF-67EA-436B-97B2-0124C06EBD24}</a:tableStyleId>
              </a:tblPr>
              <a:tblGrid>
                <a:gridCol w="5028496">
                  <a:extLst>
                    <a:ext uri="{9D8B030D-6E8A-4147-A177-3AD203B41FA5}">
                      <a16:colId xmlns:a16="http://schemas.microsoft.com/office/drawing/2014/main" val="179141436"/>
                    </a:ext>
                  </a:extLst>
                </a:gridCol>
                <a:gridCol w="5028496">
                  <a:extLst>
                    <a:ext uri="{9D8B030D-6E8A-4147-A177-3AD203B41FA5}">
                      <a16:colId xmlns:a16="http://schemas.microsoft.com/office/drawing/2014/main" val="699227051"/>
                    </a:ext>
                  </a:extLst>
                </a:gridCol>
              </a:tblGrid>
              <a:tr h="314402">
                <a:tc>
                  <a:txBody>
                    <a:bodyPr/>
                    <a:lstStyle/>
                    <a:p>
                      <a:pPr algn="l"/>
                      <a:r>
                        <a:rPr lang="en-US" sz="1400" b="0" i="0" dirty="0">
                          <a:solidFill>
                            <a:schemeClr val="bg1"/>
                          </a:solidFill>
                          <a:latin typeface="Arial" panose="020B0604020202020204" pitchFamily="34" charset="0"/>
                          <a:cs typeface="Arial" panose="020B0604020202020204" pitchFamily="34" charset="0"/>
                        </a:rPr>
                        <a:t>CUSTOMER</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AMOUNT</a:t>
                      </a:r>
                    </a:p>
                  </a:txBody>
                  <a:tcPr marL="119911" marR="119911" marT="59955" marB="59955" anchor="ctr">
                    <a:solidFill>
                      <a:srgbClr val="234985"/>
                    </a:solidFill>
                  </a:tcPr>
                </a:tc>
                <a:extLst>
                  <a:ext uri="{0D108BD9-81ED-4DB2-BD59-A6C34878D82A}">
                    <a16:rowId xmlns:a16="http://schemas.microsoft.com/office/drawing/2014/main" val="348306230"/>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988541589"/>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396204223"/>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469914692"/>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1866895931"/>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rgbClr val="E2F0D9"/>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rgbClr val="E2F0D9"/>
                    </a:solidFill>
                  </a:tcPr>
                </a:tc>
                <a:extLst>
                  <a:ext uri="{0D108BD9-81ED-4DB2-BD59-A6C34878D82A}">
                    <a16:rowId xmlns:a16="http://schemas.microsoft.com/office/drawing/2014/main" val="3146508495"/>
                  </a:ext>
                </a:extLst>
              </a:tr>
              <a:tr h="434708">
                <a:tc>
                  <a:txBody>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20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2801892678"/>
                  </a:ext>
                </a:extLst>
              </a:tr>
            </a:tbl>
          </a:graphicData>
        </a:graphic>
      </p:graphicFrame>
    </p:spTree>
    <p:extLst>
      <p:ext uri="{BB962C8B-B14F-4D97-AF65-F5344CB8AC3E}">
        <p14:creationId xmlns:p14="http://schemas.microsoft.com/office/powerpoint/2010/main" val="47516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a:xfrm>
            <a:off x="693383" y="0"/>
            <a:ext cx="10320375" cy="1017550"/>
          </a:xfrm>
        </p:spPr>
        <p:txBody>
          <a:bodyPr>
            <a:normAutofit/>
          </a:bodyPr>
          <a:lstStyle/>
          <a:p>
            <a:r>
              <a:rPr lang="en-US" sz="4800" dirty="0"/>
              <a:t>PERFORMANCE METRICS</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17</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3085408169"/>
              </p:ext>
            </p:extLst>
          </p:nvPr>
        </p:nvGraphicFramePr>
        <p:xfrm>
          <a:off x="685490" y="1317123"/>
          <a:ext cx="5403218" cy="2106300"/>
        </p:xfrm>
        <a:graphic>
          <a:graphicData uri="http://schemas.openxmlformats.org/drawingml/2006/table">
            <a:tbl>
              <a:tblPr firstRow="1" bandRow="1">
                <a:tableStyleId>{0505E3EF-67EA-436B-97B2-0124C06EBD24}</a:tableStyleId>
              </a:tblPr>
              <a:tblGrid>
                <a:gridCol w="2701609">
                  <a:extLst>
                    <a:ext uri="{9D8B030D-6E8A-4147-A177-3AD203B41FA5}">
                      <a16:colId xmlns:a16="http://schemas.microsoft.com/office/drawing/2014/main" val="179141436"/>
                    </a:ext>
                  </a:extLst>
                </a:gridCol>
                <a:gridCol w="2701609">
                  <a:extLst>
                    <a:ext uri="{9D8B030D-6E8A-4147-A177-3AD203B41FA5}">
                      <a16:colId xmlns:a16="http://schemas.microsoft.com/office/drawing/2014/main" val="699227051"/>
                    </a:ext>
                  </a:extLst>
                </a:gridCol>
              </a:tblGrid>
              <a:tr h="0">
                <a:tc>
                  <a:txBody>
                    <a:bodyPr/>
                    <a:lstStyle/>
                    <a:p>
                      <a:pPr algn="l"/>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extLst>
                  <a:ext uri="{0D108BD9-81ED-4DB2-BD59-A6C34878D82A}">
                    <a16:rowId xmlns:a16="http://schemas.microsoft.com/office/drawing/2014/main" val="34830623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988541589"/>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bl>
          </a:graphicData>
        </a:graphic>
      </p:graphicFrame>
      <p:graphicFrame>
        <p:nvGraphicFramePr>
          <p:cNvPr id="10" name="Table 9">
            <a:extLst>
              <a:ext uri="{FF2B5EF4-FFF2-40B4-BE49-F238E27FC236}">
                <a16:creationId xmlns:a16="http://schemas.microsoft.com/office/drawing/2014/main" id="{A2B9BAF8-9675-4B46-9F24-92CADBCCC52C}"/>
              </a:ext>
            </a:extLst>
          </p:cNvPr>
          <p:cNvGraphicFramePr>
            <a:graphicFrameLocks noGrp="1"/>
          </p:cNvGraphicFramePr>
          <p:nvPr>
            <p:extLst>
              <p:ext uri="{D42A27DB-BD31-4B8C-83A1-F6EECF244321}">
                <p14:modId xmlns:p14="http://schemas.microsoft.com/office/powerpoint/2010/main" val="2212073259"/>
              </p:ext>
            </p:extLst>
          </p:nvPr>
        </p:nvGraphicFramePr>
        <p:xfrm>
          <a:off x="6352065" y="1309965"/>
          <a:ext cx="5403218" cy="2106300"/>
        </p:xfrm>
        <a:graphic>
          <a:graphicData uri="http://schemas.openxmlformats.org/drawingml/2006/table">
            <a:tbl>
              <a:tblPr firstRow="1" bandRow="1">
                <a:tableStyleId>{0505E3EF-67EA-436B-97B2-0124C06EBD24}</a:tableStyleId>
              </a:tblPr>
              <a:tblGrid>
                <a:gridCol w="2701609">
                  <a:extLst>
                    <a:ext uri="{9D8B030D-6E8A-4147-A177-3AD203B41FA5}">
                      <a16:colId xmlns:a16="http://schemas.microsoft.com/office/drawing/2014/main" val="179141436"/>
                    </a:ext>
                  </a:extLst>
                </a:gridCol>
                <a:gridCol w="2701609">
                  <a:extLst>
                    <a:ext uri="{9D8B030D-6E8A-4147-A177-3AD203B41FA5}">
                      <a16:colId xmlns:a16="http://schemas.microsoft.com/office/drawing/2014/main" val="699227051"/>
                    </a:ext>
                  </a:extLst>
                </a:gridCol>
              </a:tblGrid>
              <a:tr h="0">
                <a:tc>
                  <a:txBody>
                    <a:bodyPr/>
                    <a:lstStyle/>
                    <a:p>
                      <a:pPr algn="l"/>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extLst>
                  <a:ext uri="{0D108BD9-81ED-4DB2-BD59-A6C34878D82A}">
                    <a16:rowId xmlns:a16="http://schemas.microsoft.com/office/drawing/2014/main" val="34830623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988541589"/>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bl>
          </a:graphicData>
        </a:graphic>
      </p:graphicFrame>
      <p:graphicFrame>
        <p:nvGraphicFramePr>
          <p:cNvPr id="12" name="Table 11">
            <a:extLst>
              <a:ext uri="{FF2B5EF4-FFF2-40B4-BE49-F238E27FC236}">
                <a16:creationId xmlns:a16="http://schemas.microsoft.com/office/drawing/2014/main" id="{E66557BC-44BC-4362-BFA1-F335395A56AB}"/>
              </a:ext>
            </a:extLst>
          </p:cNvPr>
          <p:cNvGraphicFramePr>
            <a:graphicFrameLocks noGrp="1"/>
          </p:cNvGraphicFramePr>
          <p:nvPr>
            <p:extLst>
              <p:ext uri="{D42A27DB-BD31-4B8C-83A1-F6EECF244321}">
                <p14:modId xmlns:p14="http://schemas.microsoft.com/office/powerpoint/2010/main" val="739896284"/>
              </p:ext>
            </p:extLst>
          </p:nvPr>
        </p:nvGraphicFramePr>
        <p:xfrm>
          <a:off x="686091" y="4004560"/>
          <a:ext cx="5403218" cy="2106300"/>
        </p:xfrm>
        <a:graphic>
          <a:graphicData uri="http://schemas.openxmlformats.org/drawingml/2006/table">
            <a:tbl>
              <a:tblPr firstRow="1" bandRow="1">
                <a:tableStyleId>{0505E3EF-67EA-436B-97B2-0124C06EBD24}</a:tableStyleId>
              </a:tblPr>
              <a:tblGrid>
                <a:gridCol w="2701609">
                  <a:extLst>
                    <a:ext uri="{9D8B030D-6E8A-4147-A177-3AD203B41FA5}">
                      <a16:colId xmlns:a16="http://schemas.microsoft.com/office/drawing/2014/main" val="179141436"/>
                    </a:ext>
                  </a:extLst>
                </a:gridCol>
                <a:gridCol w="2701609">
                  <a:extLst>
                    <a:ext uri="{9D8B030D-6E8A-4147-A177-3AD203B41FA5}">
                      <a16:colId xmlns:a16="http://schemas.microsoft.com/office/drawing/2014/main" val="699227051"/>
                    </a:ext>
                  </a:extLst>
                </a:gridCol>
              </a:tblGrid>
              <a:tr h="0">
                <a:tc>
                  <a:txBody>
                    <a:bodyPr/>
                    <a:lstStyle/>
                    <a:p>
                      <a:pPr algn="l"/>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extLst>
                  <a:ext uri="{0D108BD9-81ED-4DB2-BD59-A6C34878D82A}">
                    <a16:rowId xmlns:a16="http://schemas.microsoft.com/office/drawing/2014/main" val="34830623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988541589"/>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bl>
          </a:graphicData>
        </a:graphic>
      </p:graphicFrame>
      <p:graphicFrame>
        <p:nvGraphicFramePr>
          <p:cNvPr id="13" name="Table 12">
            <a:extLst>
              <a:ext uri="{FF2B5EF4-FFF2-40B4-BE49-F238E27FC236}">
                <a16:creationId xmlns:a16="http://schemas.microsoft.com/office/drawing/2014/main" id="{FEC1DBE9-28EA-4CFD-B48F-2957705535FC}"/>
              </a:ext>
            </a:extLst>
          </p:cNvPr>
          <p:cNvGraphicFramePr>
            <a:graphicFrameLocks noGrp="1"/>
          </p:cNvGraphicFramePr>
          <p:nvPr>
            <p:extLst>
              <p:ext uri="{D42A27DB-BD31-4B8C-83A1-F6EECF244321}">
                <p14:modId xmlns:p14="http://schemas.microsoft.com/office/powerpoint/2010/main" val="1563557424"/>
              </p:ext>
            </p:extLst>
          </p:nvPr>
        </p:nvGraphicFramePr>
        <p:xfrm>
          <a:off x="6352065" y="4004560"/>
          <a:ext cx="5403218" cy="2106300"/>
        </p:xfrm>
        <a:graphic>
          <a:graphicData uri="http://schemas.openxmlformats.org/drawingml/2006/table">
            <a:tbl>
              <a:tblPr firstRow="1" bandRow="1">
                <a:tableStyleId>{0505E3EF-67EA-436B-97B2-0124C06EBD24}</a:tableStyleId>
              </a:tblPr>
              <a:tblGrid>
                <a:gridCol w="2701609">
                  <a:extLst>
                    <a:ext uri="{9D8B030D-6E8A-4147-A177-3AD203B41FA5}">
                      <a16:colId xmlns:a16="http://schemas.microsoft.com/office/drawing/2014/main" val="179141436"/>
                    </a:ext>
                  </a:extLst>
                </a:gridCol>
                <a:gridCol w="2701609">
                  <a:extLst>
                    <a:ext uri="{9D8B030D-6E8A-4147-A177-3AD203B41FA5}">
                      <a16:colId xmlns:a16="http://schemas.microsoft.com/office/drawing/2014/main" val="699227051"/>
                    </a:ext>
                  </a:extLst>
                </a:gridCol>
              </a:tblGrid>
              <a:tr h="0">
                <a:tc>
                  <a:txBody>
                    <a:bodyPr/>
                    <a:lstStyle/>
                    <a:p>
                      <a:pPr algn="l"/>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bg1"/>
                        </a:solidFill>
                        <a:latin typeface="Arial" panose="020B0604020202020204" pitchFamily="34" charset="0"/>
                        <a:cs typeface="Arial" panose="020B0604020202020204" pitchFamily="34" charset="0"/>
                      </a:endParaRPr>
                    </a:p>
                  </a:txBody>
                  <a:tcPr marL="119911" marR="119911" marT="59955" marB="59955" anchor="ctr">
                    <a:solidFill>
                      <a:srgbClr val="234985"/>
                    </a:solidFill>
                  </a:tcPr>
                </a:tc>
                <a:extLst>
                  <a:ext uri="{0D108BD9-81ED-4DB2-BD59-A6C34878D82A}">
                    <a16:rowId xmlns:a16="http://schemas.microsoft.com/office/drawing/2014/main" val="34830623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988541589"/>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0">
                <a:tc>
                  <a:txBody>
                    <a:bodyPr/>
                    <a:lstStyle/>
                    <a:p>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6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bl>
          </a:graphicData>
        </a:graphic>
      </p:graphicFrame>
      <p:sp>
        <p:nvSpPr>
          <p:cNvPr id="14" name="Title 1">
            <a:extLst>
              <a:ext uri="{FF2B5EF4-FFF2-40B4-BE49-F238E27FC236}">
                <a16:creationId xmlns:a16="http://schemas.microsoft.com/office/drawing/2014/main" id="{C2C4D8CA-7919-4D30-9BB4-4FA326E5F30E}"/>
              </a:ext>
            </a:extLst>
          </p:cNvPr>
          <p:cNvSpPr txBox="1">
            <a:spLocks/>
          </p:cNvSpPr>
          <p:nvPr/>
        </p:nvSpPr>
        <p:spPr>
          <a:xfrm>
            <a:off x="730293" y="3625284"/>
            <a:ext cx="5215744" cy="442496"/>
          </a:xfrm>
          <a:prstGeom prst="rect">
            <a:avLst/>
          </a:prstGeom>
        </p:spPr>
        <p:txBody>
          <a:bodyPr vert="horz" lIns="0" tIns="45720" rIns="0" bIns="45720" rtlCol="0" anchor="b">
            <a:normAutofit lnSpcReduction="10000"/>
          </a:bodyPr>
          <a:lstStyle>
            <a:lvl1pPr algn="l" defTabSz="914400" rtl="0" eaLnBrk="1" latinLnBrk="0" hangingPunct="1">
              <a:lnSpc>
                <a:spcPct val="90000"/>
              </a:lnSpc>
              <a:spcBef>
                <a:spcPct val="0"/>
              </a:spcBef>
              <a:buNone/>
              <a:defRPr sz="6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2800" dirty="0"/>
              <a:t>C.</a:t>
            </a:r>
          </a:p>
        </p:txBody>
      </p:sp>
      <p:sp>
        <p:nvSpPr>
          <p:cNvPr id="15" name="Title 1">
            <a:extLst>
              <a:ext uri="{FF2B5EF4-FFF2-40B4-BE49-F238E27FC236}">
                <a16:creationId xmlns:a16="http://schemas.microsoft.com/office/drawing/2014/main" id="{3675EBD9-6070-48F6-82AE-9FC5FD33AD54}"/>
              </a:ext>
            </a:extLst>
          </p:cNvPr>
          <p:cNvSpPr txBox="1">
            <a:spLocks/>
          </p:cNvSpPr>
          <p:nvPr/>
        </p:nvSpPr>
        <p:spPr>
          <a:xfrm>
            <a:off x="693383" y="960293"/>
            <a:ext cx="5215744" cy="442496"/>
          </a:xfrm>
          <a:prstGeom prst="rect">
            <a:avLst/>
          </a:prstGeom>
        </p:spPr>
        <p:txBody>
          <a:bodyPr vert="horz" lIns="0" tIns="45720" rIns="0" bIns="45720" rtlCol="0" anchor="b">
            <a:normAutofit lnSpcReduction="10000"/>
          </a:bodyPr>
          <a:lstStyle>
            <a:lvl1pPr algn="l" defTabSz="914400" rtl="0" eaLnBrk="1" latinLnBrk="0" hangingPunct="1">
              <a:lnSpc>
                <a:spcPct val="90000"/>
              </a:lnSpc>
              <a:spcBef>
                <a:spcPct val="0"/>
              </a:spcBef>
              <a:buNone/>
              <a:defRPr sz="6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2800" dirty="0"/>
              <a:t>A.</a:t>
            </a:r>
          </a:p>
        </p:txBody>
      </p:sp>
      <p:sp>
        <p:nvSpPr>
          <p:cNvPr id="16" name="Title 1">
            <a:extLst>
              <a:ext uri="{FF2B5EF4-FFF2-40B4-BE49-F238E27FC236}">
                <a16:creationId xmlns:a16="http://schemas.microsoft.com/office/drawing/2014/main" id="{148E35BB-220F-4484-9F9F-79D2ECF98698}"/>
              </a:ext>
            </a:extLst>
          </p:cNvPr>
          <p:cNvSpPr txBox="1">
            <a:spLocks/>
          </p:cNvSpPr>
          <p:nvPr/>
        </p:nvSpPr>
        <p:spPr>
          <a:xfrm>
            <a:off x="6359357" y="972113"/>
            <a:ext cx="5215744" cy="442496"/>
          </a:xfrm>
          <a:prstGeom prst="rect">
            <a:avLst/>
          </a:prstGeom>
        </p:spPr>
        <p:txBody>
          <a:bodyPr vert="horz" lIns="0" tIns="45720" rIns="0" bIns="45720" rtlCol="0" anchor="b">
            <a:normAutofit lnSpcReduction="10000"/>
          </a:bodyPr>
          <a:lstStyle>
            <a:lvl1pPr algn="l" defTabSz="914400" rtl="0" eaLnBrk="1" latinLnBrk="0" hangingPunct="1">
              <a:lnSpc>
                <a:spcPct val="90000"/>
              </a:lnSpc>
              <a:spcBef>
                <a:spcPct val="0"/>
              </a:spcBef>
              <a:buNone/>
              <a:defRPr sz="6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2800" dirty="0"/>
              <a:t>B.</a:t>
            </a:r>
          </a:p>
        </p:txBody>
      </p:sp>
      <p:sp>
        <p:nvSpPr>
          <p:cNvPr id="17" name="Title 1">
            <a:extLst>
              <a:ext uri="{FF2B5EF4-FFF2-40B4-BE49-F238E27FC236}">
                <a16:creationId xmlns:a16="http://schemas.microsoft.com/office/drawing/2014/main" id="{686FBEEB-009C-4527-BDE0-82444F4C8197}"/>
              </a:ext>
            </a:extLst>
          </p:cNvPr>
          <p:cNvSpPr txBox="1">
            <a:spLocks/>
          </p:cNvSpPr>
          <p:nvPr/>
        </p:nvSpPr>
        <p:spPr>
          <a:xfrm>
            <a:off x="6359357" y="3659550"/>
            <a:ext cx="5215744" cy="442496"/>
          </a:xfrm>
          <a:prstGeom prst="rect">
            <a:avLst/>
          </a:prstGeom>
        </p:spPr>
        <p:txBody>
          <a:bodyPr vert="horz" lIns="0" tIns="45720" rIns="0" bIns="45720" rtlCol="0" anchor="b">
            <a:normAutofit lnSpcReduction="10000"/>
          </a:bodyPr>
          <a:lstStyle>
            <a:lvl1pPr algn="l" defTabSz="914400" rtl="0" eaLnBrk="1" latinLnBrk="0" hangingPunct="1">
              <a:lnSpc>
                <a:spcPct val="90000"/>
              </a:lnSpc>
              <a:spcBef>
                <a:spcPct val="0"/>
              </a:spcBef>
              <a:buNone/>
              <a:defRPr sz="6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2800" dirty="0"/>
              <a:t>D.</a:t>
            </a:r>
          </a:p>
        </p:txBody>
      </p:sp>
    </p:spTree>
    <p:extLst>
      <p:ext uri="{BB962C8B-B14F-4D97-AF65-F5344CB8AC3E}">
        <p14:creationId xmlns:p14="http://schemas.microsoft.com/office/powerpoint/2010/main" val="32799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fontScale="90000"/>
          </a:bodyPr>
          <a:lstStyle/>
          <a:p>
            <a:r>
              <a:rPr lang="en-US" sz="4800" dirty="0"/>
              <a:t>GREEN PRODUCTS &amp; COMPONENTS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18</a:t>
            </a:fld>
            <a:endParaRPr lang="en-US" dirty="0"/>
          </a:p>
        </p:txBody>
      </p:sp>
    </p:spTree>
    <p:extLst>
      <p:ext uri="{BB962C8B-B14F-4D97-AF65-F5344CB8AC3E}">
        <p14:creationId xmlns:p14="http://schemas.microsoft.com/office/powerpoint/2010/main" val="21102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a:t>DIVERSE BUSINESS REPORTING</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19</a:t>
            </a:fld>
            <a:endParaRPr lang="en-US" dirty="0"/>
          </a:p>
        </p:txBody>
      </p:sp>
    </p:spTree>
    <p:extLst>
      <p:ext uri="{BB962C8B-B14F-4D97-AF65-F5344CB8AC3E}">
        <p14:creationId xmlns:p14="http://schemas.microsoft.com/office/powerpoint/2010/main" val="186170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28D2E64-BA82-43FA-BDEA-41283AB2D69E}"/>
              </a:ext>
            </a:extLst>
          </p:cNvPr>
          <p:cNvSpPr>
            <a:spLocks noGrp="1"/>
          </p:cNvSpPr>
          <p:nvPr>
            <p:ph type="title"/>
          </p:nvPr>
        </p:nvSpPr>
        <p:spPr/>
        <p:txBody>
          <a:bodyPr/>
          <a:lstStyle/>
          <a:p>
            <a:r>
              <a:rPr lang="en-US" dirty="0"/>
              <a:t>Agenda</a:t>
            </a:r>
          </a:p>
        </p:txBody>
      </p:sp>
      <p:sp>
        <p:nvSpPr>
          <p:cNvPr id="12" name="Text Placeholder 11">
            <a:extLst>
              <a:ext uri="{FF2B5EF4-FFF2-40B4-BE49-F238E27FC236}">
                <a16:creationId xmlns:a16="http://schemas.microsoft.com/office/drawing/2014/main" id="{0A2B0164-33EF-4DA1-A968-8F05ED8A49DE}"/>
              </a:ext>
            </a:extLst>
          </p:cNvPr>
          <p:cNvSpPr>
            <a:spLocks noGrp="1"/>
          </p:cNvSpPr>
          <p:nvPr>
            <p:ph type="body" idx="1"/>
          </p:nvPr>
        </p:nvSpPr>
        <p:spPr/>
        <p:txBody>
          <a:bodyPr/>
          <a:lstStyle/>
          <a:p>
            <a:r>
              <a:rPr lang="en-US" dirty="0">
                <a:solidFill>
                  <a:srgbClr val="666666"/>
                </a:solidFill>
              </a:rPr>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a:t>
            </a:fld>
            <a:endParaRPr lang="en-US" dirty="0"/>
          </a:p>
        </p:txBody>
      </p:sp>
    </p:spTree>
    <p:extLst>
      <p:ext uri="{BB962C8B-B14F-4D97-AF65-F5344CB8AC3E}">
        <p14:creationId xmlns:p14="http://schemas.microsoft.com/office/powerpoint/2010/main" val="51977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fontScale="90000"/>
          </a:bodyPr>
          <a:lstStyle/>
          <a:p>
            <a:r>
              <a:rPr lang="en-US" sz="4800" dirty="0"/>
              <a:t>VALUE ADDED BENEFITS &amp; SAVINGS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20</a:t>
            </a:fld>
            <a:endParaRPr lang="en-US" dirty="0"/>
          </a:p>
        </p:txBody>
      </p:sp>
    </p:spTree>
    <p:extLst>
      <p:ext uri="{BB962C8B-B14F-4D97-AF65-F5344CB8AC3E}">
        <p14:creationId xmlns:p14="http://schemas.microsoft.com/office/powerpoint/2010/main" val="254449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a:t>TRAINING EVENTS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21</a:t>
            </a:fld>
            <a:endParaRPr lang="en-US" dirty="0"/>
          </a:p>
        </p:txBody>
      </p:sp>
    </p:spTree>
    <p:extLst>
      <p:ext uri="{BB962C8B-B14F-4D97-AF65-F5344CB8AC3E}">
        <p14:creationId xmlns:p14="http://schemas.microsoft.com/office/powerpoint/2010/main" val="4117340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a:t>CREDITS/SAMPLES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a:xfrm>
            <a:off x="838200" y="1290419"/>
            <a:ext cx="10515600" cy="758876"/>
          </a:xfrm>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22</a:t>
            </a:fld>
            <a:endParaRPr lang="en-US" dirty="0"/>
          </a:p>
        </p:txBody>
      </p:sp>
      <p:sp>
        <p:nvSpPr>
          <p:cNvPr id="7" name="Title 1">
            <a:extLst>
              <a:ext uri="{FF2B5EF4-FFF2-40B4-BE49-F238E27FC236}">
                <a16:creationId xmlns:a16="http://schemas.microsoft.com/office/drawing/2014/main" id="{DBBAC1ED-06D5-4509-977B-A475137299CA}"/>
              </a:ext>
            </a:extLst>
          </p:cNvPr>
          <p:cNvSpPr txBox="1">
            <a:spLocks/>
          </p:cNvSpPr>
          <p:nvPr/>
        </p:nvSpPr>
        <p:spPr>
          <a:xfrm>
            <a:off x="1524000" y="1893022"/>
            <a:ext cx="9489758" cy="1017550"/>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6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4400" dirty="0"/>
              <a:t>SUPPLIER EXPO’S</a:t>
            </a:r>
          </a:p>
        </p:txBody>
      </p:sp>
      <p:sp>
        <p:nvSpPr>
          <p:cNvPr id="8" name="Text Placeholder 5">
            <a:extLst>
              <a:ext uri="{FF2B5EF4-FFF2-40B4-BE49-F238E27FC236}">
                <a16:creationId xmlns:a16="http://schemas.microsoft.com/office/drawing/2014/main" id="{AB10FA35-8F12-4604-81C2-C5A36FCF08F1}"/>
              </a:ext>
            </a:extLst>
          </p:cNvPr>
          <p:cNvSpPr txBox="1">
            <a:spLocks/>
          </p:cNvSpPr>
          <p:nvPr/>
        </p:nvSpPr>
        <p:spPr>
          <a:xfrm>
            <a:off x="1478604" y="2992760"/>
            <a:ext cx="9875196" cy="758876"/>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24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tabLst/>
              <a:defRPr sz="20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tabLst/>
              <a:defRPr sz="18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tabLst/>
              <a:defRPr sz="16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tabLst/>
              <a:defRPr sz="16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a:t>Type Here</a:t>
            </a:r>
            <a:endParaRPr lang="en-US" dirty="0"/>
          </a:p>
        </p:txBody>
      </p:sp>
    </p:spTree>
    <p:extLst>
      <p:ext uri="{BB962C8B-B14F-4D97-AF65-F5344CB8AC3E}">
        <p14:creationId xmlns:p14="http://schemas.microsoft.com/office/powerpoint/2010/main" val="261877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1BDC-42AD-4E12-A637-E7ECEBD21677}"/>
              </a:ext>
            </a:extLst>
          </p:cNvPr>
          <p:cNvSpPr>
            <a:spLocks noGrp="1"/>
          </p:cNvSpPr>
          <p:nvPr>
            <p:ph type="title"/>
          </p:nvPr>
        </p:nvSpPr>
        <p:spPr>
          <a:xfrm>
            <a:off x="693384" y="190681"/>
            <a:ext cx="11563468" cy="1017550"/>
          </a:xfrm>
        </p:spPr>
        <p:txBody>
          <a:bodyPr>
            <a:noAutofit/>
          </a:bodyPr>
          <a:lstStyle/>
          <a:p>
            <a:r>
              <a:rPr lang="en-US" sz="4400" dirty="0" err="1">
                <a:ea typeface="Malgun Gothic" panose="020B0503020000020004" pitchFamily="34" charset="-127"/>
              </a:rPr>
              <a:t>HOWARDedu</a:t>
            </a:r>
            <a:r>
              <a:rPr lang="en-US" sz="4400" dirty="0">
                <a:ea typeface="Malgun Gothic" panose="020B0503020000020004" pitchFamily="34" charset="-127"/>
              </a:rPr>
              <a:t>/LSU PROJECTS - ORDERED</a:t>
            </a:r>
            <a:endParaRPr lang="en-US" sz="4400"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23</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3591017972"/>
              </p:ext>
            </p:extLst>
          </p:nvPr>
        </p:nvGraphicFramePr>
        <p:xfrm>
          <a:off x="772642" y="1426072"/>
          <a:ext cx="10661904" cy="4149630"/>
        </p:xfrm>
        <a:graphic>
          <a:graphicData uri="http://schemas.openxmlformats.org/drawingml/2006/table">
            <a:tbl>
              <a:tblPr firstRow="1" bandRow="1">
                <a:tableStyleId>{0505E3EF-67EA-436B-97B2-0124C06EBD24}</a:tableStyleId>
              </a:tblPr>
              <a:tblGrid>
                <a:gridCol w="2665476">
                  <a:extLst>
                    <a:ext uri="{9D8B030D-6E8A-4147-A177-3AD203B41FA5}">
                      <a16:colId xmlns:a16="http://schemas.microsoft.com/office/drawing/2014/main" val="179141436"/>
                    </a:ext>
                  </a:extLst>
                </a:gridCol>
                <a:gridCol w="2665476">
                  <a:extLst>
                    <a:ext uri="{9D8B030D-6E8A-4147-A177-3AD203B41FA5}">
                      <a16:colId xmlns:a16="http://schemas.microsoft.com/office/drawing/2014/main" val="699227051"/>
                    </a:ext>
                  </a:extLst>
                </a:gridCol>
                <a:gridCol w="2665476">
                  <a:extLst>
                    <a:ext uri="{9D8B030D-6E8A-4147-A177-3AD203B41FA5}">
                      <a16:colId xmlns:a16="http://schemas.microsoft.com/office/drawing/2014/main" val="719641730"/>
                    </a:ext>
                  </a:extLst>
                </a:gridCol>
                <a:gridCol w="2665476">
                  <a:extLst>
                    <a:ext uri="{9D8B030D-6E8A-4147-A177-3AD203B41FA5}">
                      <a16:colId xmlns:a16="http://schemas.microsoft.com/office/drawing/2014/main" val="2504303809"/>
                    </a:ext>
                  </a:extLst>
                </a:gridCol>
              </a:tblGrid>
              <a:tr h="333138">
                <a:tc>
                  <a:txBody>
                    <a:bodyPr/>
                    <a:lstStyle/>
                    <a:p>
                      <a:pPr algn="l"/>
                      <a:r>
                        <a:rPr lang="en-US" sz="1400" b="0" i="0" dirty="0">
                          <a:solidFill>
                            <a:schemeClr val="bg1"/>
                          </a:solidFill>
                          <a:latin typeface="Arial" panose="020B0604020202020204" pitchFamily="34" charset="0"/>
                          <a:cs typeface="Arial" panose="020B0604020202020204" pitchFamily="34" charset="0"/>
                        </a:rPr>
                        <a:t>ORDER NUMBER</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CUSTOMER NAME</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ORDER DATE</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PROJECT NAME</a:t>
                      </a:r>
                    </a:p>
                  </a:txBody>
                  <a:tcPr marL="119911" marR="119911" marT="59955" marB="59955" anchor="ctr">
                    <a:solidFill>
                      <a:srgbClr val="234985"/>
                    </a:solidFill>
                  </a:tcPr>
                </a:tc>
                <a:extLst>
                  <a:ext uri="{0D108BD9-81ED-4DB2-BD59-A6C34878D82A}">
                    <a16:rowId xmlns:a16="http://schemas.microsoft.com/office/drawing/2014/main" val="348306230"/>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1945435543"/>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3185519559"/>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1001986261"/>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116032811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3792487169"/>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280808373"/>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2168908199"/>
                  </a:ext>
                </a:extLst>
              </a:tr>
            </a:tbl>
          </a:graphicData>
        </a:graphic>
      </p:graphicFrame>
    </p:spTree>
    <p:extLst>
      <p:ext uri="{BB962C8B-B14F-4D97-AF65-F5344CB8AC3E}">
        <p14:creationId xmlns:p14="http://schemas.microsoft.com/office/powerpoint/2010/main" val="366661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1BDC-42AD-4E12-A637-E7ECEBD21677}"/>
              </a:ext>
            </a:extLst>
          </p:cNvPr>
          <p:cNvSpPr>
            <a:spLocks noGrp="1"/>
          </p:cNvSpPr>
          <p:nvPr>
            <p:ph type="title"/>
          </p:nvPr>
        </p:nvSpPr>
        <p:spPr>
          <a:xfrm>
            <a:off x="693384" y="190681"/>
            <a:ext cx="11563468" cy="1017550"/>
          </a:xfrm>
        </p:spPr>
        <p:txBody>
          <a:bodyPr>
            <a:noAutofit/>
          </a:bodyPr>
          <a:lstStyle/>
          <a:p>
            <a:r>
              <a:rPr lang="en-US" sz="4400" dirty="0" err="1">
                <a:ea typeface="Malgun Gothic" panose="020B0503020000020004" pitchFamily="34" charset="-127"/>
              </a:rPr>
              <a:t>HOWARDedu</a:t>
            </a:r>
            <a:r>
              <a:rPr lang="en-US" sz="4400" dirty="0">
                <a:ea typeface="Malgun Gothic" panose="020B0503020000020004" pitchFamily="34" charset="-127"/>
              </a:rPr>
              <a:t>/LSU PROJECTS - QUOTED</a:t>
            </a:r>
            <a:endParaRPr lang="en-US" sz="4400"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24</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nvGraphicFramePr>
        <p:xfrm>
          <a:off x="772642" y="1426072"/>
          <a:ext cx="10661904" cy="4149630"/>
        </p:xfrm>
        <a:graphic>
          <a:graphicData uri="http://schemas.openxmlformats.org/drawingml/2006/table">
            <a:tbl>
              <a:tblPr firstRow="1" bandRow="1">
                <a:tableStyleId>{0505E3EF-67EA-436B-97B2-0124C06EBD24}</a:tableStyleId>
              </a:tblPr>
              <a:tblGrid>
                <a:gridCol w="2665476">
                  <a:extLst>
                    <a:ext uri="{9D8B030D-6E8A-4147-A177-3AD203B41FA5}">
                      <a16:colId xmlns:a16="http://schemas.microsoft.com/office/drawing/2014/main" val="179141436"/>
                    </a:ext>
                  </a:extLst>
                </a:gridCol>
                <a:gridCol w="2665476">
                  <a:extLst>
                    <a:ext uri="{9D8B030D-6E8A-4147-A177-3AD203B41FA5}">
                      <a16:colId xmlns:a16="http://schemas.microsoft.com/office/drawing/2014/main" val="699227051"/>
                    </a:ext>
                  </a:extLst>
                </a:gridCol>
                <a:gridCol w="2665476">
                  <a:extLst>
                    <a:ext uri="{9D8B030D-6E8A-4147-A177-3AD203B41FA5}">
                      <a16:colId xmlns:a16="http://schemas.microsoft.com/office/drawing/2014/main" val="719641730"/>
                    </a:ext>
                  </a:extLst>
                </a:gridCol>
                <a:gridCol w="2665476">
                  <a:extLst>
                    <a:ext uri="{9D8B030D-6E8A-4147-A177-3AD203B41FA5}">
                      <a16:colId xmlns:a16="http://schemas.microsoft.com/office/drawing/2014/main" val="2504303809"/>
                    </a:ext>
                  </a:extLst>
                </a:gridCol>
              </a:tblGrid>
              <a:tr h="333138">
                <a:tc>
                  <a:txBody>
                    <a:bodyPr/>
                    <a:lstStyle/>
                    <a:p>
                      <a:pPr algn="l"/>
                      <a:r>
                        <a:rPr lang="en-US" sz="1400" b="0" i="0" dirty="0">
                          <a:solidFill>
                            <a:schemeClr val="bg1"/>
                          </a:solidFill>
                          <a:latin typeface="Arial" panose="020B0604020202020204" pitchFamily="34" charset="0"/>
                          <a:cs typeface="Arial" panose="020B0604020202020204" pitchFamily="34" charset="0"/>
                        </a:rPr>
                        <a:t>ORDER NUMBER</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CUSTOMER NAME</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ORDER DATE</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PROJECT NAME</a:t>
                      </a:r>
                    </a:p>
                  </a:txBody>
                  <a:tcPr marL="119911" marR="119911" marT="59955" marB="59955" anchor="ctr">
                    <a:solidFill>
                      <a:srgbClr val="234985"/>
                    </a:solidFill>
                  </a:tcPr>
                </a:tc>
                <a:extLst>
                  <a:ext uri="{0D108BD9-81ED-4DB2-BD59-A6C34878D82A}">
                    <a16:rowId xmlns:a16="http://schemas.microsoft.com/office/drawing/2014/main" val="348306230"/>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1945435543"/>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67391905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3185519559"/>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1001986261"/>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1160328117"/>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3792487169"/>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280808373"/>
                  </a:ext>
                </a:extLst>
              </a:tr>
              <a:tr h="317904">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chemeClr val="tx1">
                            <a:lumMod val="85000"/>
                            <a:lumOff val="15000"/>
                          </a:schemeClr>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tc>
                  <a:txBody>
                    <a:bodyPr/>
                    <a:lstStyle/>
                    <a:p>
                      <a:endParaRPr lang="en-US" sz="1300" dirty="0">
                        <a:solidFill>
                          <a:srgbClr val="666666"/>
                        </a:solidFill>
                        <a:latin typeface="Arial" panose="020B0604020202020204" pitchFamily="34" charset="0"/>
                        <a:cs typeface="Arial" panose="020B0604020202020204" pitchFamily="34" charset="0"/>
                      </a:endParaRPr>
                    </a:p>
                  </a:txBody>
                  <a:tcPr marL="119911" marR="119911" marT="59955" marB="59955" anchor="ctr">
                    <a:solidFill>
                      <a:schemeClr val="bg1"/>
                    </a:solidFill>
                  </a:tcPr>
                </a:tc>
                <a:extLst>
                  <a:ext uri="{0D108BD9-81ED-4DB2-BD59-A6C34878D82A}">
                    <a16:rowId xmlns:a16="http://schemas.microsoft.com/office/drawing/2014/main" val="2168908199"/>
                  </a:ext>
                </a:extLst>
              </a:tr>
            </a:tbl>
          </a:graphicData>
        </a:graphic>
      </p:graphicFrame>
    </p:spTree>
    <p:extLst>
      <p:ext uri="{BB962C8B-B14F-4D97-AF65-F5344CB8AC3E}">
        <p14:creationId xmlns:p14="http://schemas.microsoft.com/office/powerpoint/2010/main" val="38529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a:t>BUSINESS BARRIERS/ISSUES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25</a:t>
            </a:fld>
            <a:endParaRPr lang="en-US" dirty="0"/>
          </a:p>
        </p:txBody>
      </p:sp>
    </p:spTree>
    <p:extLst>
      <p:ext uri="{BB962C8B-B14F-4D97-AF65-F5344CB8AC3E}">
        <p14:creationId xmlns:p14="http://schemas.microsoft.com/office/powerpoint/2010/main" val="288815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err="1"/>
              <a:t>HOWARDedu</a:t>
            </a:r>
            <a:r>
              <a:rPr lang="en-US" sz="4800" dirty="0"/>
              <a:t> CAPABILITIES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26</a:t>
            </a:fld>
            <a:endParaRPr lang="en-US" dirty="0"/>
          </a:p>
        </p:txBody>
      </p:sp>
    </p:spTree>
    <p:extLst>
      <p:ext uri="{BB962C8B-B14F-4D97-AF65-F5344CB8AC3E}">
        <p14:creationId xmlns:p14="http://schemas.microsoft.com/office/powerpoint/2010/main" val="1894663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a:t>INDUSTRY BEST PRACTICES</a:t>
            </a:r>
          </a:p>
        </p:txBody>
      </p:sp>
      <p:sp>
        <p:nvSpPr>
          <p:cNvPr id="6" name="Text Placeholder 5">
            <a:extLst>
              <a:ext uri="{FF2B5EF4-FFF2-40B4-BE49-F238E27FC236}">
                <a16:creationId xmlns:a16="http://schemas.microsoft.com/office/drawing/2014/main" id="{EDB20221-DE4E-4B36-8084-483FE9EBA38D}"/>
              </a:ext>
            </a:extLst>
          </p:cNvPr>
          <p:cNvSpPr>
            <a:spLocks noGrp="1"/>
          </p:cNvSpPr>
          <p:nvPr>
            <p:ph type="body" idx="1"/>
          </p:nvPr>
        </p:nvSpPr>
        <p:spPr/>
        <p:txBody>
          <a:bodyPr/>
          <a:lstStyle/>
          <a:p>
            <a:pPr marL="342900" indent="-342900">
              <a:buFont typeface="Arial" panose="020B0604020202020204" pitchFamily="34" charset="0"/>
              <a:buChar char="•"/>
            </a:pPr>
            <a:r>
              <a:rPr lang="en-US" dirty="0"/>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27</a:t>
            </a:fld>
            <a:endParaRPr lang="en-US" dirty="0"/>
          </a:p>
        </p:txBody>
      </p:sp>
    </p:spTree>
    <p:extLst>
      <p:ext uri="{BB962C8B-B14F-4D97-AF65-F5344CB8AC3E}">
        <p14:creationId xmlns:p14="http://schemas.microsoft.com/office/powerpoint/2010/main" val="3378695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DB20221-DE4E-4B36-8084-483FE9EBA38D}"/>
              </a:ext>
            </a:extLst>
          </p:cNvPr>
          <p:cNvSpPr>
            <a:spLocks noGrp="1"/>
          </p:cNvSpPr>
          <p:nvPr>
            <p:ph type="subTitle" idx="1"/>
          </p:nvPr>
        </p:nvSpPr>
        <p:spPr>
          <a:xfrm>
            <a:off x="6848272" y="3428783"/>
            <a:ext cx="635476" cy="565701"/>
          </a:xfrm>
        </p:spPr>
        <p:txBody>
          <a:bodyPr/>
          <a:lstStyle/>
          <a:p>
            <a:r>
              <a:rPr lang="en-US" dirty="0"/>
              <a:t>and </a:t>
            </a:r>
          </a:p>
        </p:txBody>
      </p:sp>
      <p:sp>
        <p:nvSpPr>
          <p:cNvPr id="2" name="Title 1">
            <a:extLst>
              <a:ext uri="{FF2B5EF4-FFF2-40B4-BE49-F238E27FC236}">
                <a16:creationId xmlns:a16="http://schemas.microsoft.com/office/drawing/2014/main" id="{C7116019-F543-4F8A-8C7B-BFE7CA7525DC}"/>
              </a:ext>
            </a:extLst>
          </p:cNvPr>
          <p:cNvSpPr>
            <a:spLocks noGrp="1"/>
          </p:cNvSpPr>
          <p:nvPr>
            <p:ph type="title"/>
          </p:nvPr>
        </p:nvSpPr>
        <p:spPr/>
        <p:txBody>
          <a:bodyPr>
            <a:normAutofit/>
          </a:bodyPr>
          <a:lstStyle/>
          <a:p>
            <a:r>
              <a:rPr lang="en-US" sz="4800" dirty="0"/>
              <a:t>THANK YOU</a:t>
            </a:r>
          </a:p>
        </p:txBody>
      </p:sp>
      <p:pic>
        <p:nvPicPr>
          <p:cNvPr id="7" name="Picture 6">
            <a:extLst>
              <a:ext uri="{FF2B5EF4-FFF2-40B4-BE49-F238E27FC236}">
                <a16:creationId xmlns:a16="http://schemas.microsoft.com/office/drawing/2014/main" id="{36A3ECC0-0DE1-491C-A251-89DAD0B0FFD0}"/>
              </a:ext>
            </a:extLst>
          </p:cNvPr>
          <p:cNvPicPr>
            <a:picLocks noChangeAspect="1"/>
          </p:cNvPicPr>
          <p:nvPr/>
        </p:nvPicPr>
        <p:blipFill rotWithShape="1">
          <a:blip r:embed="rId3"/>
          <a:srcRect t="30221" b="31059"/>
          <a:stretch/>
        </p:blipFill>
        <p:spPr>
          <a:xfrm>
            <a:off x="7483748" y="3442978"/>
            <a:ext cx="1424377" cy="551506"/>
          </a:xfrm>
          <a:prstGeom prst="rect">
            <a:avLst/>
          </a:prstGeom>
        </p:spPr>
      </p:pic>
      <p:pic>
        <p:nvPicPr>
          <p:cNvPr id="9" name="Picture 8">
            <a:extLst>
              <a:ext uri="{FF2B5EF4-FFF2-40B4-BE49-F238E27FC236}">
                <a16:creationId xmlns:a16="http://schemas.microsoft.com/office/drawing/2014/main" id="{C6503D9E-D682-4316-AEC8-37BD77DC0F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991" b="27917" l="25130" r="39479">
                        <a14:foregroundMark x1="28854" y1="24398" x2="28854" y2="24398"/>
                        <a14:foregroundMark x1="29427" y1="24444" x2="29427" y2="24444"/>
                        <a14:foregroundMark x1="29427" y1="24444" x2="29427" y2="24444"/>
                        <a14:foregroundMark x1="29141" y1="24120" x2="28958" y2="24120"/>
                        <a14:foregroundMark x1="29714" y1="23704" x2="29714" y2="23704"/>
                        <a14:foregroundMark x1="28385" y1="24306" x2="28464" y2="23889"/>
                        <a14:foregroundMark x1="29661" y1="25324" x2="30000" y2="25463"/>
                        <a14:foregroundMark x1="30885" y1="24306" x2="30911" y2="24583"/>
                        <a14:foregroundMark x1="32917" y1="23843" x2="32969" y2="24259"/>
                        <a14:foregroundMark x1="34010" y1="24120" x2="33906" y2="24259"/>
                        <a14:foregroundMark x1="35417" y1="24954" x2="35417" y2="24954"/>
                        <a14:foregroundMark x1="35417" y1="24954" x2="35260" y2="25093"/>
                        <a14:foregroundMark x1="33620" y1="24769" x2="33620" y2="24074"/>
                        <a14:foregroundMark x1="31771" y1="24259" x2="31719" y2="24722"/>
                        <a14:foregroundMark x1="38177" y1="23981" x2="38177" y2="24120"/>
                        <a14:foregroundMark x1="38698" y1="24954" x2="38698" y2="24722"/>
                        <a14:foregroundMark x1="38698" y1="24722" x2="38698" y2="24444"/>
                        <a14:foregroundMark x1="38255" y1="24444" x2="38255" y2="23935"/>
                        <a14:foregroundMark x1="32943" y1="24954" x2="32943" y2="24954"/>
                        <a14:foregroundMark x1="32943" y1="24954" x2="32943" y2="24954"/>
                        <a14:foregroundMark x1="36875" y1="24722" x2="36875" y2="24722"/>
                        <a14:foregroundMark x1="36875" y1="24722" x2="36875" y2="24722"/>
                        <a14:foregroundMark x1="35443" y1="23611" x2="35443" y2="23611"/>
                        <a14:foregroundMark x1="36563" y1="25556" x2="36536" y2="25509"/>
                        <a14:foregroundMark x1="36354" y1="24676" x2="36641" y2="24676"/>
                        <a14:foregroundMark x1="36797" y1="23889" x2="36849" y2="24028"/>
                        <a14:foregroundMark x1="39453" y1="25000" x2="39479" y2="24537"/>
                        <a14:foregroundMark x1="38281" y1="24954" x2="38281" y2="25509"/>
                        <a14:foregroundMark x1="37526" y1="25463" x2="37422" y2="25000"/>
                        <a14:foregroundMark x1="31823" y1="23843" x2="32240" y2="23287"/>
                        <a14:foregroundMark x1="31146" y1="24120" x2="31302" y2="24028"/>
                        <a14:foregroundMark x1="32813" y1="23519" x2="32813" y2="23519"/>
                        <a14:foregroundMark x1="34844" y1="23889" x2="34844" y2="23889"/>
                        <a14:foregroundMark x1="39479" y1="23889" x2="39479" y2="23889"/>
                        <a14:foregroundMark x1="34167" y1="23889" x2="34297" y2="23519"/>
                        <a14:foregroundMark x1="29583" y1="25093" x2="29583" y2="24676"/>
                        <a14:foregroundMark x1="30703" y1="23796" x2="30755" y2="24028"/>
                        <a14:foregroundMark x1="30260" y1="23981" x2="30234" y2="24074"/>
                      </a14:backgroundRemoval>
                    </a14:imgEffect>
                  </a14:imgLayer>
                </a14:imgProps>
              </a:ext>
            </a:extLst>
          </a:blip>
          <a:srcRect l="23531" t="21298" r="59905" b="71344"/>
          <a:stretch/>
        </p:blipFill>
        <p:spPr>
          <a:xfrm>
            <a:off x="3194540" y="3369767"/>
            <a:ext cx="3653732" cy="912892"/>
          </a:xfrm>
          <a:prstGeom prst="rect">
            <a:avLst/>
          </a:prstGeom>
        </p:spPr>
      </p:pic>
    </p:spTree>
    <p:extLst>
      <p:ext uri="{BB962C8B-B14F-4D97-AF65-F5344CB8AC3E}">
        <p14:creationId xmlns:p14="http://schemas.microsoft.com/office/powerpoint/2010/main" val="97225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3BE57A7-232D-BF48-A4C8-80BD7E44C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506" y="944968"/>
            <a:ext cx="10744200" cy="5207000"/>
          </a:xfrm>
          <a:prstGeom prst="rect">
            <a:avLst/>
          </a:prstGeom>
        </p:spPr>
      </p:pic>
      <p:sp>
        <p:nvSpPr>
          <p:cNvPr id="2" name="Title 1">
            <a:extLst>
              <a:ext uri="{FF2B5EF4-FFF2-40B4-BE49-F238E27FC236}">
                <a16:creationId xmlns:a16="http://schemas.microsoft.com/office/drawing/2014/main" id="{CA754484-CBC9-45BE-8ECE-16BE298E379E}"/>
              </a:ext>
            </a:extLst>
          </p:cNvPr>
          <p:cNvSpPr>
            <a:spLocks noGrp="1"/>
          </p:cNvSpPr>
          <p:nvPr>
            <p:ph type="title"/>
          </p:nvPr>
        </p:nvSpPr>
        <p:spPr>
          <a:xfrm>
            <a:off x="693383" y="220493"/>
            <a:ext cx="10320375" cy="987737"/>
          </a:xfrm>
        </p:spPr>
        <p:txBody>
          <a:bodyPr>
            <a:normAutofit/>
          </a:bodyPr>
          <a:lstStyle/>
          <a:p>
            <a:r>
              <a:rPr lang="en-US" dirty="0" err="1">
                <a:ea typeface="Malgun Gothic" panose="020B0503020000020004" pitchFamily="34" charset="-127"/>
              </a:rPr>
              <a:t>HOWARDedu</a:t>
            </a:r>
            <a:r>
              <a:rPr lang="en-US" dirty="0">
                <a:ea typeface="Malgun Gothic" panose="020B0503020000020004" pitchFamily="34" charset="-127"/>
              </a:rPr>
              <a:t> LA CONTACTS</a:t>
            </a:r>
            <a:endParaRPr lang="en-US"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3</a:t>
            </a:fld>
            <a:endParaRPr lang="en-US" dirty="0"/>
          </a:p>
        </p:txBody>
      </p:sp>
    </p:spTree>
    <p:extLst>
      <p:ext uri="{BB962C8B-B14F-4D97-AF65-F5344CB8AC3E}">
        <p14:creationId xmlns:p14="http://schemas.microsoft.com/office/powerpoint/2010/main" val="96514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4484-CBC9-45BE-8ECE-16BE298E379E}"/>
              </a:ext>
            </a:extLst>
          </p:cNvPr>
          <p:cNvSpPr>
            <a:spLocks noGrp="1"/>
          </p:cNvSpPr>
          <p:nvPr>
            <p:ph type="title"/>
          </p:nvPr>
        </p:nvSpPr>
        <p:spPr/>
        <p:txBody>
          <a:bodyPr>
            <a:normAutofit/>
          </a:bodyPr>
          <a:lstStyle/>
          <a:p>
            <a:r>
              <a:rPr lang="en-US" dirty="0" err="1">
                <a:ea typeface="Malgun Gothic" panose="020B0503020000020004" pitchFamily="34" charset="-127"/>
              </a:rPr>
              <a:t>HOWARDedu</a:t>
            </a:r>
            <a:r>
              <a:rPr lang="en-US" dirty="0">
                <a:ea typeface="Malgun Gothic" panose="020B0503020000020004" pitchFamily="34" charset="-127"/>
              </a:rPr>
              <a:t> AV CONTACTS</a:t>
            </a:r>
            <a:endParaRPr lang="en-US" dirty="0"/>
          </a:p>
        </p:txBody>
      </p:sp>
      <p:sp>
        <p:nvSpPr>
          <p:cNvPr id="6" name="Text Placeholder 5">
            <a:extLst>
              <a:ext uri="{FF2B5EF4-FFF2-40B4-BE49-F238E27FC236}">
                <a16:creationId xmlns:a16="http://schemas.microsoft.com/office/drawing/2014/main" id="{CC029801-72C1-4375-B702-35E9E5F240AD}"/>
              </a:ext>
            </a:extLst>
          </p:cNvPr>
          <p:cNvSpPr>
            <a:spLocks noGrp="1"/>
          </p:cNvSpPr>
          <p:nvPr>
            <p:ph type="body" idx="1"/>
          </p:nvPr>
        </p:nvSpPr>
        <p:spPr/>
        <p:txBody>
          <a:bodyPr/>
          <a:lstStyle/>
          <a:p>
            <a:pPr marL="342900" indent="-342900">
              <a:buFont typeface="Arial" panose="020B0604020202020204" pitchFamily="34" charset="0"/>
              <a:buChar char="•"/>
            </a:pPr>
            <a:r>
              <a:rPr lang="en-US" dirty="0">
                <a:solidFill>
                  <a:srgbClr val="666666"/>
                </a:solidFill>
              </a:rPr>
              <a:t>Type Here</a:t>
            </a:r>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4</a:t>
            </a:fld>
            <a:endParaRPr lang="en-US" dirty="0"/>
          </a:p>
        </p:txBody>
      </p:sp>
    </p:spTree>
    <p:extLst>
      <p:ext uri="{BB962C8B-B14F-4D97-AF65-F5344CB8AC3E}">
        <p14:creationId xmlns:p14="http://schemas.microsoft.com/office/powerpoint/2010/main" val="189243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7C5D-4C81-46C2-B7B4-C382C79A7508}"/>
              </a:ext>
            </a:extLst>
          </p:cNvPr>
          <p:cNvSpPr>
            <a:spLocks noGrp="1"/>
          </p:cNvSpPr>
          <p:nvPr>
            <p:ph type="title"/>
          </p:nvPr>
        </p:nvSpPr>
        <p:spPr>
          <a:xfrm>
            <a:off x="1520303" y="332836"/>
            <a:ext cx="10320375" cy="1017550"/>
          </a:xfrm>
        </p:spPr>
        <p:txBody>
          <a:bodyPr>
            <a:normAutofit/>
          </a:bodyPr>
          <a:lstStyle/>
          <a:p>
            <a:r>
              <a:rPr lang="en-US" dirty="0">
                <a:ea typeface="Malgun Gothic" panose="020B0503020000020004" pitchFamily="34" charset="-127"/>
              </a:rPr>
              <a:t>CORPORATE FACILITIES</a:t>
            </a:r>
            <a:endParaRPr lang="en-US"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5</a:t>
            </a:fld>
            <a:endParaRPr lang="en-US" dirty="0"/>
          </a:p>
        </p:txBody>
      </p:sp>
      <p:grpSp>
        <p:nvGrpSpPr>
          <p:cNvPr id="9" name="Group 8">
            <a:extLst>
              <a:ext uri="{FF2B5EF4-FFF2-40B4-BE49-F238E27FC236}">
                <a16:creationId xmlns:a16="http://schemas.microsoft.com/office/drawing/2014/main" id="{4AB0BA36-7352-7348-8048-E87EFB2C726E}"/>
              </a:ext>
            </a:extLst>
          </p:cNvPr>
          <p:cNvGrpSpPr/>
          <p:nvPr/>
        </p:nvGrpSpPr>
        <p:grpSpPr>
          <a:xfrm>
            <a:off x="1473176" y="3779119"/>
            <a:ext cx="6080008" cy="832338"/>
            <a:chOff x="2015916" y="2256719"/>
            <a:chExt cx="6080008" cy="832338"/>
          </a:xfrm>
        </p:grpSpPr>
        <p:sp>
          <p:nvSpPr>
            <p:cNvPr id="10" name="TextBox 9">
              <a:extLst>
                <a:ext uri="{FF2B5EF4-FFF2-40B4-BE49-F238E27FC236}">
                  <a16:creationId xmlns:a16="http://schemas.microsoft.com/office/drawing/2014/main" id="{C855B647-3BB3-0042-A55D-C1CAACD7EE30}"/>
                </a:ext>
              </a:extLst>
            </p:cNvPr>
            <p:cNvSpPr txBox="1"/>
            <p:nvPr/>
          </p:nvSpPr>
          <p:spPr>
            <a:xfrm>
              <a:off x="5205389" y="2518328"/>
              <a:ext cx="2890535"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Sandersville Ballast Facility</a:t>
              </a:r>
            </a:p>
          </p:txBody>
        </p:sp>
        <p:pic>
          <p:nvPicPr>
            <p:cNvPr id="11" name="Picture 10">
              <a:extLst>
                <a:ext uri="{FF2B5EF4-FFF2-40B4-BE49-F238E27FC236}">
                  <a16:creationId xmlns:a16="http://schemas.microsoft.com/office/drawing/2014/main" id="{50894F60-4D68-6240-B824-32638EA74748}"/>
                </a:ext>
              </a:extLst>
            </p:cNvPr>
            <p:cNvPicPr>
              <a:picLocks noChangeAspect="1"/>
            </p:cNvPicPr>
            <p:nvPr/>
          </p:nvPicPr>
          <p:blipFill rotWithShape="1">
            <a:blip r:embed="rId3">
              <a:extLst>
                <a:ext uri="{28A0092B-C50C-407E-A947-70E740481C1C}">
                  <a14:useLocalDpi xmlns:a14="http://schemas.microsoft.com/office/drawing/2010/main" val="0"/>
                </a:ext>
              </a:extLst>
            </a:blip>
            <a:srcRect l="9897" b="75700"/>
            <a:stretch/>
          </p:blipFill>
          <p:spPr>
            <a:xfrm>
              <a:off x="2015916" y="2256719"/>
              <a:ext cx="3029813" cy="832338"/>
            </a:xfrm>
            <a:prstGeom prst="rect">
              <a:avLst/>
            </a:prstGeom>
          </p:spPr>
        </p:pic>
      </p:grpSp>
      <p:grpSp>
        <p:nvGrpSpPr>
          <p:cNvPr id="13" name="Group 12">
            <a:extLst>
              <a:ext uri="{FF2B5EF4-FFF2-40B4-BE49-F238E27FC236}">
                <a16:creationId xmlns:a16="http://schemas.microsoft.com/office/drawing/2014/main" id="{EB55EED7-D269-5343-B30F-3D24C38A3DF7}"/>
              </a:ext>
            </a:extLst>
          </p:cNvPr>
          <p:cNvGrpSpPr/>
          <p:nvPr/>
        </p:nvGrpSpPr>
        <p:grpSpPr>
          <a:xfrm>
            <a:off x="1463406" y="1754995"/>
            <a:ext cx="6091628" cy="798682"/>
            <a:chOff x="1220306" y="3883611"/>
            <a:chExt cx="6091628" cy="798682"/>
          </a:xfrm>
        </p:grpSpPr>
        <p:sp>
          <p:nvSpPr>
            <p:cNvPr id="15" name="TextBox 14">
              <a:extLst>
                <a:ext uri="{FF2B5EF4-FFF2-40B4-BE49-F238E27FC236}">
                  <a16:creationId xmlns:a16="http://schemas.microsoft.com/office/drawing/2014/main" id="{10DA3294-2E03-0A4F-B2B8-A90F8CC381B7}"/>
                </a:ext>
              </a:extLst>
            </p:cNvPr>
            <p:cNvSpPr txBox="1"/>
            <p:nvPr/>
          </p:nvSpPr>
          <p:spPr>
            <a:xfrm>
              <a:off x="4490456" y="4091723"/>
              <a:ext cx="2821478"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Laurel Transformer Facility</a:t>
              </a:r>
            </a:p>
          </p:txBody>
        </p:sp>
        <p:pic>
          <p:nvPicPr>
            <p:cNvPr id="16" name="Picture 15">
              <a:extLst>
                <a:ext uri="{FF2B5EF4-FFF2-40B4-BE49-F238E27FC236}">
                  <a16:creationId xmlns:a16="http://schemas.microsoft.com/office/drawing/2014/main" id="{09F97216-DA5D-904B-8C68-0C939226E156}"/>
                </a:ext>
              </a:extLst>
            </p:cNvPr>
            <p:cNvPicPr>
              <a:picLocks noChangeAspect="1"/>
            </p:cNvPicPr>
            <p:nvPr/>
          </p:nvPicPr>
          <p:blipFill rotWithShape="1">
            <a:blip r:embed="rId3">
              <a:extLst>
                <a:ext uri="{28A0092B-C50C-407E-A947-70E740481C1C}">
                  <a14:useLocalDpi xmlns:a14="http://schemas.microsoft.com/office/drawing/2010/main" val="0"/>
                </a:ext>
              </a:extLst>
            </a:blip>
            <a:srcRect l="9897" t="25978" b="50541"/>
            <a:stretch/>
          </p:blipFill>
          <p:spPr>
            <a:xfrm>
              <a:off x="1220306" y="3883611"/>
              <a:ext cx="3008640" cy="798682"/>
            </a:xfrm>
            <a:prstGeom prst="rect">
              <a:avLst/>
            </a:prstGeom>
          </p:spPr>
        </p:pic>
      </p:grpSp>
      <p:grpSp>
        <p:nvGrpSpPr>
          <p:cNvPr id="17" name="Group 16">
            <a:extLst>
              <a:ext uri="{FF2B5EF4-FFF2-40B4-BE49-F238E27FC236}">
                <a16:creationId xmlns:a16="http://schemas.microsoft.com/office/drawing/2014/main" id="{509C7BD7-9F91-9743-AEA9-C1916019AA44}"/>
              </a:ext>
            </a:extLst>
          </p:cNvPr>
          <p:cNvGrpSpPr/>
          <p:nvPr/>
        </p:nvGrpSpPr>
        <p:grpSpPr>
          <a:xfrm>
            <a:off x="1463755" y="2736247"/>
            <a:ext cx="6525317" cy="826427"/>
            <a:chOff x="1233732" y="5938831"/>
            <a:chExt cx="6525317" cy="826427"/>
          </a:xfrm>
        </p:grpSpPr>
        <p:sp>
          <p:nvSpPr>
            <p:cNvPr id="19" name="TextBox 18">
              <a:extLst>
                <a:ext uri="{FF2B5EF4-FFF2-40B4-BE49-F238E27FC236}">
                  <a16:creationId xmlns:a16="http://schemas.microsoft.com/office/drawing/2014/main" id="{938190C6-2AC9-D542-B364-E0212C382BE1}"/>
                </a:ext>
              </a:extLst>
            </p:cNvPr>
            <p:cNvSpPr txBox="1"/>
            <p:nvPr/>
          </p:nvSpPr>
          <p:spPr>
            <a:xfrm>
              <a:off x="4432626" y="6134743"/>
              <a:ext cx="3326423"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Ellisville Transportation Facility </a:t>
              </a:r>
            </a:p>
          </p:txBody>
        </p:sp>
        <p:pic>
          <p:nvPicPr>
            <p:cNvPr id="20" name="Picture 19">
              <a:extLst>
                <a:ext uri="{FF2B5EF4-FFF2-40B4-BE49-F238E27FC236}">
                  <a16:creationId xmlns:a16="http://schemas.microsoft.com/office/drawing/2014/main" id="{185C0C2F-25A4-1F4E-B7E7-18F62F400A18}"/>
                </a:ext>
              </a:extLst>
            </p:cNvPr>
            <p:cNvPicPr>
              <a:picLocks noChangeAspect="1"/>
            </p:cNvPicPr>
            <p:nvPr/>
          </p:nvPicPr>
          <p:blipFill rotWithShape="1">
            <a:blip r:embed="rId3">
              <a:extLst>
                <a:ext uri="{28A0092B-C50C-407E-A947-70E740481C1C}">
                  <a14:useLocalDpi xmlns:a14="http://schemas.microsoft.com/office/drawing/2010/main" val="0"/>
                </a:ext>
              </a:extLst>
            </a:blip>
            <a:srcRect l="9897" t="75701"/>
            <a:stretch/>
          </p:blipFill>
          <p:spPr>
            <a:xfrm>
              <a:off x="1233732" y="5938831"/>
              <a:ext cx="3008291" cy="826427"/>
            </a:xfrm>
            <a:prstGeom prst="rect">
              <a:avLst/>
            </a:prstGeom>
          </p:spPr>
        </p:pic>
      </p:grpSp>
      <p:grpSp>
        <p:nvGrpSpPr>
          <p:cNvPr id="21" name="Group 20">
            <a:extLst>
              <a:ext uri="{FF2B5EF4-FFF2-40B4-BE49-F238E27FC236}">
                <a16:creationId xmlns:a16="http://schemas.microsoft.com/office/drawing/2014/main" id="{81DAB237-939F-8F4A-BAD5-774E5C22F3DA}"/>
              </a:ext>
            </a:extLst>
          </p:cNvPr>
          <p:cNvGrpSpPr/>
          <p:nvPr/>
        </p:nvGrpSpPr>
        <p:grpSpPr>
          <a:xfrm>
            <a:off x="1473176" y="4808838"/>
            <a:ext cx="5736965" cy="774254"/>
            <a:chOff x="1322806" y="4708359"/>
            <a:chExt cx="5736965" cy="774254"/>
          </a:xfrm>
        </p:grpSpPr>
        <p:sp>
          <p:nvSpPr>
            <p:cNvPr id="23" name="TextBox 22">
              <a:extLst>
                <a:ext uri="{FF2B5EF4-FFF2-40B4-BE49-F238E27FC236}">
                  <a16:creationId xmlns:a16="http://schemas.microsoft.com/office/drawing/2014/main" id="{FEB5D327-5B5E-C944-A334-EC5A60479883}"/>
                </a:ext>
              </a:extLst>
            </p:cNvPr>
            <p:cNvSpPr txBox="1"/>
            <p:nvPr/>
          </p:nvSpPr>
          <p:spPr>
            <a:xfrm>
              <a:off x="4512279" y="4943041"/>
              <a:ext cx="2547492"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Mendenhall HID Facility </a:t>
              </a:r>
            </a:p>
          </p:txBody>
        </p:sp>
        <p:pic>
          <p:nvPicPr>
            <p:cNvPr id="24" name="Picture 23">
              <a:extLst>
                <a:ext uri="{FF2B5EF4-FFF2-40B4-BE49-F238E27FC236}">
                  <a16:creationId xmlns:a16="http://schemas.microsoft.com/office/drawing/2014/main" id="{95D8E31D-62D3-6941-94B3-A3AC5EE7EEDD}"/>
                </a:ext>
              </a:extLst>
            </p:cNvPr>
            <p:cNvPicPr>
              <a:picLocks noChangeAspect="1"/>
            </p:cNvPicPr>
            <p:nvPr/>
          </p:nvPicPr>
          <p:blipFill rotWithShape="1">
            <a:blip r:embed="rId3">
              <a:extLst>
                <a:ext uri="{28A0092B-C50C-407E-A947-70E740481C1C}">
                  <a14:useLocalDpi xmlns:a14="http://schemas.microsoft.com/office/drawing/2010/main" val="0"/>
                </a:ext>
              </a:extLst>
            </a:blip>
            <a:srcRect l="9897" t="50987" b="26662"/>
            <a:stretch/>
          </p:blipFill>
          <p:spPr>
            <a:xfrm>
              <a:off x="1322806" y="4708359"/>
              <a:ext cx="3064189" cy="774254"/>
            </a:xfrm>
            <a:prstGeom prst="rect">
              <a:avLst/>
            </a:prstGeom>
          </p:spPr>
        </p:pic>
      </p:grpSp>
      <p:sp>
        <p:nvSpPr>
          <p:cNvPr id="25" name="TextBox 24">
            <a:extLst>
              <a:ext uri="{FF2B5EF4-FFF2-40B4-BE49-F238E27FC236}">
                <a16:creationId xmlns:a16="http://schemas.microsoft.com/office/drawing/2014/main" id="{C66AFF5C-F4A1-244C-B2A7-76F9FE519D5F}"/>
              </a:ext>
            </a:extLst>
          </p:cNvPr>
          <p:cNvSpPr txBox="1"/>
          <p:nvPr/>
        </p:nvSpPr>
        <p:spPr>
          <a:xfrm>
            <a:off x="8246248" y="1837580"/>
            <a:ext cx="3264278" cy="35394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666666"/>
                </a:solidFill>
              </a:rPr>
              <a:t>Over 4,300 employees</a:t>
            </a:r>
          </a:p>
          <a:p>
            <a:pPr>
              <a:lnSpc>
                <a:spcPct val="150000"/>
              </a:lnSpc>
            </a:pPr>
            <a:endParaRPr lang="en-US" sz="1600" dirty="0">
              <a:solidFill>
                <a:srgbClr val="666666"/>
              </a:solidFill>
            </a:endParaRPr>
          </a:p>
          <a:p>
            <a:pPr marL="285750" indent="-285750">
              <a:buFont typeface="Arial" panose="020B0604020202020204" pitchFamily="34" charset="0"/>
              <a:buChar char="•"/>
            </a:pPr>
            <a:r>
              <a:rPr lang="en-US" sz="1600" dirty="0">
                <a:solidFill>
                  <a:srgbClr val="666666"/>
                </a:solidFill>
              </a:rPr>
              <a:t>Largest employer for the privately-held companies in the state of MS</a:t>
            </a:r>
          </a:p>
          <a:p>
            <a:endParaRPr lang="en-US" sz="1600" dirty="0">
              <a:solidFill>
                <a:srgbClr val="666666"/>
              </a:solidFill>
            </a:endParaRPr>
          </a:p>
          <a:p>
            <a:pPr marL="285750" indent="-285750">
              <a:buFont typeface="Arial" panose="020B0604020202020204" pitchFamily="34" charset="0"/>
              <a:buChar char="•"/>
            </a:pPr>
            <a:r>
              <a:rPr lang="en-US" sz="1600" dirty="0">
                <a:solidFill>
                  <a:srgbClr val="666666"/>
                </a:solidFill>
              </a:rPr>
              <a:t>Largest transformer manufacturing facility in the world – over 2 million ft</a:t>
            </a:r>
            <a:r>
              <a:rPr lang="en-US" sz="1600" baseline="30000" dirty="0">
                <a:solidFill>
                  <a:srgbClr val="666666"/>
                </a:solidFill>
              </a:rPr>
              <a:t>2</a:t>
            </a:r>
            <a:r>
              <a:rPr lang="en-US" sz="1600" dirty="0">
                <a:solidFill>
                  <a:srgbClr val="666666"/>
                </a:solidFill>
              </a:rPr>
              <a:t> </a:t>
            </a:r>
          </a:p>
          <a:p>
            <a:endParaRPr lang="en-US" sz="1600" dirty="0">
              <a:solidFill>
                <a:srgbClr val="666666"/>
              </a:solidFill>
            </a:endParaRPr>
          </a:p>
          <a:p>
            <a:pPr marL="285750" indent="-285750">
              <a:buFont typeface="Arial" panose="020B0604020202020204" pitchFamily="34" charset="0"/>
              <a:buChar char="•"/>
            </a:pPr>
            <a:r>
              <a:rPr lang="en-US" sz="1600" dirty="0">
                <a:solidFill>
                  <a:srgbClr val="666666"/>
                </a:solidFill>
              </a:rPr>
              <a:t>Transformer division is the #1 producer of oil-filled distribution transformers in the United States.</a:t>
            </a:r>
          </a:p>
        </p:txBody>
      </p:sp>
      <p:cxnSp>
        <p:nvCxnSpPr>
          <p:cNvPr id="26" name="Straight Connector 25">
            <a:extLst>
              <a:ext uri="{FF2B5EF4-FFF2-40B4-BE49-F238E27FC236}">
                <a16:creationId xmlns:a16="http://schemas.microsoft.com/office/drawing/2014/main" id="{55FCA84A-9EC4-AB40-9B22-BF75589CEE2C}"/>
              </a:ext>
            </a:extLst>
          </p:cNvPr>
          <p:cNvCxnSpPr/>
          <p:nvPr/>
        </p:nvCxnSpPr>
        <p:spPr>
          <a:xfrm>
            <a:off x="8061187" y="1616765"/>
            <a:ext cx="0" cy="4340087"/>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84AE42F-5C6D-5946-A01B-C0FCDB2CA32D}"/>
              </a:ext>
            </a:extLst>
          </p:cNvPr>
          <p:cNvGrpSpPr/>
          <p:nvPr/>
        </p:nvGrpSpPr>
        <p:grpSpPr>
          <a:xfrm>
            <a:off x="613629" y="378217"/>
            <a:ext cx="847546" cy="826003"/>
            <a:chOff x="10354018" y="2191723"/>
            <a:chExt cx="830678" cy="837916"/>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14145" cy="823033"/>
            </a:xfrm>
            <a:prstGeom prst="rect">
              <a:avLst/>
            </a:prstGeom>
            <a:noFill/>
          </p:spPr>
          <p:txBody>
            <a:bodyPr wrap="none" rtlCol="0">
              <a:spAutoFit/>
            </a:bodyPr>
            <a:lstStyle/>
            <a:p>
              <a:r>
                <a:rPr lang="en-US" sz="54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89BAE69D-F3C3-1548-9A52-21003267ADBA}"/>
              </a:ext>
            </a:extLst>
          </p:cNvPr>
          <p:cNvSpPr/>
          <p:nvPr/>
        </p:nvSpPr>
        <p:spPr>
          <a:xfrm>
            <a:off x="609600" y="19250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38" name="Oval 37">
            <a:extLst>
              <a:ext uri="{FF2B5EF4-FFF2-40B4-BE49-F238E27FC236}">
                <a16:creationId xmlns:a16="http://schemas.microsoft.com/office/drawing/2014/main" id="{613F36F2-B175-204D-A8EF-B5F4EF6F6B77}"/>
              </a:ext>
            </a:extLst>
          </p:cNvPr>
          <p:cNvSpPr/>
          <p:nvPr/>
        </p:nvSpPr>
        <p:spPr>
          <a:xfrm>
            <a:off x="609600" y="29029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sp>
        <p:nvSpPr>
          <p:cNvPr id="39" name="Oval 38">
            <a:extLst>
              <a:ext uri="{FF2B5EF4-FFF2-40B4-BE49-F238E27FC236}">
                <a16:creationId xmlns:a16="http://schemas.microsoft.com/office/drawing/2014/main" id="{44D90128-7A44-1144-927A-307ADA0484F2}"/>
              </a:ext>
            </a:extLst>
          </p:cNvPr>
          <p:cNvSpPr/>
          <p:nvPr/>
        </p:nvSpPr>
        <p:spPr>
          <a:xfrm>
            <a:off x="609600" y="39443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sp>
        <p:nvSpPr>
          <p:cNvPr id="40" name="Oval 39">
            <a:extLst>
              <a:ext uri="{FF2B5EF4-FFF2-40B4-BE49-F238E27FC236}">
                <a16:creationId xmlns:a16="http://schemas.microsoft.com/office/drawing/2014/main" id="{56BFDF73-5FAC-FF44-9887-4816692E00AD}"/>
              </a:ext>
            </a:extLst>
          </p:cNvPr>
          <p:cNvSpPr/>
          <p:nvPr/>
        </p:nvSpPr>
        <p:spPr>
          <a:xfrm>
            <a:off x="609600" y="49349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4046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6</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3327583" y="626946"/>
            <a:ext cx="6127383"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DIVISIONS</a:t>
            </a:r>
          </a:p>
        </p:txBody>
      </p:sp>
      <p:grpSp>
        <p:nvGrpSpPr>
          <p:cNvPr id="28" name="Group 27">
            <a:extLst>
              <a:ext uri="{FF2B5EF4-FFF2-40B4-BE49-F238E27FC236}">
                <a16:creationId xmlns:a16="http://schemas.microsoft.com/office/drawing/2014/main" id="{A84AE42F-5C6D-5946-A01B-C0FCDB2CA32D}"/>
              </a:ext>
            </a:extLst>
          </p:cNvPr>
          <p:cNvGrpSpPr/>
          <p:nvPr/>
        </p:nvGrpSpPr>
        <p:grpSpPr>
          <a:xfrm>
            <a:off x="2417761"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B9EAF72-125B-7A42-9CE1-5A96DFD8AFF7}"/>
              </a:ext>
            </a:extLst>
          </p:cNvPr>
          <p:cNvSpPr txBox="1"/>
          <p:nvPr/>
        </p:nvSpPr>
        <p:spPr>
          <a:xfrm>
            <a:off x="9430447" y="3250772"/>
            <a:ext cx="1748794" cy="307777"/>
          </a:xfrm>
          <a:prstGeom prst="rect">
            <a:avLst/>
          </a:prstGeom>
          <a:noFill/>
        </p:spPr>
        <p:txBody>
          <a:bodyPr wrap="square" rtlCol="0">
            <a:spAutoFit/>
          </a:bodyPr>
          <a:lstStyle/>
          <a:p>
            <a:pPr algn="ctr"/>
            <a:r>
              <a:rPr lang="en-US" sz="1400" dirty="0">
                <a:solidFill>
                  <a:srgbClr val="002B64"/>
                </a:solidFill>
              </a:rPr>
              <a:t>LIGHTING PRODUCTS</a:t>
            </a:r>
          </a:p>
        </p:txBody>
      </p:sp>
      <p:sp>
        <p:nvSpPr>
          <p:cNvPr id="31" name="TextBox 30">
            <a:extLst>
              <a:ext uri="{FF2B5EF4-FFF2-40B4-BE49-F238E27FC236}">
                <a16:creationId xmlns:a16="http://schemas.microsoft.com/office/drawing/2014/main" id="{BDB95802-4BAB-B24F-9487-9F6A50D154E7}"/>
              </a:ext>
            </a:extLst>
          </p:cNvPr>
          <p:cNvSpPr txBox="1"/>
          <p:nvPr/>
        </p:nvSpPr>
        <p:spPr>
          <a:xfrm>
            <a:off x="5271910" y="3261894"/>
            <a:ext cx="1567318" cy="307777"/>
          </a:xfrm>
          <a:prstGeom prst="rect">
            <a:avLst/>
          </a:prstGeom>
          <a:noFill/>
        </p:spPr>
        <p:txBody>
          <a:bodyPr wrap="square" rtlCol="0">
            <a:spAutoFit/>
          </a:bodyPr>
          <a:lstStyle/>
          <a:p>
            <a:r>
              <a:rPr lang="en-US" sz="1400" dirty="0">
                <a:solidFill>
                  <a:srgbClr val="002B64"/>
                </a:solidFill>
              </a:rPr>
              <a:t>TRANSPORTATION</a:t>
            </a:r>
          </a:p>
        </p:txBody>
      </p:sp>
      <p:sp>
        <p:nvSpPr>
          <p:cNvPr id="32" name="TextBox 31">
            <a:extLst>
              <a:ext uri="{FF2B5EF4-FFF2-40B4-BE49-F238E27FC236}">
                <a16:creationId xmlns:a16="http://schemas.microsoft.com/office/drawing/2014/main" id="{6EDD83B2-C0B5-1B46-B7AF-A0F553D51C4D}"/>
              </a:ext>
            </a:extLst>
          </p:cNvPr>
          <p:cNvSpPr txBox="1"/>
          <p:nvPr/>
        </p:nvSpPr>
        <p:spPr>
          <a:xfrm>
            <a:off x="891178" y="3250773"/>
            <a:ext cx="1644749" cy="307777"/>
          </a:xfrm>
          <a:prstGeom prst="rect">
            <a:avLst/>
          </a:prstGeom>
          <a:noFill/>
        </p:spPr>
        <p:txBody>
          <a:bodyPr wrap="square" rtlCol="0">
            <a:spAutoFit/>
          </a:bodyPr>
          <a:lstStyle/>
          <a:p>
            <a:r>
              <a:rPr lang="en-US" sz="1400" dirty="0">
                <a:solidFill>
                  <a:srgbClr val="002B64"/>
                </a:solidFill>
              </a:rPr>
              <a:t>POWER SOLUTIONS</a:t>
            </a:r>
          </a:p>
        </p:txBody>
      </p:sp>
      <p:cxnSp>
        <p:nvCxnSpPr>
          <p:cNvPr id="33" name="Straight Connector 32">
            <a:extLst>
              <a:ext uri="{FF2B5EF4-FFF2-40B4-BE49-F238E27FC236}">
                <a16:creationId xmlns:a16="http://schemas.microsoft.com/office/drawing/2014/main" id="{411654D1-3976-F347-A057-7EB963A6E750}"/>
              </a:ext>
            </a:extLst>
          </p:cNvPr>
          <p:cNvCxnSpPr>
            <a:cxnSpLocks/>
          </p:cNvCxnSpPr>
          <p:nvPr/>
        </p:nvCxnSpPr>
        <p:spPr>
          <a:xfrm>
            <a:off x="3986738" y="1548384"/>
            <a:ext cx="0" cy="4444563"/>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BD03847-1F29-F14F-A274-DB9D06DC01B9}"/>
              </a:ext>
            </a:extLst>
          </p:cNvPr>
          <p:cNvSpPr txBox="1"/>
          <p:nvPr/>
        </p:nvSpPr>
        <p:spPr>
          <a:xfrm>
            <a:off x="8530815" y="3624937"/>
            <a:ext cx="3337560" cy="2368009"/>
          </a:xfrm>
          <a:prstGeom prst="rect">
            <a:avLst/>
          </a:prstGeom>
          <a:noFill/>
        </p:spPr>
        <p:txBody>
          <a:bodyPr wrap="square" rtlCol="0">
            <a:noAutofit/>
          </a:bodyPr>
          <a:lstStyle/>
          <a:p>
            <a:r>
              <a:rPr lang="en-US" sz="1400" dirty="0">
                <a:solidFill>
                  <a:srgbClr val="666666"/>
                </a:solidFill>
                <a:latin typeface="Arial" panose="020B0604020202020204" pitchFamily="34" charset="0"/>
                <a:cs typeface="Arial" panose="020B0604020202020204" pitchFamily="34" charset="0"/>
              </a:rPr>
              <a:t>Howard Lighting Products offers lamps, ballasts, and fixtures, including linear fluorescent, compact fluorescent, high intensity discharge (HID), and halogen lamps as well as electronic and magnetic fluorescent, and magnetic HID ballasts. In addition, Howard Lighting also offers a wide array of HID fixtures.</a:t>
            </a:r>
          </a:p>
        </p:txBody>
      </p:sp>
      <p:sp>
        <p:nvSpPr>
          <p:cNvPr id="36" name="TextBox 35">
            <a:extLst>
              <a:ext uri="{FF2B5EF4-FFF2-40B4-BE49-F238E27FC236}">
                <a16:creationId xmlns:a16="http://schemas.microsoft.com/office/drawing/2014/main" id="{10BCDE93-494D-3F42-B415-EE39FE9DE47C}"/>
              </a:ext>
            </a:extLst>
          </p:cNvPr>
          <p:cNvSpPr txBox="1"/>
          <p:nvPr/>
        </p:nvSpPr>
        <p:spPr>
          <a:xfrm>
            <a:off x="299532" y="3677690"/>
            <a:ext cx="3332851" cy="2031325"/>
          </a:xfrm>
          <a:prstGeom prst="rect">
            <a:avLst/>
          </a:prstGeom>
          <a:noFill/>
        </p:spPr>
        <p:txBody>
          <a:bodyPr wrap="square" rtlCol="0">
            <a:spAutoFit/>
          </a:bodyPr>
          <a:lstStyle/>
          <a:p>
            <a:r>
              <a:rPr lang="en-US" sz="1400" dirty="0">
                <a:solidFill>
                  <a:srgbClr val="666666"/>
                </a:solidFill>
                <a:latin typeface="Arial" panose="020B0604020202020204" pitchFamily="34" charset="0"/>
                <a:cs typeface="Arial" panose="020B0604020202020204" pitchFamily="34" charset="0"/>
              </a:rPr>
              <a:t>Howard Power Solutions is the nation’s leading producer of distribution transformers. Howard Power Solutions also produces medium-power transformers, substation transformers, voltage regulators, junction enclosures, pad-mounted sectionalizing equipment, dry-type transformers, and OEM transformer components.</a:t>
            </a:r>
          </a:p>
        </p:txBody>
      </p:sp>
      <p:sp>
        <p:nvSpPr>
          <p:cNvPr id="37" name="TextBox 36">
            <a:extLst>
              <a:ext uri="{FF2B5EF4-FFF2-40B4-BE49-F238E27FC236}">
                <a16:creationId xmlns:a16="http://schemas.microsoft.com/office/drawing/2014/main" id="{021782BB-D34F-1F4A-8139-B93D49F14002}"/>
              </a:ext>
            </a:extLst>
          </p:cNvPr>
          <p:cNvSpPr txBox="1"/>
          <p:nvPr/>
        </p:nvSpPr>
        <p:spPr>
          <a:xfrm>
            <a:off x="4388399" y="3677690"/>
            <a:ext cx="3337560" cy="2029968"/>
          </a:xfrm>
          <a:prstGeom prst="rect">
            <a:avLst/>
          </a:prstGeom>
          <a:noFill/>
        </p:spPr>
        <p:txBody>
          <a:bodyPr wrap="square" rtlCol="0">
            <a:noAutofit/>
          </a:bodyPr>
          <a:lstStyle/>
          <a:p>
            <a:r>
              <a:rPr lang="en-US" sz="1400" dirty="0">
                <a:solidFill>
                  <a:srgbClr val="666666"/>
                </a:solidFill>
                <a:latin typeface="Arial" panose="020B0604020202020204" pitchFamily="34" charset="0"/>
                <a:cs typeface="Arial" panose="020B0604020202020204" pitchFamily="34" charset="0"/>
              </a:rPr>
              <a:t>Howard Transportation is a wholly-owned subsidiary of Howard Industries that operates a fleet of 200+ trucks that transport goods throughout the U.S. as a long-haul, flat-bed common carrier truck line and brokerage operation.</a:t>
            </a:r>
          </a:p>
        </p:txBody>
      </p:sp>
      <p:pic>
        <p:nvPicPr>
          <p:cNvPr id="2" name="Picture 1">
            <a:extLst>
              <a:ext uri="{FF2B5EF4-FFF2-40B4-BE49-F238E27FC236}">
                <a16:creationId xmlns:a16="http://schemas.microsoft.com/office/drawing/2014/main" id="{F518D8BF-A4E3-F644-B9C3-E6DDD166F242}"/>
              </a:ext>
            </a:extLst>
          </p:cNvPr>
          <p:cNvPicPr>
            <a:picLocks noChangeAspect="1"/>
          </p:cNvPicPr>
          <p:nvPr/>
        </p:nvPicPr>
        <p:blipFill>
          <a:blip r:embed="rId3"/>
          <a:stretch>
            <a:fillRect/>
          </a:stretch>
        </p:blipFill>
        <p:spPr>
          <a:xfrm>
            <a:off x="665549" y="2787063"/>
            <a:ext cx="2096008" cy="457579"/>
          </a:xfrm>
          <a:prstGeom prst="rect">
            <a:avLst/>
          </a:prstGeom>
        </p:spPr>
      </p:pic>
      <p:pic>
        <p:nvPicPr>
          <p:cNvPr id="41" name="Picture 40">
            <a:extLst>
              <a:ext uri="{FF2B5EF4-FFF2-40B4-BE49-F238E27FC236}">
                <a16:creationId xmlns:a16="http://schemas.microsoft.com/office/drawing/2014/main" id="{26EF1544-9935-7549-8FA5-46D57B782621}"/>
              </a:ext>
            </a:extLst>
          </p:cNvPr>
          <p:cNvPicPr>
            <a:picLocks noChangeAspect="1"/>
          </p:cNvPicPr>
          <p:nvPr/>
        </p:nvPicPr>
        <p:blipFill>
          <a:blip r:embed="rId3"/>
          <a:stretch>
            <a:fillRect/>
          </a:stretch>
        </p:blipFill>
        <p:spPr>
          <a:xfrm>
            <a:off x="5007144" y="2787063"/>
            <a:ext cx="2096008" cy="457579"/>
          </a:xfrm>
          <a:prstGeom prst="rect">
            <a:avLst/>
          </a:prstGeom>
        </p:spPr>
      </p:pic>
      <p:pic>
        <p:nvPicPr>
          <p:cNvPr id="42" name="Picture 41">
            <a:extLst>
              <a:ext uri="{FF2B5EF4-FFF2-40B4-BE49-F238E27FC236}">
                <a16:creationId xmlns:a16="http://schemas.microsoft.com/office/drawing/2014/main" id="{E7A26B44-70B3-4749-9C3F-21454525A960}"/>
              </a:ext>
            </a:extLst>
          </p:cNvPr>
          <p:cNvPicPr>
            <a:picLocks noChangeAspect="1"/>
          </p:cNvPicPr>
          <p:nvPr/>
        </p:nvPicPr>
        <p:blipFill>
          <a:blip r:embed="rId3"/>
          <a:stretch>
            <a:fillRect/>
          </a:stretch>
        </p:blipFill>
        <p:spPr>
          <a:xfrm>
            <a:off x="9256840" y="2787063"/>
            <a:ext cx="2096008" cy="457579"/>
          </a:xfrm>
          <a:prstGeom prst="rect">
            <a:avLst/>
          </a:prstGeom>
        </p:spPr>
      </p:pic>
      <p:pic>
        <p:nvPicPr>
          <p:cNvPr id="43" name="Picture 42">
            <a:extLst>
              <a:ext uri="{FF2B5EF4-FFF2-40B4-BE49-F238E27FC236}">
                <a16:creationId xmlns:a16="http://schemas.microsoft.com/office/drawing/2014/main" id="{78ED2EC4-6C72-AE43-B0B4-D565F3F26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488" y="1719072"/>
            <a:ext cx="756982" cy="756982"/>
          </a:xfrm>
          <a:prstGeom prst="rect">
            <a:avLst/>
          </a:prstGeom>
        </p:spPr>
      </p:pic>
      <p:pic>
        <p:nvPicPr>
          <p:cNvPr id="44" name="Picture 43">
            <a:extLst>
              <a:ext uri="{FF2B5EF4-FFF2-40B4-BE49-F238E27FC236}">
                <a16:creationId xmlns:a16="http://schemas.microsoft.com/office/drawing/2014/main" id="{A0C39697-DF26-994F-B427-1D4EA1981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46" y="1725611"/>
            <a:ext cx="783212" cy="783212"/>
          </a:xfrm>
          <a:prstGeom prst="rect">
            <a:avLst/>
          </a:prstGeom>
        </p:spPr>
      </p:pic>
      <p:pic>
        <p:nvPicPr>
          <p:cNvPr id="45" name="Picture 44">
            <a:extLst>
              <a:ext uri="{FF2B5EF4-FFF2-40B4-BE49-F238E27FC236}">
                <a16:creationId xmlns:a16="http://schemas.microsoft.com/office/drawing/2014/main" id="{02DDCB81-36AE-FE48-A90A-DA30779C6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457" y="1721793"/>
            <a:ext cx="793381" cy="793381"/>
          </a:xfrm>
          <a:prstGeom prst="rect">
            <a:avLst/>
          </a:prstGeom>
        </p:spPr>
      </p:pic>
      <p:cxnSp>
        <p:nvCxnSpPr>
          <p:cNvPr id="53" name="Straight Connector 52">
            <a:extLst>
              <a:ext uri="{FF2B5EF4-FFF2-40B4-BE49-F238E27FC236}">
                <a16:creationId xmlns:a16="http://schemas.microsoft.com/office/drawing/2014/main" id="{DE4F3DB2-006C-F942-B995-2A6130DEBC4E}"/>
              </a:ext>
            </a:extLst>
          </p:cNvPr>
          <p:cNvCxnSpPr>
            <a:cxnSpLocks/>
          </p:cNvCxnSpPr>
          <p:nvPr/>
        </p:nvCxnSpPr>
        <p:spPr>
          <a:xfrm>
            <a:off x="8119826" y="1548384"/>
            <a:ext cx="0" cy="4444563"/>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83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7</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3327583" y="626946"/>
            <a:ext cx="6127383"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DIVISIONS</a:t>
            </a:r>
          </a:p>
        </p:txBody>
      </p:sp>
      <p:grpSp>
        <p:nvGrpSpPr>
          <p:cNvPr id="28" name="Group 27">
            <a:extLst>
              <a:ext uri="{FF2B5EF4-FFF2-40B4-BE49-F238E27FC236}">
                <a16:creationId xmlns:a16="http://schemas.microsoft.com/office/drawing/2014/main" id="{A84AE42F-5C6D-5946-A01B-C0FCDB2CA32D}"/>
              </a:ext>
            </a:extLst>
          </p:cNvPr>
          <p:cNvGrpSpPr/>
          <p:nvPr/>
        </p:nvGrpSpPr>
        <p:grpSpPr>
          <a:xfrm>
            <a:off x="2417761"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6EDD83B2-C0B5-1B46-B7AF-A0F553D51C4D}"/>
              </a:ext>
            </a:extLst>
          </p:cNvPr>
          <p:cNvSpPr txBox="1"/>
          <p:nvPr/>
        </p:nvSpPr>
        <p:spPr>
          <a:xfrm>
            <a:off x="878088" y="3744078"/>
            <a:ext cx="2096009" cy="307777"/>
          </a:xfrm>
          <a:prstGeom prst="rect">
            <a:avLst/>
          </a:prstGeom>
          <a:noFill/>
        </p:spPr>
        <p:txBody>
          <a:bodyPr wrap="square" rtlCol="0">
            <a:spAutoFit/>
          </a:bodyPr>
          <a:lstStyle/>
          <a:p>
            <a:pPr algn="ctr"/>
            <a:r>
              <a:rPr lang="en-US" sz="1400" dirty="0">
                <a:solidFill>
                  <a:srgbClr val="002B64"/>
                </a:solidFill>
              </a:rPr>
              <a:t>TECHNOLOGY SOLUTIONS</a:t>
            </a:r>
          </a:p>
        </p:txBody>
      </p:sp>
      <p:cxnSp>
        <p:nvCxnSpPr>
          <p:cNvPr id="33" name="Straight Connector 32">
            <a:extLst>
              <a:ext uri="{FF2B5EF4-FFF2-40B4-BE49-F238E27FC236}">
                <a16:creationId xmlns:a16="http://schemas.microsoft.com/office/drawing/2014/main" id="{411654D1-3976-F347-A057-7EB963A6E750}"/>
              </a:ext>
            </a:extLst>
          </p:cNvPr>
          <p:cNvCxnSpPr>
            <a:cxnSpLocks/>
          </p:cNvCxnSpPr>
          <p:nvPr/>
        </p:nvCxnSpPr>
        <p:spPr>
          <a:xfrm>
            <a:off x="3497328" y="1899268"/>
            <a:ext cx="0" cy="3345832"/>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21782BB-D34F-1F4A-8139-B93D49F14002}"/>
              </a:ext>
            </a:extLst>
          </p:cNvPr>
          <p:cNvSpPr txBox="1"/>
          <p:nvPr/>
        </p:nvSpPr>
        <p:spPr>
          <a:xfrm>
            <a:off x="3920882" y="1840443"/>
            <a:ext cx="7387010" cy="2879849"/>
          </a:xfrm>
          <a:prstGeom prst="rect">
            <a:avLst/>
          </a:prstGeom>
          <a:noFill/>
        </p:spPr>
        <p:txBody>
          <a:bodyPr wrap="square" rtlCol="0">
            <a:noAutofit/>
          </a:bodyPr>
          <a:lstStyle/>
          <a:p>
            <a:r>
              <a:rPr lang="en-US" sz="1600" dirty="0">
                <a:solidFill>
                  <a:srgbClr val="666666"/>
                </a:solidFill>
                <a:latin typeface="Arial" panose="020B0604020202020204" pitchFamily="34" charset="0"/>
                <a:cs typeface="Arial" panose="020B0604020202020204" pitchFamily="34" charset="0"/>
              </a:rPr>
              <a:t>Our corporate headquarters is also home to our technology division, Howard Technology Solutions. This division brings to market cutting-edge technology that includes audiovisual and instructional solutions, network security and storage solutions, as well as installation, consulting, and design services. From distance learning and interactive classroom products to point-of-care medical carts and specialized mobility solutions, we make great technology available, and we make it affordable.</a:t>
            </a:r>
          </a:p>
          <a:p>
            <a:endParaRPr lang="en-US" sz="1600" dirty="0">
              <a:solidFill>
                <a:srgbClr val="6666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solidFill>
                  <a:srgbClr val="666666"/>
                </a:solidFill>
                <a:latin typeface="Arial" panose="020B0604020202020204" pitchFamily="34" charset="0"/>
                <a:cs typeface="Arial" panose="020B0604020202020204" pitchFamily="34" charset="0"/>
              </a:rPr>
              <a:t>HOWARDedu</a:t>
            </a:r>
            <a:endParaRPr lang="en-US" sz="1600" dirty="0">
              <a:solidFill>
                <a:srgbClr val="6666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solidFill>
                  <a:srgbClr val="666666"/>
                </a:solidFill>
                <a:latin typeface="Arial" panose="020B0604020202020204" pitchFamily="34" charset="0"/>
                <a:cs typeface="Arial" panose="020B0604020202020204" pitchFamily="34" charset="0"/>
              </a:rPr>
              <a:t>HOWARDmed</a:t>
            </a:r>
            <a:r>
              <a:rPr lang="en-US" sz="1600" dirty="0">
                <a:solidFill>
                  <a:srgbClr val="666666"/>
                </a:solidFill>
                <a:latin typeface="Arial" panose="020B0604020202020204" pitchFamily="34" charset="0"/>
                <a:cs typeface="Arial" panose="020B0604020202020204" pitchFamily="34" charset="0"/>
              </a:rPr>
              <a:t> Technology Solutions</a:t>
            </a:r>
          </a:p>
          <a:p>
            <a:pPr marL="285750" indent="-285750">
              <a:lnSpc>
                <a:spcPct val="150000"/>
              </a:lnSpc>
              <a:buFont typeface="Arial" panose="020B0604020202020204" pitchFamily="34" charset="0"/>
              <a:buChar char="•"/>
            </a:pPr>
            <a:r>
              <a:rPr lang="en-US" sz="1600" dirty="0">
                <a:solidFill>
                  <a:srgbClr val="666666"/>
                </a:solidFill>
                <a:latin typeface="Arial" panose="020B0604020202020204" pitchFamily="34" charset="0"/>
                <a:cs typeface="Arial" panose="020B0604020202020204" pitchFamily="34" charset="0"/>
              </a:rPr>
              <a:t>HOWARD Enterprise</a:t>
            </a:r>
          </a:p>
          <a:p>
            <a:pPr marL="285750" indent="-285750">
              <a:lnSpc>
                <a:spcPct val="150000"/>
              </a:lnSpc>
              <a:buFont typeface="Arial" panose="020B0604020202020204" pitchFamily="34" charset="0"/>
              <a:buChar char="•"/>
            </a:pPr>
            <a:r>
              <a:rPr lang="en-US" sz="1600" dirty="0">
                <a:solidFill>
                  <a:srgbClr val="666666"/>
                </a:solidFill>
                <a:latin typeface="Arial" panose="020B0604020202020204" pitchFamily="34" charset="0"/>
                <a:cs typeface="Arial" panose="020B0604020202020204" pitchFamily="34" charset="0"/>
              </a:rPr>
              <a:t>Howard Store </a:t>
            </a:r>
          </a:p>
        </p:txBody>
      </p:sp>
      <p:pic>
        <p:nvPicPr>
          <p:cNvPr id="2" name="Picture 1">
            <a:extLst>
              <a:ext uri="{FF2B5EF4-FFF2-40B4-BE49-F238E27FC236}">
                <a16:creationId xmlns:a16="http://schemas.microsoft.com/office/drawing/2014/main" id="{F518D8BF-A4E3-F644-B9C3-E6DDD166F242}"/>
              </a:ext>
            </a:extLst>
          </p:cNvPr>
          <p:cNvPicPr>
            <a:picLocks noChangeAspect="1"/>
          </p:cNvPicPr>
          <p:nvPr/>
        </p:nvPicPr>
        <p:blipFill>
          <a:blip r:embed="rId3"/>
          <a:stretch>
            <a:fillRect/>
          </a:stretch>
        </p:blipFill>
        <p:spPr>
          <a:xfrm>
            <a:off x="884108" y="3280368"/>
            <a:ext cx="2096008" cy="457579"/>
          </a:xfrm>
          <a:prstGeom prst="rect">
            <a:avLst/>
          </a:prstGeom>
        </p:spPr>
      </p:pic>
      <p:pic>
        <p:nvPicPr>
          <p:cNvPr id="23" name="Picture 22">
            <a:extLst>
              <a:ext uri="{FF2B5EF4-FFF2-40B4-BE49-F238E27FC236}">
                <a16:creationId xmlns:a16="http://schemas.microsoft.com/office/drawing/2014/main" id="{A7974188-80F2-9840-896C-0965A9081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532" y="2224155"/>
            <a:ext cx="813119" cy="813119"/>
          </a:xfrm>
          <a:prstGeom prst="rect">
            <a:avLst/>
          </a:prstGeom>
        </p:spPr>
      </p:pic>
    </p:spTree>
    <p:extLst>
      <p:ext uri="{BB962C8B-B14F-4D97-AF65-F5344CB8AC3E}">
        <p14:creationId xmlns:p14="http://schemas.microsoft.com/office/powerpoint/2010/main" val="5397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8</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2690125" y="626946"/>
            <a:ext cx="7796430"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HEADQUARTERS</a:t>
            </a:r>
          </a:p>
        </p:txBody>
      </p:sp>
      <p:grpSp>
        <p:nvGrpSpPr>
          <p:cNvPr id="28" name="Group 27">
            <a:extLst>
              <a:ext uri="{FF2B5EF4-FFF2-40B4-BE49-F238E27FC236}">
                <a16:creationId xmlns:a16="http://schemas.microsoft.com/office/drawing/2014/main" id="{A84AE42F-5C6D-5946-A01B-C0FCDB2CA32D}"/>
              </a:ext>
            </a:extLst>
          </p:cNvPr>
          <p:cNvGrpSpPr/>
          <p:nvPr/>
        </p:nvGrpSpPr>
        <p:grpSpPr>
          <a:xfrm>
            <a:off x="1780303"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BEF19D80-C8CF-E540-B32D-6DDFE1D0093C}"/>
              </a:ext>
            </a:extLst>
          </p:cNvPr>
          <p:cNvPicPr>
            <a:picLocks noChangeAspect="1"/>
          </p:cNvPicPr>
          <p:nvPr/>
        </p:nvPicPr>
        <p:blipFill rotWithShape="1">
          <a:blip r:embed="rId3">
            <a:extLst>
              <a:ext uri="{28A0092B-C50C-407E-A947-70E740481C1C}">
                <a14:useLocalDpi xmlns:a14="http://schemas.microsoft.com/office/drawing/2010/main" val="0"/>
              </a:ext>
            </a:extLst>
          </a:blip>
          <a:srcRect t="908"/>
          <a:stretch/>
        </p:blipFill>
        <p:spPr>
          <a:xfrm>
            <a:off x="1949890" y="1753772"/>
            <a:ext cx="8290560" cy="2736421"/>
          </a:xfrm>
          <a:prstGeom prst="rect">
            <a:avLst/>
          </a:prstGeom>
          <a:ln>
            <a:noFill/>
          </a:ln>
        </p:spPr>
      </p:pic>
      <p:sp>
        <p:nvSpPr>
          <p:cNvPr id="16" name="TextBox 15">
            <a:extLst>
              <a:ext uri="{FF2B5EF4-FFF2-40B4-BE49-F238E27FC236}">
                <a16:creationId xmlns:a16="http://schemas.microsoft.com/office/drawing/2014/main" id="{0CB5B187-68A5-BD4C-B496-A85ED82F3972}"/>
              </a:ext>
            </a:extLst>
          </p:cNvPr>
          <p:cNvSpPr txBox="1"/>
          <p:nvPr/>
        </p:nvSpPr>
        <p:spPr>
          <a:xfrm>
            <a:off x="2409583" y="4878892"/>
            <a:ext cx="3307906" cy="923330"/>
          </a:xfrm>
          <a:prstGeom prst="rect">
            <a:avLst/>
          </a:prstGeom>
          <a:noFill/>
        </p:spPr>
        <p:txBody>
          <a:bodyPr wrap="none" rtlCol="0">
            <a:noAutofit/>
          </a:bodyPr>
          <a:lstStyle/>
          <a:p>
            <a:r>
              <a:rPr lang="en-US" dirty="0">
                <a:solidFill>
                  <a:srgbClr val="666666"/>
                </a:solidFill>
              </a:rPr>
              <a:t>Our Corporate Headquarters is a </a:t>
            </a:r>
          </a:p>
          <a:p>
            <a:r>
              <a:rPr lang="en-US" dirty="0">
                <a:solidFill>
                  <a:srgbClr val="666666"/>
                </a:solidFill>
              </a:rPr>
              <a:t>5-Story structure wrapped in two </a:t>
            </a:r>
          </a:p>
          <a:p>
            <a:r>
              <a:rPr lang="en-US" dirty="0">
                <a:solidFill>
                  <a:srgbClr val="666666"/>
                </a:solidFill>
              </a:rPr>
              <a:t>tones of blue glass and includes:</a:t>
            </a:r>
          </a:p>
        </p:txBody>
      </p:sp>
      <p:sp>
        <p:nvSpPr>
          <p:cNvPr id="17" name="TextBox 16">
            <a:extLst>
              <a:ext uri="{FF2B5EF4-FFF2-40B4-BE49-F238E27FC236}">
                <a16:creationId xmlns:a16="http://schemas.microsoft.com/office/drawing/2014/main" id="{7563EC9D-4897-D442-911C-7F49F60A210A}"/>
              </a:ext>
            </a:extLst>
          </p:cNvPr>
          <p:cNvSpPr txBox="1"/>
          <p:nvPr/>
        </p:nvSpPr>
        <p:spPr>
          <a:xfrm>
            <a:off x="6472289" y="4878059"/>
            <a:ext cx="3310128" cy="923330"/>
          </a:xfrm>
          <a:prstGeom prst="rect">
            <a:avLst/>
          </a:prstGeom>
          <a:noFill/>
        </p:spPr>
        <p:txBody>
          <a:bodyPr wrap="none" rtlCol="0">
            <a:noAutofit/>
          </a:bodyPr>
          <a:lstStyle/>
          <a:p>
            <a:pPr marL="171450" indent="-171450">
              <a:buFont typeface="Arial" panose="020B0604020202020204" pitchFamily="34" charset="0"/>
              <a:buChar char="•"/>
            </a:pPr>
            <a:r>
              <a:rPr lang="en-US" dirty="0">
                <a:solidFill>
                  <a:srgbClr val="666666"/>
                </a:solidFill>
              </a:rPr>
              <a:t>60,000 ft</a:t>
            </a:r>
            <a:r>
              <a:rPr lang="en-US" baseline="30000" dirty="0">
                <a:solidFill>
                  <a:srgbClr val="666666"/>
                </a:solidFill>
              </a:rPr>
              <a:t>2</a:t>
            </a:r>
            <a:r>
              <a:rPr lang="en-US" dirty="0">
                <a:solidFill>
                  <a:srgbClr val="666666"/>
                </a:solidFill>
              </a:rPr>
              <a:t> of office space</a:t>
            </a:r>
          </a:p>
          <a:p>
            <a:pPr marL="171450" indent="-171450">
              <a:buFont typeface="Arial" panose="020B0604020202020204" pitchFamily="34" charset="0"/>
              <a:buChar char="•"/>
            </a:pPr>
            <a:r>
              <a:rPr lang="en-US" dirty="0">
                <a:solidFill>
                  <a:srgbClr val="666666"/>
                </a:solidFill>
              </a:rPr>
              <a:t>72,000 ft</a:t>
            </a:r>
            <a:r>
              <a:rPr lang="en-US" baseline="30000" dirty="0">
                <a:solidFill>
                  <a:srgbClr val="666666"/>
                </a:solidFill>
              </a:rPr>
              <a:t>2 </a:t>
            </a:r>
            <a:r>
              <a:rPr lang="en-US" dirty="0">
                <a:solidFill>
                  <a:srgbClr val="666666"/>
                </a:solidFill>
              </a:rPr>
              <a:t>manufacturing plant </a:t>
            </a:r>
          </a:p>
          <a:p>
            <a:r>
              <a:rPr lang="en-US" dirty="0">
                <a:solidFill>
                  <a:srgbClr val="666666"/>
                </a:solidFill>
              </a:rPr>
              <a:t>   for technology products </a:t>
            </a:r>
          </a:p>
        </p:txBody>
      </p:sp>
      <p:cxnSp>
        <p:nvCxnSpPr>
          <p:cNvPr id="18" name="Straight Connector 17">
            <a:extLst>
              <a:ext uri="{FF2B5EF4-FFF2-40B4-BE49-F238E27FC236}">
                <a16:creationId xmlns:a16="http://schemas.microsoft.com/office/drawing/2014/main" id="{C7CB8311-C2E7-3642-873D-B220BCB50EE1}"/>
              </a:ext>
            </a:extLst>
          </p:cNvPr>
          <p:cNvCxnSpPr/>
          <p:nvPr/>
        </p:nvCxnSpPr>
        <p:spPr>
          <a:xfrm>
            <a:off x="6098318" y="4744496"/>
            <a:ext cx="0" cy="1220359"/>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4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A0A59-116B-45F3-8109-E0FE3F773581}"/>
              </a:ext>
            </a:extLst>
          </p:cNvPr>
          <p:cNvSpPr>
            <a:spLocks noGrp="1"/>
          </p:cNvSpPr>
          <p:nvPr>
            <p:ph type="title"/>
          </p:nvPr>
        </p:nvSpPr>
        <p:spPr>
          <a:xfrm>
            <a:off x="693383" y="190681"/>
            <a:ext cx="11569953" cy="1017550"/>
          </a:xfrm>
        </p:spPr>
        <p:txBody>
          <a:bodyPr>
            <a:noAutofit/>
          </a:bodyPr>
          <a:lstStyle/>
          <a:p>
            <a:r>
              <a:rPr lang="en-US" sz="4800" dirty="0">
                <a:ea typeface="Malgun Gothic" panose="020B0503020000020004" pitchFamily="34" charset="-127"/>
              </a:rPr>
              <a:t>FISCAL YEAR SALES COMPARISON</a:t>
            </a:r>
            <a:endParaRPr lang="en-US" sz="4800" dirty="0"/>
          </a:p>
        </p:txBody>
      </p:sp>
      <p:sp>
        <p:nvSpPr>
          <p:cNvPr id="3" name="Date Placeholder 2">
            <a:extLst>
              <a:ext uri="{FF2B5EF4-FFF2-40B4-BE49-F238E27FC236}">
                <a16:creationId xmlns:a16="http://schemas.microsoft.com/office/drawing/2014/main" id="{6763C09E-B011-EB48-B07E-2C0DCB3C1446}"/>
              </a:ext>
            </a:extLst>
          </p:cNvPr>
          <p:cNvSpPr>
            <a:spLocks noGrp="1"/>
          </p:cNvSpPr>
          <p:nvPr>
            <p:ph type="dt" sz="half" idx="10"/>
          </p:nvPr>
        </p:nvSpPr>
        <p:spPr/>
        <p:txBody>
          <a:bodyPr/>
          <a:lstStyle/>
          <a:p>
            <a:fld id="{A4797587-A160-5F42-9EC0-CFE898965DB1}" type="datetime4">
              <a:rPr lang="en-US" smtClean="0"/>
              <a:t>August 23,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11"/>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12"/>
          </p:nvPr>
        </p:nvSpPr>
        <p:spPr/>
        <p:txBody>
          <a:bodyPr/>
          <a:lstStyle/>
          <a:p>
            <a:r>
              <a:rPr lang="en-US"/>
              <a:t>| </a:t>
            </a:r>
            <a:fld id="{1D16B7BE-58DB-2A4D-A10D-B4C560DEC8E3}" type="slidenum">
              <a:rPr lang="en-US" smtClean="0"/>
              <a:pPr/>
              <a:t>9</a:t>
            </a:fld>
            <a:endParaRPr lang="en-US" dirty="0"/>
          </a:p>
        </p:txBody>
      </p:sp>
      <p:graphicFrame>
        <p:nvGraphicFramePr>
          <p:cNvPr id="11" name="Table 10">
            <a:extLst>
              <a:ext uri="{FF2B5EF4-FFF2-40B4-BE49-F238E27FC236}">
                <a16:creationId xmlns:a16="http://schemas.microsoft.com/office/drawing/2014/main" id="{B11DD0AA-7007-8D4F-BC4E-386BF611D348}"/>
              </a:ext>
            </a:extLst>
          </p:cNvPr>
          <p:cNvGraphicFramePr>
            <a:graphicFrameLocks noGrp="1"/>
          </p:cNvGraphicFramePr>
          <p:nvPr>
            <p:extLst>
              <p:ext uri="{D42A27DB-BD31-4B8C-83A1-F6EECF244321}">
                <p14:modId xmlns:p14="http://schemas.microsoft.com/office/powerpoint/2010/main" val="3006488117"/>
              </p:ext>
            </p:extLst>
          </p:nvPr>
        </p:nvGraphicFramePr>
        <p:xfrm>
          <a:off x="771300" y="1257278"/>
          <a:ext cx="10658700" cy="4470444"/>
        </p:xfrm>
        <a:graphic>
          <a:graphicData uri="http://schemas.openxmlformats.org/drawingml/2006/table">
            <a:tbl>
              <a:tblPr firstRow="1" bandRow="1">
                <a:tableStyleId>{0505E3EF-67EA-436B-97B2-0124C06EBD24}</a:tableStyleId>
              </a:tblPr>
              <a:tblGrid>
                <a:gridCol w="2664675">
                  <a:extLst>
                    <a:ext uri="{9D8B030D-6E8A-4147-A177-3AD203B41FA5}">
                      <a16:colId xmlns:a16="http://schemas.microsoft.com/office/drawing/2014/main" val="179141436"/>
                    </a:ext>
                  </a:extLst>
                </a:gridCol>
                <a:gridCol w="2664675">
                  <a:extLst>
                    <a:ext uri="{9D8B030D-6E8A-4147-A177-3AD203B41FA5}">
                      <a16:colId xmlns:a16="http://schemas.microsoft.com/office/drawing/2014/main" val="699227051"/>
                    </a:ext>
                  </a:extLst>
                </a:gridCol>
                <a:gridCol w="2664675">
                  <a:extLst>
                    <a:ext uri="{9D8B030D-6E8A-4147-A177-3AD203B41FA5}">
                      <a16:colId xmlns:a16="http://schemas.microsoft.com/office/drawing/2014/main" val="719641730"/>
                    </a:ext>
                  </a:extLst>
                </a:gridCol>
                <a:gridCol w="2664675">
                  <a:extLst>
                    <a:ext uri="{9D8B030D-6E8A-4147-A177-3AD203B41FA5}">
                      <a16:colId xmlns:a16="http://schemas.microsoft.com/office/drawing/2014/main" val="2504303809"/>
                    </a:ext>
                  </a:extLst>
                </a:gridCol>
              </a:tblGrid>
              <a:tr h="310896">
                <a:tc>
                  <a:txBody>
                    <a:bodyPr/>
                    <a:lstStyle/>
                    <a:p>
                      <a:pPr algn="l"/>
                      <a:r>
                        <a:rPr lang="en-US" sz="1400" b="0" i="0" dirty="0">
                          <a:solidFill>
                            <a:schemeClr val="bg1"/>
                          </a:solidFill>
                          <a:latin typeface="Arial" panose="020B0604020202020204" pitchFamily="34" charset="0"/>
                          <a:cs typeface="Arial" panose="020B0604020202020204" pitchFamily="34" charset="0"/>
                        </a:rPr>
                        <a:t>2018 | Category</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2018 | Sales $ Amount</a:t>
                      </a:r>
                    </a:p>
                  </a:txBody>
                  <a:tcPr marL="119911" marR="119911" marT="59955" marB="59955" anchor="ctr">
                    <a:solidFill>
                      <a:srgbClr val="234985"/>
                    </a:solidFill>
                  </a:tcPr>
                </a:tc>
                <a:tc>
                  <a:txBody>
                    <a:bodyPr/>
                    <a:lstStyle/>
                    <a:p>
                      <a:pPr algn="l"/>
                      <a:r>
                        <a:rPr lang="en-US" sz="1400" b="0" i="0" dirty="0">
                          <a:solidFill>
                            <a:schemeClr val="bg1"/>
                          </a:solidFill>
                          <a:latin typeface="Arial" panose="020B0604020202020204" pitchFamily="34" charset="0"/>
                          <a:cs typeface="Arial" panose="020B0604020202020204" pitchFamily="34" charset="0"/>
                        </a:rPr>
                        <a:t>2019 | Category</a:t>
                      </a:r>
                    </a:p>
                  </a:txBody>
                  <a:tcPr marL="119911" marR="119911" marT="59955" marB="59955" anchor="ctr">
                    <a:solidFill>
                      <a:srgbClr val="2349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panose="020B0604020202020204" pitchFamily="34" charset="0"/>
                          <a:cs typeface="Arial" panose="020B0604020202020204" pitchFamily="34" charset="0"/>
                        </a:rPr>
                        <a:t>2019 | $ Sales Amount</a:t>
                      </a:r>
                    </a:p>
                  </a:txBody>
                  <a:tcPr marL="119911" marR="119911" marT="59955" marB="59955" anchor="ctr">
                    <a:solidFill>
                      <a:srgbClr val="234985"/>
                    </a:solidFill>
                  </a:tcPr>
                </a:tc>
                <a:extLst>
                  <a:ext uri="{0D108BD9-81ED-4DB2-BD59-A6C34878D82A}">
                    <a16:rowId xmlns:a16="http://schemas.microsoft.com/office/drawing/2014/main" val="348306230"/>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Accessories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$45,229.00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Accessories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$169,305.00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051290280"/>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Digital AV Players and Recorders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$15,656.00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Digital AV Players and Recorders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$778.00</a:t>
                      </a:r>
                    </a:p>
                  </a:txBody>
                  <a:tcPr marL="119911" marR="119911" marT="59955" marB="59955" anchor="ctr">
                    <a:solidFill>
                      <a:schemeClr val="bg1"/>
                    </a:solidFill>
                  </a:tcPr>
                </a:tc>
                <a:extLst>
                  <a:ext uri="{0D108BD9-81ED-4DB2-BD59-A6C34878D82A}">
                    <a16:rowId xmlns:a16="http://schemas.microsoft.com/office/drawing/2014/main" val="988541589"/>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Projectors</a:t>
                      </a:r>
                    </a:p>
                  </a:txBody>
                  <a:tcPr marL="119911" marR="119911" marT="59955" marB="59955"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666666"/>
                          </a:solidFill>
                          <a:latin typeface="Arial" panose="020B0604020202020204" pitchFamily="34" charset="0"/>
                          <a:cs typeface="Arial" panose="020B0604020202020204" pitchFamily="34" charset="0"/>
                        </a:rPr>
                        <a:t>$13,837.00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Projectors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$2,647.00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210723027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Audio Mixers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$10,555.00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Audio Mixers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$26,780.00</a:t>
                      </a:r>
                    </a:p>
                  </a:txBody>
                  <a:tcPr marL="119911" marR="119911" marT="59955" marB="59955" anchor="ctr">
                    <a:solidFill>
                      <a:schemeClr val="bg1"/>
                    </a:solidFill>
                  </a:tcPr>
                </a:tc>
                <a:extLst>
                  <a:ext uri="{0D108BD9-81ED-4DB2-BD59-A6C34878D82A}">
                    <a16:rowId xmlns:a16="http://schemas.microsoft.com/office/drawing/2014/main" val="67391905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Digital Signage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$9,889.00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Digital Signage</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$75,714.00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3643005314"/>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Installation</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$7,447.00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Installation</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$58,529.00</a:t>
                      </a:r>
                    </a:p>
                  </a:txBody>
                  <a:tcPr marL="119911" marR="119911" marT="59955" marB="59955" anchor="ctr">
                    <a:solidFill>
                      <a:schemeClr val="bg1"/>
                    </a:solidFill>
                  </a:tcPr>
                </a:tc>
                <a:extLst>
                  <a:ext uri="{0D108BD9-81ED-4DB2-BD59-A6C34878D82A}">
                    <a16:rowId xmlns:a16="http://schemas.microsoft.com/office/drawing/2014/main" val="3185519559"/>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Mounting</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$3,942.41</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Mounting</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$13,800.00</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4221301302"/>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Microphones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$2,259.00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Microphones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$11,407.00</a:t>
                      </a:r>
                    </a:p>
                  </a:txBody>
                  <a:tcPr marL="119911" marR="119911" marT="59955" marB="59955" anchor="ctr">
                    <a:solidFill>
                      <a:schemeClr val="bg1"/>
                    </a:solidFill>
                  </a:tcPr>
                </a:tc>
                <a:extLst>
                  <a:ext uri="{0D108BD9-81ED-4DB2-BD59-A6C34878D82A}">
                    <a16:rowId xmlns:a16="http://schemas.microsoft.com/office/drawing/2014/main" val="1001986261"/>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Peripheral Device Accessories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$1,932.00</a:t>
                      </a:r>
                    </a:p>
                  </a:txBody>
                  <a:tcPr marL="119911" marR="119911" marT="59955" marB="59955" anchor="ctr">
                    <a:solidFill>
                      <a:schemeClr val="accent6">
                        <a:lumMod val="20000"/>
                        <a:lumOff val="80000"/>
                      </a:schemeClr>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Peripheral Device Accessories</a:t>
                      </a:r>
                    </a:p>
                  </a:txBody>
                  <a:tcPr marL="119911" marR="119911" marT="59955" marB="59955" anchor="ctr">
                    <a:solidFill>
                      <a:schemeClr val="accent6">
                        <a:lumMod val="20000"/>
                        <a:lumOff val="80000"/>
                      </a:schemeClr>
                    </a:solidFill>
                  </a:tcPr>
                </a:tc>
                <a:tc>
                  <a:txBody>
                    <a:bodyPr/>
                    <a:lstStyle/>
                    <a:p>
                      <a:r>
                        <a:rPr lang="en-US" sz="1300" dirty="0">
                          <a:solidFill>
                            <a:srgbClr val="666666"/>
                          </a:solidFill>
                          <a:latin typeface="Arial" panose="020B0604020202020204" pitchFamily="34" charset="0"/>
                          <a:cs typeface="Arial" panose="020B0604020202020204" pitchFamily="34" charset="0"/>
                        </a:rPr>
                        <a:t>-</a:t>
                      </a:r>
                    </a:p>
                  </a:txBody>
                  <a:tcPr marL="119911" marR="119911" marT="59955" marB="59955" anchor="ctr">
                    <a:solidFill>
                      <a:schemeClr val="accent6">
                        <a:lumMod val="20000"/>
                        <a:lumOff val="80000"/>
                      </a:schemeClr>
                    </a:solidFill>
                  </a:tcPr>
                </a:tc>
                <a:extLst>
                  <a:ext uri="{0D108BD9-81ED-4DB2-BD59-A6C34878D82A}">
                    <a16:rowId xmlns:a16="http://schemas.microsoft.com/office/drawing/2014/main" val="1160328117"/>
                  </a:ext>
                </a:extLst>
              </a:tr>
              <a:tr h="402336">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Carts, Racks, and Cases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$1,929.00</a:t>
                      </a:r>
                    </a:p>
                  </a:txBody>
                  <a:tcPr marL="119911" marR="119911" marT="59955" marB="59955" anchor="ctr">
                    <a:solidFill>
                      <a:schemeClr val="bg1"/>
                    </a:solidFill>
                  </a:tcPr>
                </a:tc>
                <a:tc>
                  <a:txBody>
                    <a:bodyPr/>
                    <a:lstStyle/>
                    <a:p>
                      <a:r>
                        <a:rPr lang="en-US" sz="1300" dirty="0">
                          <a:solidFill>
                            <a:schemeClr val="tx1">
                              <a:lumMod val="85000"/>
                              <a:lumOff val="15000"/>
                            </a:schemeClr>
                          </a:solidFill>
                          <a:latin typeface="Arial" panose="020B0604020202020204" pitchFamily="34" charset="0"/>
                          <a:cs typeface="Arial" panose="020B0604020202020204" pitchFamily="34" charset="0"/>
                        </a:rPr>
                        <a:t>AV Carts, Racks, and Cases</a:t>
                      </a:r>
                    </a:p>
                  </a:txBody>
                  <a:tcPr marL="119911" marR="119911" marT="59955" marB="59955" anchor="ctr">
                    <a:solidFill>
                      <a:schemeClr val="bg1"/>
                    </a:solidFill>
                  </a:tcPr>
                </a:tc>
                <a:tc>
                  <a:txBody>
                    <a:bodyPr/>
                    <a:lstStyle/>
                    <a:p>
                      <a:r>
                        <a:rPr lang="en-US" sz="1300" dirty="0">
                          <a:solidFill>
                            <a:srgbClr val="666666"/>
                          </a:solidFill>
                          <a:latin typeface="Arial" panose="020B0604020202020204" pitchFamily="34" charset="0"/>
                          <a:cs typeface="Arial" panose="020B0604020202020204" pitchFamily="34" charset="0"/>
                        </a:rPr>
                        <a:t>3,755.00</a:t>
                      </a:r>
                    </a:p>
                  </a:txBody>
                  <a:tcPr marL="119911" marR="119911" marT="59955" marB="59955" anchor="ctr">
                    <a:solidFill>
                      <a:schemeClr val="bg1"/>
                    </a:solidFill>
                  </a:tcPr>
                </a:tc>
                <a:extLst>
                  <a:ext uri="{0D108BD9-81ED-4DB2-BD59-A6C34878D82A}">
                    <a16:rowId xmlns:a16="http://schemas.microsoft.com/office/drawing/2014/main" val="3792487169"/>
                  </a:ext>
                </a:extLst>
              </a:tr>
            </a:tbl>
          </a:graphicData>
        </a:graphic>
      </p:graphicFrame>
    </p:spTree>
    <p:extLst>
      <p:ext uri="{BB962C8B-B14F-4D97-AF65-F5344CB8AC3E}">
        <p14:creationId xmlns:p14="http://schemas.microsoft.com/office/powerpoint/2010/main" val="1561533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1278</Words>
  <Application>Microsoft Macintosh PowerPoint</Application>
  <PresentationFormat>Widescreen</PresentationFormat>
  <Paragraphs>420</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Algerian</vt:lpstr>
      <vt:lpstr>Arial</vt:lpstr>
      <vt:lpstr>Arial Black</vt:lpstr>
      <vt:lpstr>Calibri</vt:lpstr>
      <vt:lpstr>Office Theme</vt:lpstr>
      <vt:lpstr>Business Review</vt:lpstr>
      <vt:lpstr>Agenda</vt:lpstr>
      <vt:lpstr>HOWARDedu LA CONTACTS</vt:lpstr>
      <vt:lpstr>HOWARDedu AV CONTACTS</vt:lpstr>
      <vt:lpstr>CORPORATE FACILITIES</vt:lpstr>
      <vt:lpstr>PowerPoint Presentation</vt:lpstr>
      <vt:lpstr>PowerPoint Presentation</vt:lpstr>
      <vt:lpstr>PowerPoint Presentation</vt:lpstr>
      <vt:lpstr>FISCAL YEAR SALES COMPARISON</vt:lpstr>
      <vt:lpstr>FISCAL YEAR SALES COMPARISON</vt:lpstr>
      <vt:lpstr>PowerPoint Presentation</vt:lpstr>
      <vt:lpstr>PowerPoint Presentation</vt:lpstr>
      <vt:lpstr>PowerPoint Presentation</vt:lpstr>
      <vt:lpstr>PowerPoint Presentation</vt:lpstr>
      <vt:lpstr>PowerPoint Presentation</vt:lpstr>
      <vt:lpstr>INSTALLATIONS SAVINGS IN DOLLARS</vt:lpstr>
      <vt:lpstr>PERFORMANCE METRICS</vt:lpstr>
      <vt:lpstr>GREEN PRODUCTS &amp; COMPONENTS</vt:lpstr>
      <vt:lpstr>DIVERSE BUSINESS REPORTING</vt:lpstr>
      <vt:lpstr>VALUE ADDED BENEFITS &amp; SAVINGS</vt:lpstr>
      <vt:lpstr>TRAINING EVENTS</vt:lpstr>
      <vt:lpstr>CREDITS/SAMPLES</vt:lpstr>
      <vt:lpstr>HOWARDedu/LSU PROJECTS - ORDERED</vt:lpstr>
      <vt:lpstr>HOWARDedu/LSU PROJECTS - QUOTED</vt:lpstr>
      <vt:lpstr>BUSINESS BARRIERS/ISSUES</vt:lpstr>
      <vt:lpstr>HOWARDedu CAPABILITIES</vt:lpstr>
      <vt:lpstr>INDUSTRY BEST PRACTICES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247</cp:revision>
  <dcterms:created xsi:type="dcterms:W3CDTF">2019-08-21T13:57:26Z</dcterms:created>
  <dcterms:modified xsi:type="dcterms:W3CDTF">2019-08-23T21:08:57Z</dcterms:modified>
</cp:coreProperties>
</file>